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3"/>
  </p:notesMasterIdLst>
  <p:handoutMasterIdLst>
    <p:handoutMasterId r:id="rId64"/>
  </p:handoutMasterIdLst>
  <p:sldIdLst>
    <p:sldId id="770" r:id="rId2"/>
    <p:sldId id="772" r:id="rId3"/>
    <p:sldId id="773" r:id="rId4"/>
    <p:sldId id="774" r:id="rId5"/>
    <p:sldId id="775" r:id="rId6"/>
    <p:sldId id="776" r:id="rId7"/>
    <p:sldId id="777" r:id="rId8"/>
    <p:sldId id="778" r:id="rId9"/>
    <p:sldId id="779" r:id="rId10"/>
    <p:sldId id="780" r:id="rId11"/>
    <p:sldId id="781" r:id="rId12"/>
    <p:sldId id="782" r:id="rId13"/>
    <p:sldId id="783" r:id="rId14"/>
    <p:sldId id="784" r:id="rId15"/>
    <p:sldId id="785" r:id="rId16"/>
    <p:sldId id="786" r:id="rId17"/>
    <p:sldId id="787" r:id="rId18"/>
    <p:sldId id="788" r:id="rId19"/>
    <p:sldId id="789" r:id="rId20"/>
    <p:sldId id="790" r:id="rId21"/>
    <p:sldId id="791" r:id="rId22"/>
    <p:sldId id="792" r:id="rId23"/>
    <p:sldId id="793" r:id="rId24"/>
    <p:sldId id="794" r:id="rId25"/>
    <p:sldId id="795" r:id="rId26"/>
    <p:sldId id="796" r:id="rId27"/>
    <p:sldId id="797" r:id="rId28"/>
    <p:sldId id="798" r:id="rId29"/>
    <p:sldId id="799" r:id="rId30"/>
    <p:sldId id="596" r:id="rId31"/>
    <p:sldId id="696" r:id="rId32"/>
    <p:sldId id="697" r:id="rId33"/>
    <p:sldId id="698" r:id="rId34"/>
    <p:sldId id="699" r:id="rId35"/>
    <p:sldId id="597" r:id="rId36"/>
    <p:sldId id="598" r:id="rId37"/>
    <p:sldId id="599" r:id="rId38"/>
    <p:sldId id="600" r:id="rId39"/>
    <p:sldId id="656" r:id="rId40"/>
    <p:sldId id="657" r:id="rId41"/>
    <p:sldId id="601" r:id="rId42"/>
    <p:sldId id="602" r:id="rId43"/>
    <p:sldId id="603" r:id="rId44"/>
    <p:sldId id="604" r:id="rId45"/>
    <p:sldId id="649" r:id="rId46"/>
    <p:sldId id="605" r:id="rId47"/>
    <p:sldId id="615" r:id="rId48"/>
    <p:sldId id="622" r:id="rId49"/>
    <p:sldId id="606" r:id="rId50"/>
    <p:sldId id="607" r:id="rId51"/>
    <p:sldId id="608" r:id="rId52"/>
    <p:sldId id="609" r:id="rId53"/>
    <p:sldId id="610" r:id="rId54"/>
    <p:sldId id="611" r:id="rId55"/>
    <p:sldId id="612" r:id="rId56"/>
    <p:sldId id="613" r:id="rId57"/>
    <p:sldId id="616" r:id="rId58"/>
    <p:sldId id="704" r:id="rId59"/>
    <p:sldId id="671" r:id="rId60"/>
    <p:sldId id="621" r:id="rId61"/>
    <p:sldId id="617" r:id="rId62"/>
  </p:sldIdLst>
  <p:sldSz cx="12188825" cy="6858000"/>
  <p:notesSz cx="7102475" cy="9369425"/>
  <p:defaultTextStyle>
    <a:defPPr>
      <a:defRPr lang="en-US"/>
    </a:defPPr>
    <a:lvl1pPr marL="0" algn="l" defTabSz="914240" rtl="0" eaLnBrk="1" latinLnBrk="0" hangingPunct="1">
      <a:defRPr sz="1800" kern="1200">
        <a:solidFill>
          <a:schemeClr val="tx1"/>
        </a:solidFill>
        <a:latin typeface="+mn-lt"/>
        <a:ea typeface="+mn-ea"/>
        <a:cs typeface="+mn-cs"/>
      </a:defRPr>
    </a:lvl1pPr>
    <a:lvl2pPr marL="457120" algn="l" defTabSz="914240" rtl="0" eaLnBrk="1" latinLnBrk="0" hangingPunct="1">
      <a:defRPr sz="1800" kern="1200">
        <a:solidFill>
          <a:schemeClr val="tx1"/>
        </a:solidFill>
        <a:latin typeface="+mn-lt"/>
        <a:ea typeface="+mn-ea"/>
        <a:cs typeface="+mn-cs"/>
      </a:defRPr>
    </a:lvl2pPr>
    <a:lvl3pPr marL="914240" algn="l" defTabSz="914240" rtl="0" eaLnBrk="1" latinLnBrk="0" hangingPunct="1">
      <a:defRPr sz="1800" kern="1200">
        <a:solidFill>
          <a:schemeClr val="tx1"/>
        </a:solidFill>
        <a:latin typeface="+mn-lt"/>
        <a:ea typeface="+mn-ea"/>
        <a:cs typeface="+mn-cs"/>
      </a:defRPr>
    </a:lvl3pPr>
    <a:lvl4pPr marL="1371360" algn="l" defTabSz="914240" rtl="0" eaLnBrk="1" latinLnBrk="0" hangingPunct="1">
      <a:defRPr sz="1800" kern="1200">
        <a:solidFill>
          <a:schemeClr val="tx1"/>
        </a:solidFill>
        <a:latin typeface="+mn-lt"/>
        <a:ea typeface="+mn-ea"/>
        <a:cs typeface="+mn-cs"/>
      </a:defRPr>
    </a:lvl4pPr>
    <a:lvl5pPr marL="1828480" algn="l" defTabSz="914240" rtl="0" eaLnBrk="1" latinLnBrk="0" hangingPunct="1">
      <a:defRPr sz="1800" kern="1200">
        <a:solidFill>
          <a:schemeClr val="tx1"/>
        </a:solidFill>
        <a:latin typeface="+mn-lt"/>
        <a:ea typeface="+mn-ea"/>
        <a:cs typeface="+mn-cs"/>
      </a:defRPr>
    </a:lvl5pPr>
    <a:lvl6pPr marL="2285600" algn="l" defTabSz="914240" rtl="0" eaLnBrk="1" latinLnBrk="0" hangingPunct="1">
      <a:defRPr sz="1800" kern="1200">
        <a:solidFill>
          <a:schemeClr val="tx1"/>
        </a:solidFill>
        <a:latin typeface="+mn-lt"/>
        <a:ea typeface="+mn-ea"/>
        <a:cs typeface="+mn-cs"/>
      </a:defRPr>
    </a:lvl6pPr>
    <a:lvl7pPr marL="2742720" algn="l" defTabSz="914240" rtl="0" eaLnBrk="1" latinLnBrk="0" hangingPunct="1">
      <a:defRPr sz="1800" kern="1200">
        <a:solidFill>
          <a:schemeClr val="tx1"/>
        </a:solidFill>
        <a:latin typeface="+mn-lt"/>
        <a:ea typeface="+mn-ea"/>
        <a:cs typeface="+mn-cs"/>
      </a:defRPr>
    </a:lvl7pPr>
    <a:lvl8pPr marL="3199840" algn="l" defTabSz="914240" rtl="0" eaLnBrk="1" latinLnBrk="0" hangingPunct="1">
      <a:defRPr sz="1800" kern="1200">
        <a:solidFill>
          <a:schemeClr val="tx1"/>
        </a:solidFill>
        <a:latin typeface="+mn-lt"/>
        <a:ea typeface="+mn-ea"/>
        <a:cs typeface="+mn-cs"/>
      </a:defRPr>
    </a:lvl8pPr>
    <a:lvl9pPr marL="3656960" algn="l" defTabSz="91424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1831D2A-59BC-4AB9-954E-8B4D20FAF99D}">
          <p14:sldIdLst>
            <p14:sldId id="770"/>
            <p14:sldId id="772"/>
            <p14:sldId id="773"/>
            <p14:sldId id="774"/>
            <p14:sldId id="775"/>
            <p14:sldId id="776"/>
            <p14:sldId id="777"/>
            <p14:sldId id="778"/>
            <p14:sldId id="779"/>
            <p14:sldId id="780"/>
            <p14:sldId id="781"/>
            <p14:sldId id="782"/>
            <p14:sldId id="783"/>
            <p14:sldId id="784"/>
            <p14:sldId id="785"/>
            <p14:sldId id="786"/>
            <p14:sldId id="787"/>
            <p14:sldId id="788"/>
            <p14:sldId id="789"/>
            <p14:sldId id="790"/>
            <p14:sldId id="791"/>
            <p14:sldId id="792"/>
            <p14:sldId id="793"/>
            <p14:sldId id="794"/>
            <p14:sldId id="795"/>
            <p14:sldId id="796"/>
            <p14:sldId id="797"/>
            <p14:sldId id="798"/>
            <p14:sldId id="799"/>
          </p14:sldIdLst>
        </p14:section>
        <p14:section name="Roadmap" id="{D5EFACD2-6319-4292-9B08-F24A9B886F4B}">
          <p14:sldIdLst/>
        </p14:section>
        <p14:section name="Untitled Section" id="{EB9FBDD9-5649-4A2D-930C-56159EF50EAD}">
          <p14:sldIdLst>
            <p14:sldId id="596"/>
            <p14:sldId id="696"/>
            <p14:sldId id="697"/>
            <p14:sldId id="698"/>
            <p14:sldId id="699"/>
            <p14:sldId id="597"/>
            <p14:sldId id="598"/>
            <p14:sldId id="599"/>
            <p14:sldId id="600"/>
            <p14:sldId id="656"/>
            <p14:sldId id="657"/>
            <p14:sldId id="601"/>
            <p14:sldId id="602"/>
            <p14:sldId id="603"/>
            <p14:sldId id="604"/>
            <p14:sldId id="649"/>
            <p14:sldId id="605"/>
            <p14:sldId id="615"/>
            <p14:sldId id="622"/>
            <p14:sldId id="606"/>
            <p14:sldId id="607"/>
            <p14:sldId id="608"/>
            <p14:sldId id="609"/>
            <p14:sldId id="610"/>
            <p14:sldId id="611"/>
            <p14:sldId id="612"/>
            <p14:sldId id="613"/>
            <p14:sldId id="616"/>
            <p14:sldId id="704"/>
            <p14:sldId id="671"/>
            <p14:sldId id="621"/>
            <p14:sldId id="617"/>
          </p14:sldIdLst>
        </p14:section>
        <p14:section name="Controller solution details" id="{3A84D666-7EBD-4784-AD28-9B971B33F75E}">
          <p14:sldIdLst/>
        </p14:section>
        <p14:section name="FortiCloud" id="{E5AEC356-7113-4E0E-9B6D-AD5665488674}">
          <p14:sldIdLst/>
        </p14:section>
        <p14:section name="FortiCloud details" id="{311467CF-535D-485B-83F7-41F2139EF08B}">
          <p14:sldIdLst/>
        </p14:section>
        <p14:section name="Ref and backup" id="{52B980AF-3258-4DDF-B56A-B22D3E0D2C31}">
          <p14:sldIdLst/>
        </p14:section>
      </p14:sectionLst>
    </p:ext>
    <p:ext uri="{EFAFB233-063F-42B5-8137-9DF3F51BA10A}">
      <p15:sldGuideLst xmlns:p15="http://schemas.microsoft.com/office/powerpoint/2012/main">
        <p15:guide id="1" orient="horz" pos="1596" userDrawn="1">
          <p15:clr>
            <a:srgbClr val="A4A3A4"/>
          </p15:clr>
        </p15:guide>
        <p15:guide id="2" pos="2880" userDrawn="1">
          <p15:clr>
            <a:srgbClr val="A4A3A4"/>
          </p15:clr>
        </p15:guide>
        <p15:guide id="3" orient="horz" pos="4189">
          <p15:clr>
            <a:srgbClr val="A4A3A4"/>
          </p15:clr>
        </p15:guide>
        <p15:guide id="4" orient="horz" pos="622">
          <p15:clr>
            <a:srgbClr val="A4A3A4"/>
          </p15:clr>
        </p15:guide>
        <p15:guide id="5" orient="horz" pos="979">
          <p15:clr>
            <a:srgbClr val="A4A3A4"/>
          </p15:clr>
        </p15:guide>
        <p15:guide id="6" pos="383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nore-Grant,Marie" initials="H"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291E"/>
    <a:srgbClr val="0A0A0A"/>
    <a:srgbClr val="BFBFBF"/>
    <a:srgbClr val="DADADA"/>
    <a:srgbClr val="FFFFFF"/>
    <a:srgbClr val="D9D9D9"/>
    <a:srgbClr val="323E48"/>
    <a:srgbClr val="FFA52A"/>
    <a:srgbClr val="702BA0"/>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72" autoAdjust="0"/>
    <p:restoredTop sz="83447" autoAdjust="0"/>
  </p:normalViewPr>
  <p:slideViewPr>
    <p:cSldViewPr snapToGrid="0">
      <p:cViewPr varScale="1">
        <p:scale>
          <a:sx n="128" d="100"/>
          <a:sy n="128" d="100"/>
        </p:scale>
        <p:origin x="472" y="168"/>
      </p:cViewPr>
      <p:guideLst>
        <p:guide orient="horz" pos="1596"/>
        <p:guide pos="2880"/>
        <p:guide orient="horz" pos="4189"/>
        <p:guide orient="horz" pos="622"/>
        <p:guide orient="horz" pos="979"/>
        <p:guide pos="3839"/>
      </p:guideLst>
    </p:cSldViewPr>
  </p:slideViewPr>
  <p:notesTextViewPr>
    <p:cViewPr>
      <p:scale>
        <a:sx n="1" d="1"/>
        <a:sy n="1" d="1"/>
      </p:scale>
      <p:origin x="0" y="0"/>
    </p:cViewPr>
  </p:notesTextViewPr>
  <p:sorterViewPr>
    <p:cViewPr>
      <p:scale>
        <a:sx n="100" d="100"/>
        <a:sy n="100" d="100"/>
      </p:scale>
      <p:origin x="0" y="1466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oleObject" Target="file:////Users\VenkatA\Documents\TME\performance11ac.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9.7855804942123537E-2"/>
          <c:y val="2.8554025427245774E-2"/>
          <c:w val="0.60461302710085696"/>
          <c:h val="0.888709824801316"/>
        </c:manualLayout>
      </c:layout>
      <c:bar3DChart>
        <c:barDir val="col"/>
        <c:grouping val="clustered"/>
        <c:varyColors val="0"/>
        <c:ser>
          <c:idx val="1"/>
          <c:order val="0"/>
          <c:tx>
            <c:strRef>
              <c:f>Sheet1!$B$17:$B$18</c:f>
              <c:strCache>
                <c:ptCount val="2"/>
                <c:pt idx="0">
                  <c:v>Fortinet        AP421E</c:v>
                </c:pt>
              </c:strCache>
            </c:strRef>
          </c:tx>
          <c:spPr>
            <a:solidFill>
              <a:srgbClr val="C00000"/>
            </a:solidFill>
          </c:spPr>
          <c:invertIfNegative val="0"/>
          <c:cat>
            <c:strRef>
              <c:f>Sheet1!$A$19</c:f>
              <c:strCache>
                <c:ptCount val="1"/>
                <c:pt idx="0">
                  <c:v>TCP Bi-Directional (Mbps)</c:v>
                </c:pt>
              </c:strCache>
            </c:strRef>
          </c:cat>
          <c:val>
            <c:numRef>
              <c:f>Sheet1!$B$19</c:f>
              <c:numCache>
                <c:formatCode>General</c:formatCode>
                <c:ptCount val="1"/>
                <c:pt idx="0">
                  <c:v>880</c:v>
                </c:pt>
              </c:numCache>
            </c:numRef>
          </c:val>
          <c:extLst>
            <c:ext xmlns:c16="http://schemas.microsoft.com/office/drawing/2014/chart" uri="{C3380CC4-5D6E-409C-BE32-E72D297353CC}">
              <c16:uniqueId val="{00000000-D44A-F94B-86D1-8506B747B354}"/>
            </c:ext>
          </c:extLst>
        </c:ser>
        <c:ser>
          <c:idx val="2"/>
          <c:order val="1"/>
          <c:tx>
            <c:strRef>
              <c:f>Sheet1!$C$17:$C$18</c:f>
              <c:strCache>
                <c:ptCount val="2"/>
                <c:pt idx="0">
                  <c:v>Ruckus R710</c:v>
                </c:pt>
              </c:strCache>
            </c:strRef>
          </c:tx>
          <c:spPr>
            <a:solidFill>
              <a:schemeClr val="accent5">
                <a:lumMod val="60000"/>
                <a:lumOff val="40000"/>
              </a:schemeClr>
            </a:solidFill>
          </c:spPr>
          <c:invertIfNegative val="0"/>
          <c:cat>
            <c:strRef>
              <c:f>Sheet1!$A$19</c:f>
              <c:strCache>
                <c:ptCount val="1"/>
                <c:pt idx="0">
                  <c:v>TCP Bi-Directional (Mbps)</c:v>
                </c:pt>
              </c:strCache>
            </c:strRef>
          </c:cat>
          <c:val>
            <c:numRef>
              <c:f>Sheet1!$C$19</c:f>
              <c:numCache>
                <c:formatCode>General</c:formatCode>
                <c:ptCount val="1"/>
                <c:pt idx="0">
                  <c:v>744</c:v>
                </c:pt>
              </c:numCache>
            </c:numRef>
          </c:val>
          <c:extLst>
            <c:ext xmlns:c16="http://schemas.microsoft.com/office/drawing/2014/chart" uri="{C3380CC4-5D6E-409C-BE32-E72D297353CC}">
              <c16:uniqueId val="{00000001-D44A-F94B-86D1-8506B747B354}"/>
            </c:ext>
          </c:extLst>
        </c:ser>
        <c:dLbls>
          <c:showLegendKey val="0"/>
          <c:showVal val="0"/>
          <c:showCatName val="0"/>
          <c:showSerName val="0"/>
          <c:showPercent val="0"/>
          <c:showBubbleSize val="0"/>
        </c:dLbls>
        <c:gapWidth val="150"/>
        <c:shape val="box"/>
        <c:axId val="208476800"/>
        <c:axId val="208490880"/>
        <c:axId val="0"/>
      </c:bar3DChart>
      <c:catAx>
        <c:axId val="208476800"/>
        <c:scaling>
          <c:orientation val="minMax"/>
        </c:scaling>
        <c:delete val="0"/>
        <c:axPos val="b"/>
        <c:numFmt formatCode="General" sourceLinked="0"/>
        <c:majorTickMark val="out"/>
        <c:minorTickMark val="none"/>
        <c:tickLblPos val="nextTo"/>
        <c:crossAx val="208490880"/>
        <c:crosses val="autoZero"/>
        <c:auto val="1"/>
        <c:lblAlgn val="ctr"/>
        <c:lblOffset val="100"/>
        <c:noMultiLvlLbl val="0"/>
      </c:catAx>
      <c:valAx>
        <c:axId val="208490880"/>
        <c:scaling>
          <c:orientation val="minMax"/>
          <c:max val="1000"/>
          <c:min val="100"/>
        </c:scaling>
        <c:delete val="0"/>
        <c:axPos val="l"/>
        <c:majorGridlines/>
        <c:numFmt formatCode="General" sourceLinked="1"/>
        <c:majorTickMark val="out"/>
        <c:minorTickMark val="none"/>
        <c:tickLblPos val="nextTo"/>
        <c:crossAx val="208476800"/>
        <c:crosses val="autoZero"/>
        <c:crossBetween val="between"/>
      </c:valAx>
    </c:plotArea>
    <c:legend>
      <c:legendPos val="r"/>
      <c:layout>
        <c:manualLayout>
          <c:xMode val="edge"/>
          <c:yMode val="edge"/>
          <c:x val="0.77458264019814405"/>
          <c:y val="0.30249050025463198"/>
          <c:w val="0.20495841188865499"/>
          <c:h val="0.19001664903827301"/>
        </c:manualLayout>
      </c:layout>
      <c:overlay val="0"/>
      <c:txPr>
        <a:bodyPr/>
        <a:lstStyle/>
        <a:p>
          <a:pPr>
            <a:defRPr sz="1000"/>
          </a:pPr>
          <a:endParaRPr lang="en-US"/>
        </a:p>
      </c:txPr>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0098"/>
          </a:xfrm>
          <a:prstGeom prst="rect">
            <a:avLst/>
          </a:prstGeom>
        </p:spPr>
        <p:txBody>
          <a:bodyPr vert="horz" lIns="94119" tIns="47060" rIns="94119" bIns="47060" rtlCol="0"/>
          <a:lstStyle>
            <a:lvl1pPr algn="l">
              <a:defRPr sz="1200"/>
            </a:lvl1pPr>
          </a:lstStyle>
          <a:p>
            <a:endParaRPr lang="en-US"/>
          </a:p>
        </p:txBody>
      </p:sp>
      <p:sp>
        <p:nvSpPr>
          <p:cNvPr id="3" name="Date Placeholder 2"/>
          <p:cNvSpPr>
            <a:spLocks noGrp="1"/>
          </p:cNvSpPr>
          <p:nvPr>
            <p:ph type="dt" sz="quarter" idx="1"/>
          </p:nvPr>
        </p:nvSpPr>
        <p:spPr>
          <a:xfrm>
            <a:off x="4023092" y="0"/>
            <a:ext cx="3077739" cy="470098"/>
          </a:xfrm>
          <a:prstGeom prst="rect">
            <a:avLst/>
          </a:prstGeom>
        </p:spPr>
        <p:txBody>
          <a:bodyPr vert="horz" lIns="94119" tIns="47060" rIns="94119" bIns="47060" rtlCol="0"/>
          <a:lstStyle>
            <a:lvl1pPr algn="r">
              <a:defRPr sz="1200"/>
            </a:lvl1pPr>
          </a:lstStyle>
          <a:p>
            <a:fld id="{A5865519-5FC2-4530-8949-194C152D6575}" type="datetimeFigureOut">
              <a:rPr lang="en-US" smtClean="0"/>
              <a:t>4/19/18</a:t>
            </a:fld>
            <a:endParaRPr lang="en-US"/>
          </a:p>
        </p:txBody>
      </p:sp>
      <p:sp>
        <p:nvSpPr>
          <p:cNvPr id="4" name="Footer Placeholder 3"/>
          <p:cNvSpPr>
            <a:spLocks noGrp="1"/>
          </p:cNvSpPr>
          <p:nvPr>
            <p:ph type="ftr" sz="quarter" idx="2"/>
          </p:nvPr>
        </p:nvSpPr>
        <p:spPr>
          <a:xfrm>
            <a:off x="0" y="8899328"/>
            <a:ext cx="3077739" cy="470097"/>
          </a:xfrm>
          <a:prstGeom prst="rect">
            <a:avLst/>
          </a:prstGeom>
        </p:spPr>
        <p:txBody>
          <a:bodyPr vert="horz" lIns="94119" tIns="47060" rIns="94119" bIns="47060"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899328"/>
            <a:ext cx="3077739" cy="470097"/>
          </a:xfrm>
          <a:prstGeom prst="rect">
            <a:avLst/>
          </a:prstGeom>
        </p:spPr>
        <p:txBody>
          <a:bodyPr vert="horz" lIns="94119" tIns="47060" rIns="94119" bIns="47060" rtlCol="0" anchor="b"/>
          <a:lstStyle>
            <a:lvl1pPr algn="r">
              <a:defRPr sz="1200"/>
            </a:lvl1pPr>
          </a:lstStyle>
          <a:p>
            <a:fld id="{03DCDAE4-7BEE-42B7-934A-0AC54FC009EB}" type="slidenum">
              <a:rPr lang="en-US" smtClean="0"/>
              <a:t>‹#›</a:t>
            </a:fld>
            <a:endParaRPr lang="en-US"/>
          </a:p>
        </p:txBody>
      </p:sp>
    </p:spTree>
    <p:extLst>
      <p:ext uri="{BB962C8B-B14F-4D97-AF65-F5344CB8AC3E}">
        <p14:creationId xmlns:p14="http://schemas.microsoft.com/office/powerpoint/2010/main" val="37506246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0098"/>
          </a:xfrm>
          <a:prstGeom prst="rect">
            <a:avLst/>
          </a:prstGeom>
        </p:spPr>
        <p:txBody>
          <a:bodyPr vert="horz" lIns="94119" tIns="47060" rIns="94119" bIns="47060" rtlCol="0"/>
          <a:lstStyle>
            <a:lvl1pPr algn="l">
              <a:defRPr sz="1200"/>
            </a:lvl1pPr>
          </a:lstStyle>
          <a:p>
            <a:endParaRPr lang="en-US"/>
          </a:p>
        </p:txBody>
      </p:sp>
      <p:sp>
        <p:nvSpPr>
          <p:cNvPr id="3" name="Date Placeholder 2"/>
          <p:cNvSpPr>
            <a:spLocks noGrp="1"/>
          </p:cNvSpPr>
          <p:nvPr>
            <p:ph type="dt" idx="1"/>
          </p:nvPr>
        </p:nvSpPr>
        <p:spPr>
          <a:xfrm>
            <a:off x="4023092" y="0"/>
            <a:ext cx="3077739" cy="470098"/>
          </a:xfrm>
          <a:prstGeom prst="rect">
            <a:avLst/>
          </a:prstGeom>
        </p:spPr>
        <p:txBody>
          <a:bodyPr vert="horz" lIns="94119" tIns="47060" rIns="94119" bIns="47060" rtlCol="0"/>
          <a:lstStyle>
            <a:lvl1pPr algn="r">
              <a:defRPr sz="1200"/>
            </a:lvl1pPr>
          </a:lstStyle>
          <a:p>
            <a:fld id="{2CB1412F-C2CB-48AA-9779-7A48C62B3BC8}" type="datetimeFigureOut">
              <a:rPr lang="en-US" smtClean="0"/>
              <a:t>4/19/18</a:t>
            </a:fld>
            <a:endParaRPr lang="en-US"/>
          </a:p>
        </p:txBody>
      </p:sp>
      <p:sp>
        <p:nvSpPr>
          <p:cNvPr id="4" name="Slide Image Placeholder 3"/>
          <p:cNvSpPr>
            <a:spLocks noGrp="1" noRot="1" noChangeAspect="1"/>
          </p:cNvSpPr>
          <p:nvPr>
            <p:ph type="sldImg" idx="2"/>
          </p:nvPr>
        </p:nvSpPr>
        <p:spPr>
          <a:xfrm>
            <a:off x="741363" y="1171575"/>
            <a:ext cx="5619750" cy="3162300"/>
          </a:xfrm>
          <a:prstGeom prst="rect">
            <a:avLst/>
          </a:prstGeom>
          <a:noFill/>
          <a:ln w="12700">
            <a:solidFill>
              <a:prstClr val="black"/>
            </a:solidFill>
          </a:ln>
        </p:spPr>
        <p:txBody>
          <a:bodyPr vert="horz" lIns="94119" tIns="47060" rIns="94119" bIns="47060" rtlCol="0" anchor="ctr"/>
          <a:lstStyle/>
          <a:p>
            <a:endParaRPr lang="en-US"/>
          </a:p>
        </p:txBody>
      </p:sp>
      <p:sp>
        <p:nvSpPr>
          <p:cNvPr id="5" name="Notes Placeholder 4"/>
          <p:cNvSpPr>
            <a:spLocks noGrp="1"/>
          </p:cNvSpPr>
          <p:nvPr>
            <p:ph type="body" sz="quarter" idx="3"/>
          </p:nvPr>
        </p:nvSpPr>
        <p:spPr>
          <a:xfrm>
            <a:off x="710248" y="4509036"/>
            <a:ext cx="5681980" cy="3689211"/>
          </a:xfrm>
          <a:prstGeom prst="rect">
            <a:avLst/>
          </a:prstGeom>
        </p:spPr>
        <p:txBody>
          <a:bodyPr vert="horz" lIns="94119" tIns="47060" rIns="94119" bIns="4706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9328"/>
            <a:ext cx="3077739" cy="470097"/>
          </a:xfrm>
          <a:prstGeom prst="rect">
            <a:avLst/>
          </a:prstGeom>
        </p:spPr>
        <p:txBody>
          <a:bodyPr vert="horz" lIns="94119" tIns="47060" rIns="94119" bIns="4706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899328"/>
            <a:ext cx="3077739" cy="470097"/>
          </a:xfrm>
          <a:prstGeom prst="rect">
            <a:avLst/>
          </a:prstGeom>
        </p:spPr>
        <p:txBody>
          <a:bodyPr vert="horz" lIns="94119" tIns="47060" rIns="94119" bIns="47060" rtlCol="0" anchor="b"/>
          <a:lstStyle>
            <a:lvl1pPr algn="r">
              <a:defRPr sz="1200"/>
            </a:lvl1pPr>
          </a:lstStyle>
          <a:p>
            <a:fld id="{B32B9A40-6220-4BC3-9B28-DCE01F117DD8}" type="slidenum">
              <a:rPr lang="en-US" smtClean="0"/>
              <a:t>‹#›</a:t>
            </a:fld>
            <a:endParaRPr lang="en-US"/>
          </a:p>
        </p:txBody>
      </p:sp>
    </p:spTree>
    <p:extLst>
      <p:ext uri="{BB962C8B-B14F-4D97-AF65-F5344CB8AC3E}">
        <p14:creationId xmlns:p14="http://schemas.microsoft.com/office/powerpoint/2010/main" val="2720063067"/>
      </p:ext>
    </p:extLst>
  </p:cSld>
  <p:clrMap bg1="lt1" tx1="dk1" bg2="lt2" tx2="dk2" accent1="accent1" accent2="accent2" accent3="accent3" accent4="accent4" accent5="accent5" accent6="accent6" hlink="hlink" folHlink="folHlink"/>
  <p:notesStyle>
    <a:lvl1pPr marL="0" algn="l" defTabSz="914240" rtl="0" eaLnBrk="1" latinLnBrk="0" hangingPunct="1">
      <a:defRPr sz="1200" kern="1200">
        <a:solidFill>
          <a:schemeClr val="tx1"/>
        </a:solidFill>
        <a:latin typeface="+mn-lt"/>
        <a:ea typeface="+mn-ea"/>
        <a:cs typeface="+mn-cs"/>
      </a:defRPr>
    </a:lvl1pPr>
    <a:lvl2pPr marL="457120" algn="l" defTabSz="914240" rtl="0" eaLnBrk="1" latinLnBrk="0" hangingPunct="1">
      <a:defRPr sz="1200" kern="1200">
        <a:solidFill>
          <a:schemeClr val="tx1"/>
        </a:solidFill>
        <a:latin typeface="+mn-lt"/>
        <a:ea typeface="+mn-ea"/>
        <a:cs typeface="+mn-cs"/>
      </a:defRPr>
    </a:lvl2pPr>
    <a:lvl3pPr marL="914240" algn="l" defTabSz="914240" rtl="0" eaLnBrk="1" latinLnBrk="0" hangingPunct="1">
      <a:defRPr sz="1200" kern="1200">
        <a:solidFill>
          <a:schemeClr val="tx1"/>
        </a:solidFill>
        <a:latin typeface="+mn-lt"/>
        <a:ea typeface="+mn-ea"/>
        <a:cs typeface="+mn-cs"/>
      </a:defRPr>
    </a:lvl3pPr>
    <a:lvl4pPr marL="1371360" algn="l" defTabSz="914240" rtl="0" eaLnBrk="1" latinLnBrk="0" hangingPunct="1">
      <a:defRPr sz="1200" kern="1200">
        <a:solidFill>
          <a:schemeClr val="tx1"/>
        </a:solidFill>
        <a:latin typeface="+mn-lt"/>
        <a:ea typeface="+mn-ea"/>
        <a:cs typeface="+mn-cs"/>
      </a:defRPr>
    </a:lvl4pPr>
    <a:lvl5pPr marL="1828480" algn="l" defTabSz="914240" rtl="0" eaLnBrk="1" latinLnBrk="0" hangingPunct="1">
      <a:defRPr sz="1200" kern="1200">
        <a:solidFill>
          <a:schemeClr val="tx1"/>
        </a:solidFill>
        <a:latin typeface="+mn-lt"/>
        <a:ea typeface="+mn-ea"/>
        <a:cs typeface="+mn-cs"/>
      </a:defRPr>
    </a:lvl5pPr>
    <a:lvl6pPr marL="2285600" algn="l" defTabSz="914240" rtl="0" eaLnBrk="1" latinLnBrk="0" hangingPunct="1">
      <a:defRPr sz="1200" kern="1200">
        <a:solidFill>
          <a:schemeClr val="tx1"/>
        </a:solidFill>
        <a:latin typeface="+mn-lt"/>
        <a:ea typeface="+mn-ea"/>
        <a:cs typeface="+mn-cs"/>
      </a:defRPr>
    </a:lvl6pPr>
    <a:lvl7pPr marL="2742720" algn="l" defTabSz="914240" rtl="0" eaLnBrk="1" latinLnBrk="0" hangingPunct="1">
      <a:defRPr sz="1200" kern="1200">
        <a:solidFill>
          <a:schemeClr val="tx1"/>
        </a:solidFill>
        <a:latin typeface="+mn-lt"/>
        <a:ea typeface="+mn-ea"/>
        <a:cs typeface="+mn-cs"/>
      </a:defRPr>
    </a:lvl7pPr>
    <a:lvl8pPr marL="3199840" algn="l" defTabSz="914240" rtl="0" eaLnBrk="1" latinLnBrk="0" hangingPunct="1">
      <a:defRPr sz="1200" kern="1200">
        <a:solidFill>
          <a:schemeClr val="tx1"/>
        </a:solidFill>
        <a:latin typeface="+mn-lt"/>
        <a:ea typeface="+mn-ea"/>
        <a:cs typeface="+mn-cs"/>
      </a:defRPr>
    </a:lvl8pPr>
    <a:lvl9pPr marL="3656960" algn="l" defTabSz="9142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2B9A40-6220-4BC3-9B28-DCE01F117DD8}" type="slidenum">
              <a:rPr lang="en-US" smtClean="0"/>
              <a:t>1</a:t>
            </a:fld>
            <a:endParaRPr lang="en-US"/>
          </a:p>
        </p:txBody>
      </p:sp>
    </p:spTree>
    <p:extLst>
      <p:ext uri="{BB962C8B-B14F-4D97-AF65-F5344CB8AC3E}">
        <p14:creationId xmlns:p14="http://schemas.microsoft.com/office/powerpoint/2010/main" val="13608809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baseline="0" dirty="0"/>
          </a:p>
        </p:txBody>
      </p:sp>
      <p:sp>
        <p:nvSpPr>
          <p:cNvPr id="4" name="Slide Number Placeholder 3"/>
          <p:cNvSpPr>
            <a:spLocks noGrp="1"/>
          </p:cNvSpPr>
          <p:nvPr>
            <p:ph type="sldNum" sz="quarter" idx="10"/>
          </p:nvPr>
        </p:nvSpPr>
        <p:spPr/>
        <p:txBody>
          <a:bodyPr/>
          <a:lstStyle/>
          <a:p>
            <a:fld id="{B32B9A40-6220-4BC3-9B28-DCE01F117DD8}" type="slidenum">
              <a:rPr lang="en-US" smtClean="0"/>
              <a:pPr/>
              <a:t>19</a:t>
            </a:fld>
            <a:endParaRPr lang="en-US" dirty="0"/>
          </a:p>
        </p:txBody>
      </p:sp>
    </p:spTree>
    <p:extLst>
      <p:ext uri="{BB962C8B-B14F-4D97-AF65-F5344CB8AC3E}">
        <p14:creationId xmlns:p14="http://schemas.microsoft.com/office/powerpoint/2010/main" val="1705791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baseline="0" dirty="0"/>
          </a:p>
        </p:txBody>
      </p:sp>
      <p:sp>
        <p:nvSpPr>
          <p:cNvPr id="4" name="Slide Number Placeholder 3"/>
          <p:cNvSpPr>
            <a:spLocks noGrp="1"/>
          </p:cNvSpPr>
          <p:nvPr>
            <p:ph type="sldNum" sz="quarter" idx="10"/>
          </p:nvPr>
        </p:nvSpPr>
        <p:spPr/>
        <p:txBody>
          <a:bodyPr/>
          <a:lstStyle/>
          <a:p>
            <a:fld id="{B32B9A40-6220-4BC3-9B28-DCE01F117DD8}" type="slidenum">
              <a:rPr lang="en-US" smtClean="0"/>
              <a:pPr/>
              <a:t>20</a:t>
            </a:fld>
            <a:endParaRPr lang="en-US"/>
          </a:p>
        </p:txBody>
      </p:sp>
    </p:spTree>
    <p:extLst>
      <p:ext uri="{BB962C8B-B14F-4D97-AF65-F5344CB8AC3E}">
        <p14:creationId xmlns:p14="http://schemas.microsoft.com/office/powerpoint/2010/main" val="11065268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SCRIPT:</a:t>
            </a:r>
            <a:endParaRPr lang="en-US" dirty="0"/>
          </a:p>
          <a:p>
            <a:pPr marL="0" marR="0" indent="0" algn="l" defTabSz="685315"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685315"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mn-lt"/>
                <a:ea typeface="+mn-ea"/>
                <a:cs typeface="Arial" pitchFamily="34" charset="0"/>
              </a:rPr>
              <a:t>Fortinet is the only company with security solutions for the</a:t>
            </a:r>
            <a:r>
              <a:rPr lang="en-US" sz="1000" b="0" i="0" kern="1200" baseline="0" dirty="0">
                <a:solidFill>
                  <a:schemeClr val="tx1"/>
                </a:solidFill>
                <a:effectLst/>
                <a:latin typeface="+mn-lt"/>
                <a:ea typeface="+mn-ea"/>
                <a:cs typeface="Arial" pitchFamily="34" charset="0"/>
              </a:rPr>
              <a:t> </a:t>
            </a:r>
            <a:r>
              <a:rPr lang="en-US" sz="1000" b="0" i="0" kern="1200" dirty="0">
                <a:solidFill>
                  <a:schemeClr val="tx1"/>
                </a:solidFill>
                <a:effectLst/>
                <a:latin typeface="+mn-lt"/>
                <a:ea typeface="+mn-ea"/>
                <a:cs typeface="Arial" pitchFamily="34" charset="0"/>
              </a:rPr>
              <a:t>data center, cloud, campus, branch, operations center</a:t>
            </a:r>
            <a:r>
              <a:rPr lang="en-US" sz="1000" b="0" i="0" kern="1200" baseline="0" dirty="0">
                <a:solidFill>
                  <a:schemeClr val="tx1"/>
                </a:solidFill>
                <a:effectLst/>
                <a:latin typeface="+mn-lt"/>
                <a:ea typeface="+mn-ea"/>
                <a:cs typeface="Arial" pitchFamily="34" charset="0"/>
              </a:rPr>
              <a:t> </a:t>
            </a:r>
            <a:r>
              <a:rPr lang="en-US" sz="1000" b="0" i="0" kern="1200" dirty="0">
                <a:solidFill>
                  <a:schemeClr val="tx1"/>
                </a:solidFill>
                <a:effectLst/>
                <a:latin typeface="+mn-lt"/>
                <a:ea typeface="+mn-ea"/>
                <a:cs typeface="Arial" pitchFamily="34" charset="0"/>
              </a:rPr>
              <a:t>and remote user access designed to work together as an integrated security fabric to provide true end-to-end protection. </a:t>
            </a:r>
            <a:endParaRPr lang="en-US" dirty="0"/>
          </a:p>
          <a:p>
            <a:endParaRPr lang="en-US" dirty="0"/>
          </a:p>
        </p:txBody>
      </p:sp>
      <p:sp>
        <p:nvSpPr>
          <p:cNvPr id="4" name="Header Placeholder 3"/>
          <p:cNvSpPr>
            <a:spLocks noGrp="1"/>
          </p:cNvSpPr>
          <p:nvPr>
            <p:ph type="hdr" sz="quarter" idx="10"/>
          </p:nvPr>
        </p:nvSpPr>
        <p:spPr/>
        <p:txBody>
          <a:bodyPr/>
          <a:lstStyle/>
          <a:p>
            <a:pPr algn="r"/>
            <a:r>
              <a:rPr lang="en-US" sz="1000">
                <a:solidFill>
                  <a:schemeClr val="bg2"/>
                </a:solidFill>
                <a:cs typeface="Arial" pitchFamily="34" charset="0"/>
              </a:rPr>
              <a:t>Routing</a:t>
            </a:r>
            <a:endParaRPr lang="en-US" sz="1000" dirty="0">
              <a:solidFill>
                <a:schemeClr val="bg2"/>
              </a:solidFill>
              <a:cs typeface="Arial" pitchFamily="34" charset="0"/>
            </a:endParaRPr>
          </a:p>
        </p:txBody>
      </p:sp>
    </p:spTree>
    <p:extLst>
      <p:ext uri="{BB962C8B-B14F-4D97-AF65-F5344CB8AC3E}">
        <p14:creationId xmlns:p14="http://schemas.microsoft.com/office/powerpoint/2010/main" val="1355991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t>26</a:t>
            </a:fld>
            <a:endParaRPr lang="en-US"/>
          </a:p>
        </p:txBody>
      </p:sp>
    </p:spTree>
    <p:extLst>
      <p:ext uri="{BB962C8B-B14F-4D97-AF65-F5344CB8AC3E}">
        <p14:creationId xmlns:p14="http://schemas.microsoft.com/office/powerpoint/2010/main" val="1083761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Wireless is seen as</a:t>
            </a:r>
            <a:r>
              <a:rPr lang="en-US" baseline="0" dirty="0"/>
              <a:t> a utility </a:t>
            </a:r>
            <a:r>
              <a:rPr lang="mr-IN" baseline="0" dirty="0"/>
              <a:t>–</a:t>
            </a:r>
            <a:r>
              <a:rPr lang="en-US" baseline="0" dirty="0"/>
              <a:t> my new office needs a coffee machine, some desks, some lights, electric and </a:t>
            </a:r>
            <a:r>
              <a:rPr lang="en-US" baseline="0" dirty="0" err="1"/>
              <a:t>wifi</a:t>
            </a:r>
            <a:r>
              <a:rPr lang="en-US" baseline="0" dirty="0"/>
              <a:t> </a:t>
            </a:r>
            <a:r>
              <a:rPr lang="mr-IN" baseline="0" dirty="0"/>
              <a:t>–</a:t>
            </a:r>
            <a:r>
              <a:rPr lang="en-US" baseline="0" dirty="0"/>
              <a:t> how many people select their electricity suppliers on anything other than cost?</a:t>
            </a:r>
          </a:p>
          <a:p>
            <a:endParaRPr lang="en-US" baseline="0" dirty="0"/>
          </a:p>
          <a:p>
            <a:r>
              <a:rPr lang="en-US" baseline="0" dirty="0"/>
              <a:t>So consider a Fortinet Controller solution &lt;click&gt;</a:t>
            </a:r>
          </a:p>
          <a:p>
            <a:endParaRPr lang="en-US" baseline="0" dirty="0"/>
          </a:p>
          <a:p>
            <a:r>
              <a:rPr lang="en-US" baseline="0" dirty="0"/>
              <a:t>Accepting that </a:t>
            </a:r>
            <a:r>
              <a:rPr lang="en-US" baseline="0" dirty="0" err="1"/>
              <a:t>Vcell</a:t>
            </a:r>
            <a:r>
              <a:rPr lang="en-US" baseline="0" dirty="0"/>
              <a:t> is a great technology </a:t>
            </a:r>
            <a:r>
              <a:rPr lang="mr-IN" baseline="0" dirty="0"/>
              <a:t>–</a:t>
            </a:r>
            <a:r>
              <a:rPr lang="en-US" baseline="0" dirty="0"/>
              <a:t> but if I don</a:t>
            </a:r>
            <a:r>
              <a:rPr lang="mr-IN" baseline="0" dirty="0"/>
              <a:t>’</a:t>
            </a:r>
            <a:r>
              <a:rPr lang="en-US" baseline="0" dirty="0"/>
              <a:t>t think I need it why else should I buy from Fortinet?</a:t>
            </a:r>
          </a:p>
          <a:p>
            <a:endParaRPr lang="en-US" baseline="0" dirty="0"/>
          </a:p>
          <a:p>
            <a:r>
              <a:rPr lang="en-US" baseline="0" dirty="0" err="1"/>
              <a:t>BYoD</a:t>
            </a:r>
            <a:r>
              <a:rPr lang="en-US" baseline="0" dirty="0"/>
              <a:t> is always an issue </a:t>
            </a:r>
            <a:r>
              <a:rPr lang="mr-IN" baseline="0" dirty="0"/>
              <a:t>–</a:t>
            </a:r>
            <a:r>
              <a:rPr lang="en-US" baseline="0" dirty="0"/>
              <a:t> how about </a:t>
            </a:r>
            <a:r>
              <a:rPr lang="en-US" baseline="0" dirty="0" err="1"/>
              <a:t>FortConnect</a:t>
            </a:r>
            <a:r>
              <a:rPr lang="en-US" baseline="0" dirty="0"/>
              <a:t>? &lt;click&gt;</a:t>
            </a:r>
          </a:p>
          <a:p>
            <a:endParaRPr lang="en-US" baseline="0" dirty="0"/>
          </a:p>
          <a:p>
            <a:r>
              <a:rPr lang="en-US" baseline="0" dirty="0"/>
              <a:t>What else?</a:t>
            </a:r>
          </a:p>
          <a:p>
            <a:endParaRPr lang="en-US" baseline="0" dirty="0"/>
          </a:p>
          <a:p>
            <a:r>
              <a:rPr lang="en-US" baseline="0" dirty="0"/>
              <a:t>Well everyone needs a </a:t>
            </a:r>
            <a:r>
              <a:rPr lang="en-US" baseline="0" dirty="0" err="1"/>
              <a:t>WiFi</a:t>
            </a:r>
            <a:r>
              <a:rPr lang="en-US" baseline="0" dirty="0"/>
              <a:t> planning tool &lt;Click&gt;</a:t>
            </a:r>
          </a:p>
          <a:p>
            <a:endParaRPr lang="en-US" baseline="0" dirty="0"/>
          </a:p>
          <a:p>
            <a:r>
              <a:rPr lang="en-US" dirty="0"/>
              <a:t>All those APs need a switching fabric,</a:t>
            </a:r>
            <a:r>
              <a:rPr lang="en-US" baseline="0" dirty="0"/>
              <a:t> Fortinet can deliver that &lt;Click&gt;</a:t>
            </a:r>
          </a:p>
          <a:p>
            <a:endParaRPr lang="en-US" baseline="0" dirty="0"/>
          </a:p>
          <a:p>
            <a:r>
              <a:rPr lang="en-US" baseline="0" dirty="0"/>
              <a:t>Authentication </a:t>
            </a:r>
            <a:r>
              <a:rPr lang="mr-IN" baseline="0" dirty="0"/>
              <a:t>–</a:t>
            </a:r>
            <a:r>
              <a:rPr lang="en-US" baseline="0" dirty="0"/>
              <a:t> even 2 factor authentication and Presence services are useful &lt;click&gt;</a:t>
            </a:r>
          </a:p>
          <a:p>
            <a:endParaRPr lang="en-US" baseline="0" dirty="0"/>
          </a:p>
          <a:p>
            <a:r>
              <a:rPr lang="en-US" baseline="0" dirty="0"/>
              <a:t>All of the isolation provided by multiple VLANs need to be tied together somewhere </a:t>
            </a:r>
            <a:r>
              <a:rPr lang="mr-IN" baseline="0" dirty="0"/>
              <a:t>–</a:t>
            </a:r>
            <a:r>
              <a:rPr lang="en-US" baseline="0" dirty="0"/>
              <a:t> </a:t>
            </a:r>
            <a:r>
              <a:rPr lang="en-US" baseline="0" dirty="0" err="1"/>
              <a:t>Fortigate</a:t>
            </a:r>
            <a:r>
              <a:rPr lang="en-US" baseline="0" dirty="0"/>
              <a:t> do make Firewalls too &lt;Click&gt;</a:t>
            </a:r>
          </a:p>
          <a:p>
            <a:endParaRPr lang="en-US" baseline="0" dirty="0"/>
          </a:p>
          <a:p>
            <a:r>
              <a:rPr lang="en-US" baseline="0" dirty="0"/>
              <a:t>Backup WAN access or even primary WAN over 4G? </a:t>
            </a:r>
            <a:r>
              <a:rPr lang="en-US" baseline="0" dirty="0" err="1"/>
              <a:t>FortiExtender</a:t>
            </a:r>
            <a:r>
              <a:rPr lang="en-US" baseline="0" dirty="0"/>
              <a:t> provides that &lt;click&gt;</a:t>
            </a:r>
          </a:p>
          <a:p>
            <a:endParaRPr lang="en-US" baseline="0" dirty="0"/>
          </a:p>
          <a:p>
            <a:r>
              <a:rPr lang="en-US" baseline="0" dirty="0"/>
              <a:t>Now you have a </a:t>
            </a:r>
            <a:r>
              <a:rPr lang="en-US" baseline="0" dirty="0" err="1"/>
              <a:t>fortigate</a:t>
            </a:r>
            <a:r>
              <a:rPr lang="en-US" baseline="0" dirty="0"/>
              <a:t> firewall in the solution detailed analytics and even sandbox services are available as well as the advance UTM features of the firewall &lt;click&gt;</a:t>
            </a:r>
          </a:p>
          <a:p>
            <a:endParaRPr lang="en-US" baseline="0" dirty="0"/>
          </a:p>
          <a:p>
            <a:r>
              <a:rPr lang="en-US" baseline="0" dirty="0"/>
              <a:t>All of these value added services that have now been bolted around the controller wireless service are common to all Fortinet’s wireless portfolio &lt;click&gt;</a:t>
            </a:r>
          </a:p>
          <a:p>
            <a:endParaRPr lang="en-US" baseline="0" dirty="0"/>
          </a:p>
          <a:p>
            <a:r>
              <a:rPr lang="en-US" baseline="0" dirty="0"/>
              <a:t>Some sites may not need virtual cell but still require high security </a:t>
            </a:r>
            <a:r>
              <a:rPr lang="mr-IN" baseline="0" dirty="0"/>
              <a:t>–</a:t>
            </a:r>
            <a:r>
              <a:rPr lang="en-US" baseline="0" dirty="0"/>
              <a:t> so the Fortinet integrated solution may be appropriate, &lt;click&gt;</a:t>
            </a:r>
          </a:p>
          <a:p>
            <a:endParaRPr lang="en-US" baseline="0" dirty="0"/>
          </a:p>
          <a:p>
            <a:r>
              <a:rPr lang="en-US" baseline="0" dirty="0"/>
              <a:t>Other sites may already have a basic firewall or just want very basic connectivity from the Fortinet FAP-C range of products, the other end of the scale is also supported with the FAP-S products bringing the </a:t>
            </a:r>
            <a:r>
              <a:rPr lang="en-US" baseline="0" dirty="0" err="1"/>
              <a:t>forti</a:t>
            </a:r>
            <a:r>
              <a:rPr lang="en-US" baseline="0" dirty="0"/>
              <a:t>-OS UTM features into the AP itself </a:t>
            </a:r>
            <a:r>
              <a:rPr lang="mr-IN" baseline="0" dirty="0"/>
              <a:t>–</a:t>
            </a:r>
            <a:r>
              <a:rPr lang="en-US" baseline="0" dirty="0"/>
              <a:t> all these can be managed from the cloud &lt;click&gt;</a:t>
            </a:r>
          </a:p>
          <a:p>
            <a:endParaRPr lang="en-US" baseline="0" dirty="0"/>
          </a:p>
          <a:p>
            <a:r>
              <a:rPr lang="en-US" baseline="0" dirty="0"/>
              <a:t>Wireless is not a utility sale </a:t>
            </a:r>
            <a:r>
              <a:rPr lang="mr-IN" baseline="0" dirty="0"/>
              <a:t>–</a:t>
            </a:r>
            <a:r>
              <a:rPr lang="en-US" baseline="0" dirty="0"/>
              <a:t> it is a solution sale. No one solution fits all.</a:t>
            </a:r>
          </a:p>
          <a:p>
            <a:endParaRPr lang="en-US" baseline="0" dirty="0"/>
          </a:p>
          <a:p>
            <a:endParaRPr lang="en-US" baseline="0" dirty="0"/>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t>27</a:t>
            </a:fld>
            <a:endParaRPr lang="en-US"/>
          </a:p>
        </p:txBody>
      </p:sp>
    </p:spTree>
    <p:extLst>
      <p:ext uri="{BB962C8B-B14F-4D97-AF65-F5344CB8AC3E}">
        <p14:creationId xmlns:p14="http://schemas.microsoft.com/office/powerpoint/2010/main" val="1861671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t>28</a:t>
            </a:fld>
            <a:endParaRPr lang="en-US"/>
          </a:p>
        </p:txBody>
      </p:sp>
    </p:spTree>
    <p:extLst>
      <p:ext uri="{BB962C8B-B14F-4D97-AF65-F5344CB8AC3E}">
        <p14:creationId xmlns:p14="http://schemas.microsoft.com/office/powerpoint/2010/main" val="278375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t>29</a:t>
            </a:fld>
            <a:endParaRPr lang="en-US"/>
          </a:p>
        </p:txBody>
      </p:sp>
    </p:spTree>
    <p:extLst>
      <p:ext uri="{BB962C8B-B14F-4D97-AF65-F5344CB8AC3E}">
        <p14:creationId xmlns:p14="http://schemas.microsoft.com/office/powerpoint/2010/main" val="2081956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Controller Wireless architecture offers 3 types of deployment:</a:t>
            </a:r>
          </a:p>
          <a:p>
            <a:r>
              <a:rPr lang="en-US" baseline="0" dirty="0"/>
              <a:t>	- Multi-Channel for maximizing the spectrum reuse and performance</a:t>
            </a:r>
          </a:p>
          <a:p>
            <a:r>
              <a:rPr lang="en-US" baseline="0" dirty="0"/>
              <a:t>	- Virtual Cell + Single Chanel for deployment simplification and seamless roaming</a:t>
            </a:r>
          </a:p>
          <a:p>
            <a:r>
              <a:rPr lang="en-US" baseline="0" dirty="0"/>
              <a:t>	- Virtual Cell + Channel Layers for traffic segmentation application and adding capacity</a:t>
            </a:r>
            <a:endParaRPr lang="en-US" dirty="0"/>
          </a:p>
          <a:p>
            <a:endParaRPr lang="en-US" dirty="0"/>
          </a:p>
        </p:txBody>
      </p:sp>
      <p:sp>
        <p:nvSpPr>
          <p:cNvPr id="4" name="Slide Number Placeholder 3"/>
          <p:cNvSpPr>
            <a:spLocks noGrp="1"/>
          </p:cNvSpPr>
          <p:nvPr>
            <p:ph type="sldNum" sz="quarter" idx="10"/>
          </p:nvPr>
        </p:nvSpPr>
        <p:spPr/>
        <p:txBody>
          <a:bodyPr/>
          <a:lstStyle/>
          <a:p>
            <a:fld id="{D906AE54-4063-4C56-9756-ABC138DABC1D}" type="slidenum">
              <a:rPr lang="en-US" smtClean="0"/>
              <a:pPr/>
              <a:t>35</a:t>
            </a:fld>
            <a:endParaRPr lang="en-US"/>
          </a:p>
        </p:txBody>
      </p:sp>
    </p:spTree>
    <p:extLst>
      <p:ext uri="{BB962C8B-B14F-4D97-AF65-F5344CB8AC3E}">
        <p14:creationId xmlns:p14="http://schemas.microsoft.com/office/powerpoint/2010/main" val="824113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B32B9A40-6220-4BC3-9B28-DCE01F117DD8}" type="slidenum">
              <a:rPr lang="en-US" smtClean="0"/>
              <a:pPr/>
              <a:t>49</a:t>
            </a:fld>
            <a:endParaRPr lang="en-US" dirty="0"/>
          </a:p>
        </p:txBody>
      </p:sp>
    </p:spTree>
    <p:extLst>
      <p:ext uri="{BB962C8B-B14F-4D97-AF65-F5344CB8AC3E}">
        <p14:creationId xmlns:p14="http://schemas.microsoft.com/office/powerpoint/2010/main" val="22575663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659DC21-1483-4025-9B1A-B49FD42E9B15}" type="slidenum">
              <a:rPr lang="en-US" smtClean="0"/>
              <a:pPr>
                <a:defRPr/>
              </a:pPr>
              <a:t>58</a:t>
            </a:fld>
            <a:endParaRPr lang="en-US"/>
          </a:p>
        </p:txBody>
      </p:sp>
    </p:spTree>
    <p:extLst>
      <p:ext uri="{BB962C8B-B14F-4D97-AF65-F5344CB8AC3E}">
        <p14:creationId xmlns:p14="http://schemas.microsoft.com/office/powerpoint/2010/main" val="1208129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The Fortinet Security Fabric is by itself the Fortinet’s Visions. Protect everything from </a:t>
            </a:r>
            <a:r>
              <a:rPr lang="en-US" sz="1200" b="1" i="0" u="none" strike="noStrike" kern="1200" baseline="0" dirty="0" err="1">
                <a:solidFill>
                  <a:schemeClr val="tx1"/>
                </a:solidFill>
                <a:latin typeface="+mn-lt"/>
                <a:ea typeface="+mn-ea"/>
                <a:cs typeface="+mn-cs"/>
              </a:rPr>
              <a:t>IoT</a:t>
            </a:r>
            <a:r>
              <a:rPr lang="en-US" sz="1200" b="1" i="0" u="none" strike="noStrike" kern="1200" baseline="0" dirty="0">
                <a:solidFill>
                  <a:schemeClr val="tx1"/>
                </a:solidFill>
                <a:latin typeface="+mn-lt"/>
                <a:ea typeface="+mn-ea"/>
                <a:cs typeface="+mn-cs"/>
              </a:rPr>
              <a:t> to the Cloud. The secure access solutions are part of it and fit perfectly the three points which are :</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BROAD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Fabric covers the entire attack surface — security can be applied to the Network, Endpoints, Access, Applications and Cloud, and visibility extended to other vendor solutions. </a:t>
            </a:r>
          </a:p>
          <a:p>
            <a:r>
              <a:rPr lang="en-US" sz="1200" b="1" i="0" u="none" strike="noStrike" kern="1200" baseline="0" dirty="0">
                <a:solidFill>
                  <a:schemeClr val="tx1"/>
                </a:solidFill>
                <a:latin typeface="+mn-lt"/>
                <a:ea typeface="+mn-ea"/>
                <a:cs typeface="+mn-cs"/>
              </a:rPr>
              <a:t>POWERFUL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Fabric utilizes security processors to reduce the burden on infrastructure, allowing comprehensive security without affecting performance. </a:t>
            </a:r>
          </a:p>
          <a:p>
            <a:r>
              <a:rPr lang="en-US" sz="1200" b="1" i="0" u="none" strike="noStrike" kern="1200" baseline="0" dirty="0">
                <a:solidFill>
                  <a:schemeClr val="tx1"/>
                </a:solidFill>
                <a:latin typeface="+mn-lt"/>
                <a:ea typeface="+mn-ea"/>
                <a:cs typeface="+mn-cs"/>
              </a:rPr>
              <a:t>AUTOMATED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Fabric enables a fast and coordinated response to threats — all elements can rapidly exchange threat intelligence and coordinate actions. </a:t>
            </a:r>
          </a:p>
        </p:txBody>
      </p:sp>
      <p:sp>
        <p:nvSpPr>
          <p:cNvPr id="4" name="Slide Number Placeholder 3"/>
          <p:cNvSpPr>
            <a:spLocks noGrp="1"/>
          </p:cNvSpPr>
          <p:nvPr>
            <p:ph type="sldNum" sz="quarter" idx="10"/>
          </p:nvPr>
        </p:nvSpPr>
        <p:spPr/>
        <p:txBody>
          <a:bodyPr/>
          <a:lstStyle/>
          <a:p>
            <a:fld id="{B32B9A40-6220-4BC3-9B28-DCE01F117DD8}" type="slidenum">
              <a:rPr lang="en-US" smtClean="0"/>
              <a:t>4</a:t>
            </a:fld>
            <a:endParaRPr lang="en-US" dirty="0"/>
          </a:p>
        </p:txBody>
      </p:sp>
    </p:spTree>
    <p:extLst>
      <p:ext uri="{BB962C8B-B14F-4D97-AF65-F5344CB8AC3E}">
        <p14:creationId xmlns:p14="http://schemas.microsoft.com/office/powerpoint/2010/main" val="425846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SCRIPT:</a:t>
            </a:r>
            <a:endParaRPr lang="en-US" dirty="0"/>
          </a:p>
          <a:p>
            <a:endParaRPr lang="en-US" dirty="0"/>
          </a:p>
          <a:p>
            <a:r>
              <a:rPr lang="en-US" dirty="0"/>
              <a:t>And the growth is explosive.  The IDC predicts</a:t>
            </a:r>
            <a:r>
              <a:rPr lang="en-US" baseline="0" dirty="0"/>
              <a:t> the cyber security marketplace to exceed an astonishing $32B by 2018.  Exponential growth in Fortinet’s foundational areas of expertise such as network security and end point protection continue to solidify Fortinet’s position in the market, while emerging markets such as Security Information and Event Management or SIEM and Enterprise Wireless LAN security have inspired Fortinet to invest.  With the acquisition of Meru in 2015 and </a:t>
            </a:r>
            <a:r>
              <a:rPr lang="en-US" baseline="0" dirty="0" err="1"/>
              <a:t>AccelOps</a:t>
            </a:r>
            <a:r>
              <a:rPr lang="en-US" baseline="0" dirty="0"/>
              <a:t> in 2016, Fortinet is definitively poised to gain ground on, and eventually exceed, the market share of its competitors.</a:t>
            </a:r>
          </a:p>
        </p:txBody>
      </p:sp>
      <p:sp>
        <p:nvSpPr>
          <p:cNvPr id="4" name="Header Placeholder 3"/>
          <p:cNvSpPr>
            <a:spLocks noGrp="1"/>
          </p:cNvSpPr>
          <p:nvPr>
            <p:ph type="hdr" sz="quarter" idx="10"/>
          </p:nvPr>
        </p:nvSpPr>
        <p:spPr/>
        <p:txBody>
          <a:bodyPr/>
          <a:lstStyle/>
          <a:p>
            <a:pPr algn="r"/>
            <a:r>
              <a:rPr lang="en-US" sz="1000">
                <a:solidFill>
                  <a:schemeClr val="bg2"/>
                </a:solidFill>
                <a:cs typeface="Arial" pitchFamily="34" charset="0"/>
              </a:rPr>
              <a:t>Routing</a:t>
            </a:r>
            <a:endParaRPr lang="en-US" sz="1000" dirty="0">
              <a:solidFill>
                <a:schemeClr val="bg2"/>
              </a:solidFill>
              <a:cs typeface="Arial" pitchFamily="34" charset="0"/>
            </a:endParaRPr>
          </a:p>
        </p:txBody>
      </p:sp>
    </p:spTree>
    <p:extLst>
      <p:ext uri="{BB962C8B-B14F-4D97-AF65-F5344CB8AC3E}">
        <p14:creationId xmlns:p14="http://schemas.microsoft.com/office/powerpoint/2010/main" val="553356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Whatever the numbers</a:t>
            </a:r>
            <a:r>
              <a:rPr lang="en-US" baseline="0" dirty="0"/>
              <a:t> are...</a:t>
            </a:r>
            <a:r>
              <a:rPr lang="fr-FR" baseline="0" dirty="0"/>
              <a:t> </a:t>
            </a:r>
            <a:r>
              <a:rPr lang="fr-FR" baseline="0" dirty="0" err="1"/>
              <a:t>true</a:t>
            </a:r>
            <a:r>
              <a:rPr lang="fr-FR" baseline="0" dirty="0"/>
              <a:t> or false</a:t>
            </a:r>
            <a:r>
              <a:rPr lang="mr-IN" baseline="0" dirty="0"/>
              <a:t>…</a:t>
            </a:r>
            <a:r>
              <a:rPr lang="fr-FR" baseline="0" dirty="0"/>
              <a:t> </a:t>
            </a:r>
            <a:r>
              <a:rPr lang="fr-FR" baseline="0" dirty="0" err="1"/>
              <a:t>it’s</a:t>
            </a:r>
            <a:r>
              <a:rPr lang="fr-FR" baseline="0" dirty="0"/>
              <a:t> </a:t>
            </a:r>
            <a:r>
              <a:rPr lang="fr-FR" baseline="0" dirty="0" err="1"/>
              <a:t>huge</a:t>
            </a:r>
            <a:endParaRPr lang="en-US" dirty="0"/>
          </a:p>
          <a:p>
            <a:r>
              <a:rPr lang="en-US" dirty="0"/>
              <a:t>More and More Connected Objects</a:t>
            </a:r>
            <a:r>
              <a:rPr lang="en-US" baseline="0" dirty="0"/>
              <a:t>. </a:t>
            </a:r>
          </a:p>
          <a:p>
            <a:r>
              <a:rPr lang="en-US" baseline="0" dirty="0"/>
              <a:t>New consumers</a:t>
            </a:r>
          </a:p>
          <a:p>
            <a:r>
              <a:rPr lang="en-US" baseline="0" dirty="0"/>
              <a:t>New Habits </a:t>
            </a:r>
            <a:r>
              <a:rPr lang="mr-IN" baseline="0" dirty="0"/>
              <a:t>–</a:t>
            </a:r>
            <a:r>
              <a:rPr lang="en-US" baseline="0" dirty="0"/>
              <a:t> All of this requires more and more security</a:t>
            </a:r>
            <a:endParaRPr lang="en-US" dirty="0"/>
          </a:p>
        </p:txBody>
      </p:sp>
      <p:sp>
        <p:nvSpPr>
          <p:cNvPr id="4" name="Slide Number Placeholder 3"/>
          <p:cNvSpPr>
            <a:spLocks noGrp="1"/>
          </p:cNvSpPr>
          <p:nvPr>
            <p:ph type="sldNum" sz="quarter" idx="10"/>
          </p:nvPr>
        </p:nvSpPr>
        <p:spPr/>
        <p:txBody>
          <a:bodyPr/>
          <a:lstStyle/>
          <a:p>
            <a:fld id="{5AA793A4-E02C-494D-9CA7-16BBB0520A50}" type="slidenum">
              <a:rPr lang="en-US" smtClean="0"/>
              <a:t>7</a:t>
            </a:fld>
            <a:endParaRPr lang="en-US" dirty="0"/>
          </a:p>
        </p:txBody>
      </p:sp>
    </p:spTree>
    <p:extLst>
      <p:ext uri="{BB962C8B-B14F-4D97-AF65-F5344CB8AC3E}">
        <p14:creationId xmlns:p14="http://schemas.microsoft.com/office/powerpoint/2010/main" val="1659685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Fortinet's DNA is to offer</a:t>
            </a:r>
            <a:r>
              <a:rPr lang="en-GB" baseline="0" dirty="0"/>
              <a:t> a broad coverage in terms of solutions which goes from SMB towards High-End.</a:t>
            </a:r>
          </a:p>
          <a:p>
            <a:endParaRPr lang="en-GB" dirty="0"/>
          </a:p>
        </p:txBody>
      </p:sp>
      <p:sp>
        <p:nvSpPr>
          <p:cNvPr id="4" name="Slide Number Placeholder 3"/>
          <p:cNvSpPr>
            <a:spLocks noGrp="1"/>
          </p:cNvSpPr>
          <p:nvPr>
            <p:ph type="sldNum" sz="quarter" idx="10"/>
          </p:nvPr>
        </p:nvSpPr>
        <p:spPr/>
        <p:txBody>
          <a:bodyPr/>
          <a:lstStyle/>
          <a:p>
            <a:fld id="{B32B9A40-6220-4BC3-9B28-DCE01F117DD8}" type="slidenum">
              <a:rPr lang="en-US" smtClean="0"/>
              <a:t>11</a:t>
            </a:fld>
            <a:endParaRPr lang="en-US"/>
          </a:p>
        </p:txBody>
      </p:sp>
    </p:spTree>
    <p:extLst>
      <p:ext uri="{BB962C8B-B14F-4D97-AF65-F5344CB8AC3E}">
        <p14:creationId xmlns:p14="http://schemas.microsoft.com/office/powerpoint/2010/main" val="1896778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t>15</a:t>
            </a:fld>
            <a:endParaRPr lang="en-US"/>
          </a:p>
        </p:txBody>
      </p:sp>
    </p:spTree>
    <p:extLst>
      <p:ext uri="{BB962C8B-B14F-4D97-AF65-F5344CB8AC3E}">
        <p14:creationId xmlns:p14="http://schemas.microsoft.com/office/powerpoint/2010/main" val="956777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t>16</a:t>
            </a:fld>
            <a:endParaRPr lang="en-US"/>
          </a:p>
        </p:txBody>
      </p:sp>
    </p:spTree>
    <p:extLst>
      <p:ext uri="{BB962C8B-B14F-4D97-AF65-F5344CB8AC3E}">
        <p14:creationId xmlns:p14="http://schemas.microsoft.com/office/powerpoint/2010/main" val="1490952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t>17</a:t>
            </a:fld>
            <a:endParaRPr lang="en-US"/>
          </a:p>
        </p:txBody>
      </p:sp>
    </p:spTree>
    <p:extLst>
      <p:ext uri="{BB962C8B-B14F-4D97-AF65-F5344CB8AC3E}">
        <p14:creationId xmlns:p14="http://schemas.microsoft.com/office/powerpoint/2010/main" val="2008450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t>18</a:t>
            </a:fld>
            <a:endParaRPr lang="en-US"/>
          </a:p>
        </p:txBody>
      </p:sp>
    </p:spTree>
    <p:extLst>
      <p:ext uri="{BB962C8B-B14F-4D97-AF65-F5344CB8AC3E}">
        <p14:creationId xmlns:p14="http://schemas.microsoft.com/office/powerpoint/2010/main" val="11208645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 name="Picture 4" descr="FTNT_PPT_16x9_HD_Rebrand-111716_240pm-title-red.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8096" cy="6862115"/>
          </a:xfrm>
          <a:prstGeom prst="rect">
            <a:avLst/>
          </a:prstGeom>
        </p:spPr>
      </p:pic>
      <p:sp>
        <p:nvSpPr>
          <p:cNvPr id="2" name="Title 1"/>
          <p:cNvSpPr>
            <a:spLocks noGrp="1"/>
          </p:cNvSpPr>
          <p:nvPr>
            <p:ph type="ctrTitle" hasCustomPrompt="1"/>
          </p:nvPr>
        </p:nvSpPr>
        <p:spPr>
          <a:xfrm>
            <a:off x="559412" y="2425615"/>
            <a:ext cx="10360501" cy="947817"/>
          </a:xfrm>
        </p:spPr>
        <p:txBody>
          <a:bodyPr lIns="0" bIns="0" anchor="b" anchorCtr="0"/>
          <a:lstStyle>
            <a:lvl1pPr>
              <a:defRPr sz="3700" b="1">
                <a:solidFill>
                  <a:srgbClr val="FFFFFF"/>
                </a:solidFill>
              </a:defRPr>
            </a:lvl1pPr>
          </a:lstStyle>
          <a:p>
            <a:r>
              <a:rPr lang="en-US" dirty="0"/>
              <a:t>Click To Edit Master Title Style</a:t>
            </a:r>
          </a:p>
        </p:txBody>
      </p:sp>
      <p:sp>
        <p:nvSpPr>
          <p:cNvPr id="3" name="Subtitle 2"/>
          <p:cNvSpPr>
            <a:spLocks noGrp="1"/>
          </p:cNvSpPr>
          <p:nvPr>
            <p:ph type="subTitle" idx="1" hasCustomPrompt="1"/>
          </p:nvPr>
        </p:nvSpPr>
        <p:spPr>
          <a:xfrm>
            <a:off x="559413" y="3508245"/>
            <a:ext cx="10373023"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559412" y="4006267"/>
            <a:ext cx="10385895" cy="315881"/>
          </a:xfrm>
        </p:spPr>
        <p:txBody>
          <a:bodyPr lIns="0" tIns="0"/>
          <a:lstStyle>
            <a:lvl1pPr marL="0" indent="0">
              <a:buNone/>
              <a:defRPr sz="2100">
                <a:solidFill>
                  <a:srgbClr val="FFFFFF"/>
                </a:solidFill>
              </a:defRPr>
            </a:lvl1pPr>
          </a:lstStyle>
          <a:p>
            <a:pPr lvl="0"/>
            <a:r>
              <a:rPr lang="en-US" dirty="0"/>
              <a:t>Date</a:t>
            </a:r>
          </a:p>
        </p:txBody>
      </p:sp>
      <p:sp>
        <p:nvSpPr>
          <p:cNvPr id="4" name="TextBox 3"/>
          <p:cNvSpPr txBox="1"/>
          <p:nvPr userDrawn="1"/>
        </p:nvSpPr>
        <p:spPr>
          <a:xfrm>
            <a:off x="607109" y="6542690"/>
            <a:ext cx="3210658" cy="246221"/>
          </a:xfrm>
          <a:prstGeom prst="rect">
            <a:avLst/>
          </a:prstGeom>
          <a:noFill/>
        </p:spPr>
        <p:txBody>
          <a:bodyPr wrap="square" lIns="121899" tIns="60949" rIns="121899" bIns="60949" rtlCol="0">
            <a:spAutoFit/>
          </a:bodyPr>
          <a:lstStyle/>
          <a:p>
            <a:r>
              <a:rPr lang="en-US" sz="800" dirty="0">
                <a:solidFill>
                  <a:srgbClr val="FFFFFF"/>
                </a:solidFill>
              </a:rPr>
              <a:t>© Copyright Fortinet</a:t>
            </a:r>
            <a:r>
              <a:rPr lang="en-US" sz="800" baseline="0" dirty="0">
                <a:solidFill>
                  <a:srgbClr val="FFFFFF"/>
                </a:solidFill>
              </a:rPr>
              <a:t> Inc. All rights reserved.</a:t>
            </a:r>
            <a:r>
              <a:rPr lang="en-US" sz="800" dirty="0">
                <a:solidFill>
                  <a:srgbClr val="FFFFFF"/>
                </a:solidFill>
              </a:rPr>
              <a:t> </a:t>
            </a:r>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532178" y="1554479"/>
            <a:ext cx="2912588" cy="4594783"/>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itle 1"/>
          <p:cNvSpPr>
            <a:spLocks noGrp="1"/>
          </p:cNvSpPr>
          <p:nvPr>
            <p:ph type="title" hasCustomPrompt="1"/>
          </p:nvPr>
        </p:nvSpPr>
        <p:spPr>
          <a:xfrm>
            <a:off x="609441" y="88150"/>
            <a:ext cx="10835325" cy="729997"/>
          </a:xfrm>
        </p:spPr>
        <p:txBody>
          <a:bodyPr>
            <a:normAutofit/>
          </a:bodyPr>
          <a:lstStyle/>
          <a:p>
            <a:r>
              <a:rPr lang="en-US" dirty="0"/>
              <a:t>Click To Edit Master Title Style</a:t>
            </a:r>
          </a:p>
        </p:txBody>
      </p:sp>
      <p:sp>
        <p:nvSpPr>
          <p:cNvPr id="7" name="Content Placeholder 2"/>
          <p:cNvSpPr>
            <a:spLocks noGrp="1"/>
          </p:cNvSpPr>
          <p:nvPr>
            <p:ph idx="10"/>
          </p:nvPr>
        </p:nvSpPr>
        <p:spPr>
          <a:xfrm>
            <a:off x="609443" y="1554480"/>
            <a:ext cx="7618014" cy="4594784"/>
          </a:xfrm>
        </p:spPr>
        <p:txBody>
          <a:bodyPr>
            <a:normAutofit/>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841997"/>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Subtitle">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532178" y="1554479"/>
            <a:ext cx="2912588" cy="4594783"/>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itle 1"/>
          <p:cNvSpPr>
            <a:spLocks noGrp="1"/>
          </p:cNvSpPr>
          <p:nvPr>
            <p:ph type="title" hasCustomPrompt="1"/>
          </p:nvPr>
        </p:nvSpPr>
        <p:spPr>
          <a:xfrm>
            <a:off x="609441" y="88150"/>
            <a:ext cx="10835325" cy="729997"/>
          </a:xfrm>
        </p:spPr>
        <p:txBody>
          <a:bodyPr>
            <a:normAutofit/>
          </a:bodyPr>
          <a:lstStyle/>
          <a:p>
            <a:r>
              <a:rPr lang="en-US" dirty="0"/>
              <a:t>Click To Edit Master Title Style</a:t>
            </a:r>
          </a:p>
        </p:txBody>
      </p:sp>
      <p:sp>
        <p:nvSpPr>
          <p:cNvPr id="6" name="Text Placeholder 7"/>
          <p:cNvSpPr>
            <a:spLocks noGrp="1"/>
          </p:cNvSpPr>
          <p:nvPr>
            <p:ph type="body" sz="quarter" idx="13" hasCustomPrompt="1"/>
          </p:nvPr>
        </p:nvSpPr>
        <p:spPr>
          <a:xfrm>
            <a:off x="609441" y="791679"/>
            <a:ext cx="10835325" cy="369332"/>
          </a:xfrm>
        </p:spPr>
        <p:txBody>
          <a:bodyPr vert="horz" lIns="121899" tIns="0" rIns="121899" bIns="0" rtlCol="0">
            <a:normAutofit/>
          </a:bodyPr>
          <a:lstStyle>
            <a:lvl1pPr marL="0" indent="0">
              <a:buNone/>
              <a:defRPr lang="en-US" sz="2400" dirty="0">
                <a:solidFill>
                  <a:schemeClr val="accent6"/>
                </a:solidFill>
              </a:defRPr>
            </a:lvl1pPr>
          </a:lstStyle>
          <a:p>
            <a:pPr marL="234910" lvl="0" indent="-234910">
              <a:spcBef>
                <a:spcPts val="0"/>
              </a:spcBef>
            </a:pPr>
            <a:r>
              <a:rPr lang="en-US" dirty="0"/>
              <a:t>Click To Add Subtitle</a:t>
            </a:r>
          </a:p>
        </p:txBody>
      </p:sp>
      <p:sp>
        <p:nvSpPr>
          <p:cNvPr id="7" name="Content Placeholder 2"/>
          <p:cNvSpPr>
            <a:spLocks noGrp="1"/>
          </p:cNvSpPr>
          <p:nvPr>
            <p:ph idx="10"/>
          </p:nvPr>
        </p:nvSpPr>
        <p:spPr>
          <a:xfrm>
            <a:off x="609443" y="1554480"/>
            <a:ext cx="7618014" cy="4594784"/>
          </a:xfrm>
        </p:spPr>
        <p:txBody>
          <a:bodyPr>
            <a:normAutofit/>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992820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bullet caption">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609441" y="88150"/>
            <a:ext cx="10835325" cy="729997"/>
          </a:xfrm>
        </p:spPr>
        <p:txBody>
          <a:bodyPr/>
          <a:lstStyle/>
          <a:p>
            <a:r>
              <a:rPr lang="en-US" dirty="0"/>
              <a:t>Click To Edit Master Title Style</a:t>
            </a:r>
          </a:p>
        </p:txBody>
      </p:sp>
      <p:sp>
        <p:nvSpPr>
          <p:cNvPr id="6" name="Content Placeholder 2"/>
          <p:cNvSpPr>
            <a:spLocks noGrp="1"/>
          </p:cNvSpPr>
          <p:nvPr>
            <p:ph idx="10"/>
          </p:nvPr>
        </p:nvSpPr>
        <p:spPr>
          <a:xfrm>
            <a:off x="609443" y="1554480"/>
            <a:ext cx="7618014" cy="4594784"/>
          </a:xfrm>
        </p:spPr>
        <p:txBody>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5"/>
          </p:nvPr>
        </p:nvSpPr>
        <p:spPr>
          <a:xfrm>
            <a:off x="8532178" y="1554479"/>
            <a:ext cx="2912588"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7169507"/>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 with bullet caption, Subtitle">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609441" y="88150"/>
            <a:ext cx="10835325" cy="729997"/>
          </a:xfrm>
        </p:spPr>
        <p:txBody>
          <a:bodyPr>
            <a:normAutofit/>
          </a:bodyPr>
          <a:lstStyle/>
          <a:p>
            <a:r>
              <a:rPr lang="en-US" dirty="0"/>
              <a:t>Click To Edit Master Title Style</a:t>
            </a:r>
          </a:p>
        </p:txBody>
      </p:sp>
      <p:sp>
        <p:nvSpPr>
          <p:cNvPr id="6" name="Text Placeholder 7"/>
          <p:cNvSpPr>
            <a:spLocks noGrp="1"/>
          </p:cNvSpPr>
          <p:nvPr>
            <p:ph type="body" sz="quarter" idx="13" hasCustomPrompt="1"/>
          </p:nvPr>
        </p:nvSpPr>
        <p:spPr>
          <a:xfrm>
            <a:off x="609441" y="791679"/>
            <a:ext cx="10835325" cy="369332"/>
          </a:xfrm>
        </p:spPr>
        <p:txBody>
          <a:bodyPr vert="horz" lIns="121899" tIns="0" rIns="121899" bIns="0" rtlCol="0">
            <a:normAutofit/>
          </a:bodyPr>
          <a:lstStyle>
            <a:lvl1pPr marL="0" indent="0">
              <a:buNone/>
              <a:defRPr lang="en-US" sz="2400" dirty="0">
                <a:solidFill>
                  <a:schemeClr val="accent6"/>
                </a:solidFill>
              </a:defRPr>
            </a:lvl1pPr>
          </a:lstStyle>
          <a:p>
            <a:pPr marL="234910" lvl="0" indent="-234910">
              <a:spcBef>
                <a:spcPts val="0"/>
              </a:spcBef>
            </a:pPr>
            <a:r>
              <a:rPr lang="en-US" dirty="0"/>
              <a:t>Click To Add Subtitle</a:t>
            </a:r>
          </a:p>
        </p:txBody>
      </p:sp>
      <p:sp>
        <p:nvSpPr>
          <p:cNvPr id="9" name="Content Placeholder 2"/>
          <p:cNvSpPr>
            <a:spLocks noGrp="1"/>
          </p:cNvSpPr>
          <p:nvPr>
            <p:ph idx="10"/>
          </p:nvPr>
        </p:nvSpPr>
        <p:spPr>
          <a:xfrm>
            <a:off x="609443" y="1554480"/>
            <a:ext cx="7618014" cy="4594784"/>
          </a:xfrm>
        </p:spPr>
        <p:txBody>
          <a:bodyPr>
            <a:normAutofit/>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5"/>
          </p:nvPr>
        </p:nvSpPr>
        <p:spPr>
          <a:xfrm>
            <a:off x="8532178" y="1554479"/>
            <a:ext cx="2912588" cy="4594783"/>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9233576"/>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5" name="Content Placeholder 2"/>
          <p:cNvSpPr>
            <a:spLocks noGrp="1"/>
          </p:cNvSpPr>
          <p:nvPr>
            <p:ph idx="15"/>
          </p:nvPr>
        </p:nvSpPr>
        <p:spPr>
          <a:xfrm>
            <a:off x="6195986" y="1554479"/>
            <a:ext cx="5248780"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p:cNvSpPr>
            <a:spLocks noGrp="1"/>
          </p:cNvSpPr>
          <p:nvPr>
            <p:ph idx="16"/>
          </p:nvPr>
        </p:nvSpPr>
        <p:spPr>
          <a:xfrm>
            <a:off x="609441" y="1554479"/>
            <a:ext cx="5248780"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884699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6" name="Text Placeholder 2"/>
          <p:cNvSpPr>
            <a:spLocks noGrp="1"/>
          </p:cNvSpPr>
          <p:nvPr>
            <p:ph type="body" idx="11" hasCustomPrompt="1"/>
          </p:nvPr>
        </p:nvSpPr>
        <p:spPr>
          <a:xfrm>
            <a:off x="609441" y="1378226"/>
            <a:ext cx="5248780" cy="618214"/>
          </a:xfrm>
        </p:spPr>
        <p:txBody>
          <a:bodyPr anchor="b" anchorCtr="0">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7" name="Text Placeholder 4"/>
          <p:cNvSpPr>
            <a:spLocks noGrp="1"/>
          </p:cNvSpPr>
          <p:nvPr>
            <p:ph type="body" sz="quarter" idx="3" hasCustomPrompt="1"/>
          </p:nvPr>
        </p:nvSpPr>
        <p:spPr>
          <a:xfrm>
            <a:off x="6195986" y="1378226"/>
            <a:ext cx="5248780" cy="618214"/>
          </a:xfrm>
        </p:spPr>
        <p:txBody>
          <a:bodyPr anchor="b" anchorCtr="0">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8" name="Content Placeholder 2"/>
          <p:cNvSpPr>
            <a:spLocks noGrp="1"/>
          </p:cNvSpPr>
          <p:nvPr>
            <p:ph idx="15"/>
          </p:nvPr>
        </p:nvSpPr>
        <p:spPr>
          <a:xfrm>
            <a:off x="6195986" y="2103120"/>
            <a:ext cx="5248780"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6"/>
          </p:nvPr>
        </p:nvSpPr>
        <p:spPr>
          <a:xfrm>
            <a:off x="609441" y="2103120"/>
            <a:ext cx="5248780"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89712613"/>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heading,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9" name="Text Placeholder 7"/>
          <p:cNvSpPr>
            <a:spLocks noGrp="1"/>
          </p:cNvSpPr>
          <p:nvPr>
            <p:ph type="body" sz="quarter" idx="13" hasCustomPrompt="1"/>
          </p:nvPr>
        </p:nvSpPr>
        <p:spPr>
          <a:xfrm>
            <a:off x="609441" y="791679"/>
            <a:ext cx="10835325" cy="369332"/>
          </a:xfrm>
        </p:spPr>
        <p:txBody>
          <a:bodyPr vert="horz" lIns="121899" tIns="0" rIns="121899" bIns="0" rtlCol="0">
            <a:normAutofit/>
          </a:bodyPr>
          <a:lstStyle>
            <a:lvl1pPr marL="0" indent="0">
              <a:buClr>
                <a:schemeClr val="accent6"/>
              </a:buClr>
              <a:buFont typeface="Arial" panose="020B0604020202020204" pitchFamily="34" charset="0"/>
              <a:buNone/>
              <a:defRPr lang="en-US" sz="2400" dirty="0">
                <a:solidFill>
                  <a:schemeClr val="accent6"/>
                </a:solidFill>
              </a:defRPr>
            </a:lvl1pPr>
          </a:lstStyle>
          <a:p>
            <a:pPr marL="234910" lvl="0" indent="-234910">
              <a:spcBef>
                <a:spcPts val="0"/>
              </a:spcBef>
            </a:pPr>
            <a:r>
              <a:rPr lang="en-US" dirty="0"/>
              <a:t>Click To Add Subtitle</a:t>
            </a:r>
          </a:p>
        </p:txBody>
      </p:sp>
      <p:sp>
        <p:nvSpPr>
          <p:cNvPr id="8" name="Text Placeholder 2"/>
          <p:cNvSpPr>
            <a:spLocks noGrp="1"/>
          </p:cNvSpPr>
          <p:nvPr>
            <p:ph type="body" idx="11" hasCustomPrompt="1"/>
          </p:nvPr>
        </p:nvSpPr>
        <p:spPr>
          <a:xfrm>
            <a:off x="609441" y="1378226"/>
            <a:ext cx="5248780" cy="618214"/>
          </a:xfrm>
        </p:spPr>
        <p:txBody>
          <a:bodyPr anchor="b" anchorCtr="0">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14" name="Text Placeholder 4"/>
          <p:cNvSpPr>
            <a:spLocks noGrp="1"/>
          </p:cNvSpPr>
          <p:nvPr>
            <p:ph type="body" sz="quarter" idx="3" hasCustomPrompt="1"/>
          </p:nvPr>
        </p:nvSpPr>
        <p:spPr>
          <a:xfrm>
            <a:off x="6195986" y="1378226"/>
            <a:ext cx="5248780" cy="618214"/>
          </a:xfrm>
        </p:spPr>
        <p:txBody>
          <a:bodyPr anchor="b" anchorCtr="0">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15" name="Content Placeholder 2"/>
          <p:cNvSpPr>
            <a:spLocks noGrp="1"/>
          </p:cNvSpPr>
          <p:nvPr>
            <p:ph idx="15"/>
          </p:nvPr>
        </p:nvSpPr>
        <p:spPr>
          <a:xfrm>
            <a:off x="6195986" y="2103120"/>
            <a:ext cx="5248780"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2"/>
          <p:cNvSpPr>
            <a:spLocks noGrp="1"/>
          </p:cNvSpPr>
          <p:nvPr>
            <p:ph idx="16"/>
          </p:nvPr>
        </p:nvSpPr>
        <p:spPr>
          <a:xfrm>
            <a:off x="609441" y="2103120"/>
            <a:ext cx="5248780"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3985390"/>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7" name="Content Placeholder 2"/>
          <p:cNvSpPr>
            <a:spLocks noGrp="1"/>
          </p:cNvSpPr>
          <p:nvPr>
            <p:ph idx="15"/>
          </p:nvPr>
        </p:nvSpPr>
        <p:spPr>
          <a:xfrm>
            <a:off x="8031894" y="1554479"/>
            <a:ext cx="3412871"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7"/>
          </p:nvPr>
        </p:nvSpPr>
        <p:spPr>
          <a:xfrm>
            <a:off x="4320668" y="1554479"/>
            <a:ext cx="3412871"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8"/>
          </p:nvPr>
        </p:nvSpPr>
        <p:spPr>
          <a:xfrm>
            <a:off x="609440" y="1554479"/>
            <a:ext cx="3412871"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7112732"/>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6" name="Text Placeholder 2"/>
          <p:cNvSpPr>
            <a:spLocks noGrp="1"/>
          </p:cNvSpPr>
          <p:nvPr>
            <p:ph type="body" idx="11" hasCustomPrompt="1"/>
          </p:nvPr>
        </p:nvSpPr>
        <p:spPr>
          <a:xfrm>
            <a:off x="609441"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7" name="Text Placeholder 2"/>
          <p:cNvSpPr>
            <a:spLocks noGrp="1"/>
          </p:cNvSpPr>
          <p:nvPr>
            <p:ph type="body" idx="17" hasCustomPrompt="1"/>
          </p:nvPr>
        </p:nvSpPr>
        <p:spPr>
          <a:xfrm>
            <a:off x="4320668"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9" name="Text Placeholder 2"/>
          <p:cNvSpPr>
            <a:spLocks noGrp="1"/>
          </p:cNvSpPr>
          <p:nvPr>
            <p:ph type="body" idx="18" hasCustomPrompt="1"/>
          </p:nvPr>
        </p:nvSpPr>
        <p:spPr>
          <a:xfrm>
            <a:off x="8031895"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10" name="Content Placeholder 2"/>
          <p:cNvSpPr>
            <a:spLocks noGrp="1"/>
          </p:cNvSpPr>
          <p:nvPr>
            <p:ph idx="15"/>
          </p:nvPr>
        </p:nvSpPr>
        <p:spPr>
          <a:xfrm>
            <a:off x="8031894"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9"/>
          </p:nvPr>
        </p:nvSpPr>
        <p:spPr>
          <a:xfrm>
            <a:off x="4320668"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20"/>
          </p:nvPr>
        </p:nvSpPr>
        <p:spPr>
          <a:xfrm>
            <a:off x="609440"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77767169"/>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ntent, heading,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10" name="Text Placeholder 7"/>
          <p:cNvSpPr>
            <a:spLocks noGrp="1"/>
          </p:cNvSpPr>
          <p:nvPr>
            <p:ph type="body" sz="quarter" idx="13" hasCustomPrompt="1"/>
          </p:nvPr>
        </p:nvSpPr>
        <p:spPr>
          <a:xfrm>
            <a:off x="609441" y="791679"/>
            <a:ext cx="10835325" cy="369332"/>
          </a:xfrm>
        </p:spPr>
        <p:txBody>
          <a:bodyPr vert="horz" lIns="121899" tIns="0" rIns="121899" bIns="0" rtlCol="0">
            <a:normAutofit/>
          </a:bodyPr>
          <a:lstStyle>
            <a:lvl1pPr marL="0" indent="0">
              <a:buNone/>
              <a:defRPr lang="en-US" sz="2400" dirty="0">
                <a:solidFill>
                  <a:schemeClr val="accent6"/>
                </a:solidFill>
              </a:defRPr>
            </a:lvl1pPr>
          </a:lstStyle>
          <a:p>
            <a:pPr marL="234910" lvl="0" indent="-234910">
              <a:spcBef>
                <a:spcPts val="0"/>
              </a:spcBef>
            </a:pPr>
            <a:r>
              <a:rPr lang="en-US" dirty="0"/>
              <a:t>Click To Add Subtitle</a:t>
            </a:r>
          </a:p>
        </p:txBody>
      </p:sp>
      <p:sp>
        <p:nvSpPr>
          <p:cNvPr id="11" name="Text Placeholder 2"/>
          <p:cNvSpPr>
            <a:spLocks noGrp="1"/>
          </p:cNvSpPr>
          <p:nvPr>
            <p:ph type="body" idx="11" hasCustomPrompt="1"/>
          </p:nvPr>
        </p:nvSpPr>
        <p:spPr>
          <a:xfrm>
            <a:off x="609441"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18" name="Text Placeholder 2"/>
          <p:cNvSpPr>
            <a:spLocks noGrp="1"/>
          </p:cNvSpPr>
          <p:nvPr>
            <p:ph type="body" idx="17" hasCustomPrompt="1"/>
          </p:nvPr>
        </p:nvSpPr>
        <p:spPr>
          <a:xfrm>
            <a:off x="4320668"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19" name="Text Placeholder 2"/>
          <p:cNvSpPr>
            <a:spLocks noGrp="1"/>
          </p:cNvSpPr>
          <p:nvPr>
            <p:ph type="body" idx="18" hasCustomPrompt="1"/>
          </p:nvPr>
        </p:nvSpPr>
        <p:spPr>
          <a:xfrm>
            <a:off x="8031895"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20" name="Content Placeholder 2"/>
          <p:cNvSpPr>
            <a:spLocks noGrp="1"/>
          </p:cNvSpPr>
          <p:nvPr>
            <p:ph idx="15"/>
          </p:nvPr>
        </p:nvSpPr>
        <p:spPr>
          <a:xfrm>
            <a:off x="8031894"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Content Placeholder 2"/>
          <p:cNvSpPr>
            <a:spLocks noGrp="1"/>
          </p:cNvSpPr>
          <p:nvPr>
            <p:ph idx="19"/>
          </p:nvPr>
        </p:nvSpPr>
        <p:spPr>
          <a:xfrm>
            <a:off x="4320668"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Content Placeholder 2"/>
          <p:cNvSpPr>
            <a:spLocks noGrp="1"/>
          </p:cNvSpPr>
          <p:nvPr>
            <p:ph idx="20"/>
          </p:nvPr>
        </p:nvSpPr>
        <p:spPr>
          <a:xfrm>
            <a:off x="609440"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1728580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8096" cy="6862114"/>
          </a:xfrm>
          <a:prstGeom prst="rect">
            <a:avLst/>
          </a:prstGeom>
        </p:spPr>
      </p:pic>
      <p:sp>
        <p:nvSpPr>
          <p:cNvPr id="2" name="Title 1"/>
          <p:cNvSpPr>
            <a:spLocks noGrp="1"/>
          </p:cNvSpPr>
          <p:nvPr>
            <p:ph type="ctrTitle" hasCustomPrompt="1"/>
          </p:nvPr>
        </p:nvSpPr>
        <p:spPr>
          <a:xfrm>
            <a:off x="559412" y="2425615"/>
            <a:ext cx="10360501" cy="947817"/>
          </a:xfrm>
        </p:spPr>
        <p:txBody>
          <a:bodyPr lIns="0" bIns="0" anchor="b" anchorCtr="0"/>
          <a:lstStyle>
            <a:lvl1pPr>
              <a:defRPr sz="3700" b="1">
                <a:solidFill>
                  <a:srgbClr val="FFFFFF"/>
                </a:solidFill>
              </a:defRPr>
            </a:lvl1pPr>
          </a:lstStyle>
          <a:p>
            <a:r>
              <a:rPr lang="en-US" dirty="0"/>
              <a:t>Click To Edit Master Title Style</a:t>
            </a:r>
          </a:p>
        </p:txBody>
      </p:sp>
      <p:sp>
        <p:nvSpPr>
          <p:cNvPr id="3" name="Subtitle 2"/>
          <p:cNvSpPr>
            <a:spLocks noGrp="1"/>
          </p:cNvSpPr>
          <p:nvPr>
            <p:ph type="subTitle" idx="1" hasCustomPrompt="1"/>
          </p:nvPr>
        </p:nvSpPr>
        <p:spPr>
          <a:xfrm>
            <a:off x="559413" y="3508245"/>
            <a:ext cx="10373023"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559412" y="4006267"/>
            <a:ext cx="10385895" cy="315881"/>
          </a:xfrm>
        </p:spPr>
        <p:txBody>
          <a:bodyPr lIns="0" tIns="0"/>
          <a:lstStyle>
            <a:lvl1pPr marL="0" indent="0">
              <a:buNone/>
              <a:defRPr sz="2100">
                <a:solidFill>
                  <a:srgbClr val="FFFFFF"/>
                </a:solidFill>
              </a:defRPr>
            </a:lvl1pPr>
          </a:lstStyle>
          <a:p>
            <a:pPr lvl="0"/>
            <a:r>
              <a:rPr lang="en-US" dirty="0"/>
              <a:t>Date</a:t>
            </a:r>
          </a:p>
        </p:txBody>
      </p:sp>
      <p:sp>
        <p:nvSpPr>
          <p:cNvPr id="4" name="TextBox 3"/>
          <p:cNvSpPr txBox="1"/>
          <p:nvPr userDrawn="1"/>
        </p:nvSpPr>
        <p:spPr>
          <a:xfrm>
            <a:off x="607109" y="6542690"/>
            <a:ext cx="3210658" cy="246221"/>
          </a:xfrm>
          <a:prstGeom prst="rect">
            <a:avLst/>
          </a:prstGeom>
          <a:noFill/>
        </p:spPr>
        <p:txBody>
          <a:bodyPr wrap="square" lIns="121899" tIns="60949" rIns="121899" bIns="60949" rtlCol="0">
            <a:spAutoFit/>
          </a:bodyPr>
          <a:lstStyle/>
          <a:p>
            <a:r>
              <a:rPr lang="en-US" sz="800" dirty="0">
                <a:solidFill>
                  <a:srgbClr val="FFFFFF"/>
                </a:solidFill>
              </a:rPr>
              <a:t>© Copyright Fortinet</a:t>
            </a:r>
            <a:r>
              <a:rPr lang="en-US" sz="800" baseline="0" dirty="0">
                <a:solidFill>
                  <a:srgbClr val="FFFFFF"/>
                </a:solidFill>
              </a:rPr>
              <a:t> Inc. All rights reserved.</a:t>
            </a:r>
            <a:r>
              <a:rPr lang="en-US" sz="800" dirty="0">
                <a:solidFill>
                  <a:srgbClr val="FFFFFF"/>
                </a:solidFill>
              </a:rPr>
              <a:t> </a:t>
            </a:r>
          </a:p>
        </p:txBody>
      </p:sp>
    </p:spTree>
    <p:extLst>
      <p:ext uri="{BB962C8B-B14F-4D97-AF65-F5344CB8AC3E}">
        <p14:creationId xmlns:p14="http://schemas.microsoft.com/office/powerpoint/2010/main" val="2088134527"/>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ur Pictures with Caption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09441" y="1812757"/>
            <a:ext cx="253369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8" name="Picture Placeholder 2"/>
          <p:cNvSpPr>
            <a:spLocks noGrp="1"/>
          </p:cNvSpPr>
          <p:nvPr>
            <p:ph type="pic" idx="13"/>
          </p:nvPr>
        </p:nvSpPr>
        <p:spPr>
          <a:xfrm>
            <a:off x="6143863" y="1812757"/>
            <a:ext cx="253369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609441" y="4592052"/>
            <a:ext cx="253369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4"/>
          </p:nvPr>
        </p:nvSpPr>
        <p:spPr>
          <a:xfrm>
            <a:off x="6143863" y="4592052"/>
            <a:ext cx="253369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Picture Placeholder 2"/>
          <p:cNvSpPr>
            <a:spLocks noGrp="1"/>
          </p:cNvSpPr>
          <p:nvPr>
            <p:ph type="pic" idx="15"/>
          </p:nvPr>
        </p:nvSpPr>
        <p:spPr>
          <a:xfrm>
            <a:off x="3376652" y="1812757"/>
            <a:ext cx="253369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10" name="Picture Placeholder 2"/>
          <p:cNvSpPr>
            <a:spLocks noGrp="1"/>
          </p:cNvSpPr>
          <p:nvPr>
            <p:ph type="pic" idx="16"/>
          </p:nvPr>
        </p:nvSpPr>
        <p:spPr>
          <a:xfrm>
            <a:off x="8911075" y="1812757"/>
            <a:ext cx="253369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12" name="Text Placeholder 3"/>
          <p:cNvSpPr>
            <a:spLocks noGrp="1"/>
          </p:cNvSpPr>
          <p:nvPr>
            <p:ph type="body" sz="half" idx="17"/>
          </p:nvPr>
        </p:nvSpPr>
        <p:spPr>
          <a:xfrm>
            <a:off x="3376652" y="4592052"/>
            <a:ext cx="253369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Text Placeholder 3"/>
          <p:cNvSpPr>
            <a:spLocks noGrp="1"/>
          </p:cNvSpPr>
          <p:nvPr>
            <p:ph type="body" sz="half" idx="18"/>
          </p:nvPr>
        </p:nvSpPr>
        <p:spPr>
          <a:xfrm>
            <a:off x="8911074" y="4592052"/>
            <a:ext cx="253369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itle 1"/>
          <p:cNvSpPr>
            <a:spLocks noGrp="1"/>
          </p:cNvSpPr>
          <p:nvPr>
            <p:ph type="title" hasCustomPrompt="1"/>
          </p:nvPr>
        </p:nvSpPr>
        <p:spPr>
          <a:xfrm>
            <a:off x="609441" y="88150"/>
            <a:ext cx="10835325" cy="729997"/>
          </a:xfrm>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15" name="Text Placeholder 7"/>
          <p:cNvSpPr>
            <a:spLocks noGrp="1"/>
          </p:cNvSpPr>
          <p:nvPr>
            <p:ph type="body" sz="quarter" idx="19" hasCustomPrompt="1"/>
          </p:nvPr>
        </p:nvSpPr>
        <p:spPr>
          <a:xfrm>
            <a:off x="609441" y="791679"/>
            <a:ext cx="10835325" cy="369332"/>
          </a:xfrm>
        </p:spPr>
        <p:txBody>
          <a:bodyPr vert="horz" lIns="121899" tIns="0" rIns="121899" bIns="0" rtlCol="0">
            <a:normAutofit/>
          </a:bodyPr>
          <a:lstStyle>
            <a:lvl1pPr marL="0" indent="0">
              <a:buNone/>
              <a:defRPr lang="en-US" sz="2400" dirty="0">
                <a:solidFill>
                  <a:schemeClr val="accent6"/>
                </a:solidFill>
              </a:defRPr>
            </a:lvl1pPr>
          </a:lstStyle>
          <a:p>
            <a:pPr marL="234910" lvl="0" indent="-234910">
              <a:spcBef>
                <a:spcPts val="0"/>
              </a:spcBef>
            </a:pPr>
            <a:r>
              <a:rPr lang="en-US" dirty="0"/>
              <a:t>Click To Add Subtitle</a:t>
            </a:r>
          </a:p>
        </p:txBody>
      </p:sp>
    </p:spTree>
    <p:extLst>
      <p:ext uri="{BB962C8B-B14F-4D97-AF65-F5344CB8AC3E}">
        <p14:creationId xmlns:p14="http://schemas.microsoft.com/office/powerpoint/2010/main" val="310109068"/>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Endin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096" cy="6862115"/>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096" cy="6862114"/>
          </a:xfrm>
          <a:prstGeom prst="rect">
            <a:avLst/>
          </a:prstGeom>
        </p:spPr>
      </p:pic>
    </p:spTree>
    <p:extLst>
      <p:ext uri="{BB962C8B-B14F-4D97-AF65-F5344CB8AC3E}">
        <p14:creationId xmlns:p14="http://schemas.microsoft.com/office/powerpoint/2010/main" val="2387588602"/>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2_Endin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8095" cy="6862115"/>
          </a:xfrm>
          <a:prstGeom prst="rect">
            <a:avLst/>
          </a:prstGeom>
        </p:spPr>
      </p:pic>
    </p:spTree>
    <p:extLst>
      <p:ext uri="{BB962C8B-B14F-4D97-AF65-F5344CB8AC3E}">
        <p14:creationId xmlns:p14="http://schemas.microsoft.com/office/powerpoint/2010/main" val="2387588602"/>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1_Default">
    <p:spTree>
      <p:nvGrpSpPr>
        <p:cNvPr id="1" name=""/>
        <p:cNvGrpSpPr/>
        <p:nvPr/>
      </p:nvGrpSpPr>
      <p:grpSpPr>
        <a:xfrm>
          <a:off x="0" y="0"/>
          <a:ext cx="0" cy="0"/>
          <a:chOff x="0" y="0"/>
          <a:chExt cx="0" cy="0"/>
        </a:xfrm>
      </p:grpSpPr>
      <p:sp>
        <p:nvSpPr>
          <p:cNvPr id="3" name="Shape 13"/>
          <p:cNvSpPr>
            <a:spLocks noGrp="1"/>
          </p:cNvSpPr>
          <p:nvPr>
            <p:ph type="sldNum" sz="quarter" idx="2"/>
          </p:nvPr>
        </p:nvSpPr>
        <p:spPr>
          <a:xfrm>
            <a:off x="11227508" y="6359951"/>
            <a:ext cx="351880" cy="358983"/>
          </a:xfrm>
          <a:prstGeom prst="rect">
            <a:avLst/>
          </a:prstGeom>
        </p:spPr>
        <p:txBody>
          <a:bodyPr lIns="121899" tIns="60949" rIns="121899" bIns="60949"/>
          <a:lstStyle/>
          <a:p>
            <a:fld id="{86CB4B4D-7CA3-9044-876B-883B54F8677D}" type="slidenum">
              <a:t>‹#›</a:t>
            </a:fld>
            <a:endParaRPr dirty="0"/>
          </a:p>
        </p:txBody>
      </p:sp>
    </p:spTree>
    <p:extLst>
      <p:ext uri="{BB962C8B-B14F-4D97-AF65-F5344CB8AC3E}">
        <p14:creationId xmlns:p14="http://schemas.microsoft.com/office/powerpoint/2010/main" val="29319845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Bullet_Title only">
    <p:spTree>
      <p:nvGrpSpPr>
        <p:cNvPr id="1" name=""/>
        <p:cNvGrpSpPr/>
        <p:nvPr/>
      </p:nvGrpSpPr>
      <p:grpSpPr>
        <a:xfrm>
          <a:off x="0" y="0"/>
          <a:ext cx="0" cy="0"/>
          <a:chOff x="0" y="0"/>
          <a:chExt cx="0" cy="0"/>
        </a:xfrm>
      </p:grpSpPr>
      <p:sp>
        <p:nvSpPr>
          <p:cNvPr id="4" name="Title Placeholder 5"/>
          <p:cNvSpPr>
            <a:spLocks noGrp="1"/>
          </p:cNvSpPr>
          <p:nvPr>
            <p:ph type="title" hasCustomPrompt="1"/>
          </p:nvPr>
        </p:nvSpPr>
        <p:spPr bwMode="auto">
          <a:xfrm>
            <a:off x="479875" y="240000"/>
            <a:ext cx="11181088" cy="9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21877" tIns="60939" rIns="121877" bIns="60939" numCol="1" anchor="t" anchorCtr="0" compatLnSpc="1">
            <a:prstTxWarp prst="textNoShape">
              <a:avLst/>
            </a:prstTxWarp>
          </a:bodyPr>
          <a:lstStyle/>
          <a:p>
            <a:pPr lvl="0"/>
            <a:r>
              <a:rPr lang="en-GB" dirty="0"/>
              <a:t>Title Goes Here</a:t>
            </a:r>
          </a:p>
        </p:txBody>
      </p:sp>
    </p:spTree>
    <p:extLst>
      <p:ext uri="{BB962C8B-B14F-4D97-AF65-F5344CB8AC3E}">
        <p14:creationId xmlns:p14="http://schemas.microsoft.com/office/powerpoint/2010/main" val="2516797977"/>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p>
            <a:r>
              <a:rPr lang="en-US" dirty="0"/>
              <a:t>Click To Edit Master Title Style</a:t>
            </a:r>
          </a:p>
        </p:txBody>
      </p:sp>
      <p:sp>
        <p:nvSpPr>
          <p:cNvPr id="6" name="Text Placeholder 7"/>
          <p:cNvSpPr>
            <a:spLocks noGrp="1"/>
          </p:cNvSpPr>
          <p:nvPr>
            <p:ph type="body" sz="quarter" idx="13" hasCustomPrompt="1"/>
          </p:nvPr>
        </p:nvSpPr>
        <p:spPr>
          <a:xfrm>
            <a:off x="609441" y="791679"/>
            <a:ext cx="10835325" cy="369332"/>
          </a:xfrm>
        </p:spPr>
        <p:txBody>
          <a:bodyPr tIns="0" bIns="0">
            <a:normAutofit/>
          </a:bodyPr>
          <a:lstStyle>
            <a:lvl1pPr marL="0" indent="0">
              <a:spcBef>
                <a:spcPts val="0"/>
              </a:spcBef>
              <a:buNone/>
              <a:defRPr sz="2400">
                <a:solidFill>
                  <a:srgbClr val="FFA52A"/>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a:t>Click To Add Subtitle</a:t>
            </a:r>
          </a:p>
        </p:txBody>
      </p:sp>
      <p:sp>
        <p:nvSpPr>
          <p:cNvPr id="7" name="Content Placeholder 2"/>
          <p:cNvSpPr>
            <a:spLocks noGrp="1"/>
          </p:cNvSpPr>
          <p:nvPr>
            <p:ph idx="1"/>
          </p:nvPr>
        </p:nvSpPr>
        <p:spPr>
          <a:xfrm>
            <a:off x="609443" y="1554480"/>
            <a:ext cx="10835324" cy="4594784"/>
          </a:xfrm>
        </p:spPr>
        <p:txBody>
          <a:bodyPr>
            <a:normAutofit/>
          </a:bodyPr>
          <a:lstStyle>
            <a:lvl1pPr>
              <a:buClr>
                <a:srgbClr val="FFA52A"/>
              </a:buClr>
              <a:defRPr sz="2800"/>
            </a:lvl1pPr>
            <a:lvl2pPr>
              <a:buClr>
                <a:srgbClr val="FFA52A"/>
              </a:buClr>
              <a:defRPr sz="2400"/>
            </a:lvl2pPr>
            <a:lvl3pPr>
              <a:buClr>
                <a:srgbClr val="FFA52A"/>
              </a:buClr>
              <a:defRPr sz="2000"/>
            </a:lvl3pPr>
            <a:lvl4pPr>
              <a:buClr>
                <a:srgbClr val="FFA52A"/>
              </a:buClr>
              <a:defRPr sz="1800"/>
            </a:lvl4pPr>
            <a:lvl5pPr>
              <a:buClr>
                <a:srgbClr val="FFA52A"/>
              </a:buCl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79263257"/>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6" name="Text Placeholder 7"/>
          <p:cNvSpPr>
            <a:spLocks noGrp="1"/>
          </p:cNvSpPr>
          <p:nvPr>
            <p:ph type="body" sz="quarter" idx="13" hasCustomPrompt="1"/>
          </p:nvPr>
        </p:nvSpPr>
        <p:spPr>
          <a:xfrm>
            <a:off x="609441" y="791679"/>
            <a:ext cx="10835325" cy="369332"/>
          </a:xfrm>
        </p:spPr>
        <p:txBody>
          <a:bodyPr tIns="0" bIns="0">
            <a:normAutofit/>
          </a:bodyPr>
          <a:lstStyle>
            <a:lvl1pPr marL="0" indent="0">
              <a:spcBef>
                <a:spcPts val="0"/>
              </a:spcBef>
              <a:buNone/>
              <a:defRPr sz="2400">
                <a:solidFill>
                  <a:srgbClr val="FFA52A"/>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a:t>Click To Add Subtitle</a:t>
            </a:r>
          </a:p>
        </p:txBody>
      </p:sp>
      <p:sp>
        <p:nvSpPr>
          <p:cNvPr id="4" name="Title 1"/>
          <p:cNvSpPr>
            <a:spLocks noGrp="1"/>
          </p:cNvSpPr>
          <p:nvPr>
            <p:ph type="title" hasCustomPrompt="1"/>
          </p:nvPr>
        </p:nvSpPr>
        <p:spPr>
          <a:xfrm>
            <a:off x="609441" y="88150"/>
            <a:ext cx="10835325" cy="729997"/>
          </a:xfrm>
        </p:spPr>
        <p:txBody>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3965788726"/>
      </p:ext>
    </p:extLst>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hree Pictures with Caption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09441" y="1776663"/>
            <a:ext cx="3412871" cy="2743200"/>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09441" y="4692655"/>
            <a:ext cx="3412871" cy="1238913"/>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Picture Placeholder 2"/>
          <p:cNvSpPr>
            <a:spLocks noGrp="1"/>
          </p:cNvSpPr>
          <p:nvPr>
            <p:ph type="pic" idx="15"/>
          </p:nvPr>
        </p:nvSpPr>
        <p:spPr>
          <a:xfrm>
            <a:off x="4320668" y="1776663"/>
            <a:ext cx="3412871" cy="2743200"/>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p:cNvSpPr>
            <a:spLocks noGrp="1"/>
          </p:cNvSpPr>
          <p:nvPr>
            <p:ph type="pic" idx="16"/>
          </p:nvPr>
        </p:nvSpPr>
        <p:spPr>
          <a:xfrm>
            <a:off x="8031895" y="1776663"/>
            <a:ext cx="3412871" cy="2743200"/>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2" name="Text Placeholder 3"/>
          <p:cNvSpPr>
            <a:spLocks noGrp="1"/>
          </p:cNvSpPr>
          <p:nvPr>
            <p:ph type="body" sz="half" idx="17"/>
          </p:nvPr>
        </p:nvSpPr>
        <p:spPr>
          <a:xfrm>
            <a:off x="4320668" y="4692655"/>
            <a:ext cx="3412871" cy="1238913"/>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Text Placeholder 3"/>
          <p:cNvSpPr>
            <a:spLocks noGrp="1"/>
          </p:cNvSpPr>
          <p:nvPr>
            <p:ph type="body" sz="half" idx="18"/>
          </p:nvPr>
        </p:nvSpPr>
        <p:spPr>
          <a:xfrm>
            <a:off x="8031895" y="4692655"/>
            <a:ext cx="3412871" cy="1238913"/>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itle 1"/>
          <p:cNvSpPr>
            <a:spLocks noGrp="1"/>
          </p:cNvSpPr>
          <p:nvPr>
            <p:ph type="title" hasCustomPrompt="1"/>
          </p:nvPr>
        </p:nvSpPr>
        <p:spPr>
          <a:xfrm>
            <a:off x="609441" y="88150"/>
            <a:ext cx="10835325" cy="729997"/>
          </a:xfrm>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14" name="Text Placeholder 7"/>
          <p:cNvSpPr>
            <a:spLocks noGrp="1"/>
          </p:cNvSpPr>
          <p:nvPr>
            <p:ph type="body" sz="quarter" idx="13" hasCustomPrompt="1"/>
          </p:nvPr>
        </p:nvSpPr>
        <p:spPr>
          <a:xfrm>
            <a:off x="609441" y="791679"/>
            <a:ext cx="10835325" cy="369332"/>
          </a:xfrm>
        </p:spPr>
        <p:txBody>
          <a:bodyPr vert="horz" lIns="121899" tIns="0" rIns="121899" bIns="0" rtlCol="0">
            <a:normAutofit/>
          </a:bodyPr>
          <a:lstStyle>
            <a:lvl1pPr marL="0" indent="0">
              <a:buNone/>
              <a:defRPr lang="en-US" sz="2400" dirty="0">
                <a:solidFill>
                  <a:srgbClr val="FFA52A"/>
                </a:solidFill>
              </a:defRPr>
            </a:lvl1pPr>
          </a:lstStyle>
          <a:p>
            <a:pPr marL="234910" lvl="0" indent="-234910">
              <a:spcBef>
                <a:spcPts val="0"/>
              </a:spcBef>
            </a:pPr>
            <a:r>
              <a:rPr lang="en-US" dirty="0"/>
              <a:t>Click To Add Subtitle</a:t>
            </a:r>
          </a:p>
        </p:txBody>
      </p:sp>
    </p:spTree>
    <p:extLst>
      <p:ext uri="{BB962C8B-B14F-4D97-AF65-F5344CB8AC3E}">
        <p14:creationId xmlns:p14="http://schemas.microsoft.com/office/powerpoint/2010/main" val="1469811278"/>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wo Pictures with Caption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09441" y="1521675"/>
            <a:ext cx="5274524" cy="3459398"/>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Picture Placeholder 2"/>
          <p:cNvSpPr>
            <a:spLocks noGrp="1"/>
          </p:cNvSpPr>
          <p:nvPr>
            <p:ph type="pic" idx="13"/>
          </p:nvPr>
        </p:nvSpPr>
        <p:spPr>
          <a:xfrm>
            <a:off x="6170242" y="1521675"/>
            <a:ext cx="5274524" cy="3459398"/>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09441" y="5133472"/>
            <a:ext cx="5274524" cy="1024103"/>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3"/>
          <p:cNvSpPr>
            <a:spLocks noGrp="1"/>
          </p:cNvSpPr>
          <p:nvPr>
            <p:ph type="body" sz="half" idx="14"/>
          </p:nvPr>
        </p:nvSpPr>
        <p:spPr>
          <a:xfrm>
            <a:off x="6170242" y="5133472"/>
            <a:ext cx="5274524" cy="1024103"/>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Title 1"/>
          <p:cNvSpPr>
            <a:spLocks noGrp="1"/>
          </p:cNvSpPr>
          <p:nvPr>
            <p:ph type="title" hasCustomPrompt="1"/>
          </p:nvPr>
        </p:nvSpPr>
        <p:spPr>
          <a:xfrm>
            <a:off x="609441" y="88150"/>
            <a:ext cx="10835325" cy="729997"/>
          </a:xfrm>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10" name="Text Placeholder 7"/>
          <p:cNvSpPr>
            <a:spLocks noGrp="1"/>
          </p:cNvSpPr>
          <p:nvPr>
            <p:ph type="body" sz="quarter" idx="15" hasCustomPrompt="1"/>
          </p:nvPr>
        </p:nvSpPr>
        <p:spPr>
          <a:xfrm>
            <a:off x="609441" y="791679"/>
            <a:ext cx="10835325" cy="369332"/>
          </a:xfrm>
        </p:spPr>
        <p:txBody>
          <a:bodyPr vert="horz" lIns="121899" tIns="0" rIns="121899" bIns="0" rtlCol="0">
            <a:normAutofit/>
          </a:bodyPr>
          <a:lstStyle>
            <a:lvl1pPr marL="0" indent="0">
              <a:buNone/>
              <a:defRPr lang="en-US" sz="2400" dirty="0">
                <a:solidFill>
                  <a:srgbClr val="FFA52A"/>
                </a:solidFill>
              </a:defRPr>
            </a:lvl1pPr>
          </a:lstStyle>
          <a:p>
            <a:pPr marL="234910" lvl="0" indent="-234910">
              <a:spcBef>
                <a:spcPts val="0"/>
              </a:spcBef>
            </a:pPr>
            <a:r>
              <a:rPr lang="en-US" dirty="0"/>
              <a:t>Click To Add Subtitle</a:t>
            </a:r>
          </a:p>
        </p:txBody>
      </p:sp>
    </p:spTree>
    <p:extLst>
      <p:ext uri="{BB962C8B-B14F-4D97-AF65-F5344CB8AC3E}">
        <p14:creationId xmlns:p14="http://schemas.microsoft.com/office/powerpoint/2010/main" val="1662881078"/>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12198096" cy="6862114"/>
          </a:xfrm>
          <a:prstGeom prst="rect">
            <a:avLst/>
          </a:prstGeom>
        </p:spPr>
      </p:pic>
      <p:sp>
        <p:nvSpPr>
          <p:cNvPr id="2" name="Title 1"/>
          <p:cNvSpPr>
            <a:spLocks noGrp="1"/>
          </p:cNvSpPr>
          <p:nvPr>
            <p:ph type="ctrTitle" hasCustomPrompt="1"/>
          </p:nvPr>
        </p:nvSpPr>
        <p:spPr>
          <a:xfrm>
            <a:off x="559412" y="2425615"/>
            <a:ext cx="10360501" cy="947817"/>
          </a:xfrm>
        </p:spPr>
        <p:txBody>
          <a:bodyPr lIns="0" bIns="0" anchor="b" anchorCtr="0"/>
          <a:lstStyle>
            <a:lvl1pPr>
              <a:defRPr sz="3700" b="1">
                <a:solidFill>
                  <a:srgbClr val="FFFFFF"/>
                </a:solidFill>
              </a:defRPr>
            </a:lvl1pPr>
          </a:lstStyle>
          <a:p>
            <a:r>
              <a:rPr lang="en-US" dirty="0"/>
              <a:t>Click To Edit Master Title Style</a:t>
            </a:r>
          </a:p>
        </p:txBody>
      </p:sp>
      <p:sp>
        <p:nvSpPr>
          <p:cNvPr id="3" name="Subtitle 2"/>
          <p:cNvSpPr>
            <a:spLocks noGrp="1"/>
          </p:cNvSpPr>
          <p:nvPr>
            <p:ph type="subTitle" idx="1" hasCustomPrompt="1"/>
          </p:nvPr>
        </p:nvSpPr>
        <p:spPr>
          <a:xfrm>
            <a:off x="559413" y="3508245"/>
            <a:ext cx="10373023"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559412" y="4006267"/>
            <a:ext cx="10385895" cy="315881"/>
          </a:xfrm>
        </p:spPr>
        <p:txBody>
          <a:bodyPr lIns="0" tIns="0"/>
          <a:lstStyle>
            <a:lvl1pPr marL="0" indent="0">
              <a:buNone/>
              <a:defRPr sz="2100">
                <a:solidFill>
                  <a:srgbClr val="FFFFFF"/>
                </a:solidFill>
              </a:defRPr>
            </a:lvl1pPr>
          </a:lstStyle>
          <a:p>
            <a:pPr lvl="0"/>
            <a:r>
              <a:rPr lang="en-US" dirty="0"/>
              <a:t>Date</a:t>
            </a:r>
          </a:p>
        </p:txBody>
      </p:sp>
      <p:sp>
        <p:nvSpPr>
          <p:cNvPr id="4" name="TextBox 3"/>
          <p:cNvSpPr txBox="1"/>
          <p:nvPr userDrawn="1"/>
        </p:nvSpPr>
        <p:spPr>
          <a:xfrm>
            <a:off x="607109" y="6542690"/>
            <a:ext cx="3210658" cy="246221"/>
          </a:xfrm>
          <a:prstGeom prst="rect">
            <a:avLst/>
          </a:prstGeom>
          <a:noFill/>
        </p:spPr>
        <p:txBody>
          <a:bodyPr wrap="square" lIns="121899" tIns="60949" rIns="121899" bIns="60949" rtlCol="0">
            <a:spAutoFit/>
          </a:bodyPr>
          <a:lstStyle/>
          <a:p>
            <a:r>
              <a:rPr lang="en-US" sz="800" dirty="0">
                <a:solidFill>
                  <a:srgbClr val="FFFFFF"/>
                </a:solidFill>
              </a:rPr>
              <a:t>© Copyright Fortinet</a:t>
            </a:r>
            <a:r>
              <a:rPr lang="en-US" sz="800" baseline="0" dirty="0">
                <a:solidFill>
                  <a:srgbClr val="FFFFFF"/>
                </a:solidFill>
              </a:rPr>
              <a:t> Inc. All rights reserved.</a:t>
            </a:r>
            <a:r>
              <a:rPr lang="en-US" sz="800" dirty="0">
                <a:solidFill>
                  <a:srgbClr val="FFFFFF"/>
                </a:solidFill>
              </a:rPr>
              <a:t> </a:t>
            </a:r>
          </a:p>
        </p:txBody>
      </p:sp>
    </p:spTree>
    <p:extLst>
      <p:ext uri="{BB962C8B-B14F-4D97-AF65-F5344CB8AC3E}">
        <p14:creationId xmlns:p14="http://schemas.microsoft.com/office/powerpoint/2010/main" val="2088134527"/>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icture with Content">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609441" y="88150"/>
            <a:ext cx="10835325" cy="729997"/>
          </a:xfrm>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6" name="Text Placeholder 7"/>
          <p:cNvSpPr>
            <a:spLocks noGrp="1"/>
          </p:cNvSpPr>
          <p:nvPr>
            <p:ph type="body" sz="quarter" idx="14" hasCustomPrompt="1"/>
          </p:nvPr>
        </p:nvSpPr>
        <p:spPr>
          <a:xfrm>
            <a:off x="609441" y="791679"/>
            <a:ext cx="10835325" cy="369332"/>
          </a:xfrm>
        </p:spPr>
        <p:txBody>
          <a:bodyPr vert="horz" lIns="121899" tIns="0" rIns="121899" bIns="0" rtlCol="0">
            <a:normAutofit/>
          </a:bodyPr>
          <a:lstStyle>
            <a:lvl1pPr marL="0" indent="0">
              <a:buNone/>
              <a:defRPr lang="en-US" sz="2400" dirty="0">
                <a:solidFill>
                  <a:srgbClr val="FFA52A"/>
                </a:solidFill>
              </a:defRPr>
            </a:lvl1pPr>
          </a:lstStyle>
          <a:p>
            <a:pPr marL="234910" lvl="0" indent="-234910">
              <a:spcBef>
                <a:spcPts val="0"/>
              </a:spcBef>
            </a:pPr>
            <a:r>
              <a:rPr lang="en-US" dirty="0"/>
              <a:t>Click To Add Subtitle</a:t>
            </a:r>
          </a:p>
        </p:txBody>
      </p:sp>
      <p:sp>
        <p:nvSpPr>
          <p:cNvPr id="11" name="Picture Placeholder 2"/>
          <p:cNvSpPr>
            <a:spLocks noGrp="1"/>
          </p:cNvSpPr>
          <p:nvPr>
            <p:ph type="pic" idx="15"/>
          </p:nvPr>
        </p:nvSpPr>
        <p:spPr>
          <a:xfrm>
            <a:off x="609441" y="1521675"/>
            <a:ext cx="6703854" cy="4635901"/>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7" name="Content Placeholder 2"/>
          <p:cNvSpPr>
            <a:spLocks noGrp="1"/>
          </p:cNvSpPr>
          <p:nvPr>
            <p:ph idx="16"/>
          </p:nvPr>
        </p:nvSpPr>
        <p:spPr>
          <a:xfrm>
            <a:off x="7678960" y="1554479"/>
            <a:ext cx="3765806" cy="4594783"/>
          </a:xfrm>
        </p:spPr>
        <p:txBody>
          <a:bodyPr>
            <a:normAutofit/>
          </a:bodyPr>
          <a:lstStyle>
            <a:lvl1pPr>
              <a:buClr>
                <a:schemeClr val="accent4">
                  <a:lumMod val="75000"/>
                </a:schemeClr>
              </a:buClr>
              <a:defRPr sz="2200"/>
            </a:lvl1pPr>
            <a:lvl2pPr>
              <a:buClr>
                <a:schemeClr val="accent4">
                  <a:lumMod val="75000"/>
                </a:schemeClr>
              </a:buClr>
              <a:defRPr sz="1800"/>
            </a:lvl2pPr>
            <a:lvl3pPr>
              <a:buClr>
                <a:schemeClr val="accent4">
                  <a:lumMod val="75000"/>
                </a:schemeClr>
              </a:buClr>
              <a:defRPr sz="1600"/>
            </a:lvl3pPr>
            <a:lvl4pPr>
              <a:buClr>
                <a:schemeClr val="accent4">
                  <a:lumMod val="75000"/>
                </a:schemeClr>
              </a:buClr>
              <a:defRPr sz="1400"/>
            </a:lvl4pPr>
            <a:lvl5pPr>
              <a:buClr>
                <a:schemeClr val="accent4">
                  <a:lumMod val="75000"/>
                </a:schemeClr>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5137341"/>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Only White">
    <p:spTree>
      <p:nvGrpSpPr>
        <p:cNvPr id="1" name=""/>
        <p:cNvGrpSpPr/>
        <p:nvPr/>
      </p:nvGrpSpPr>
      <p:grpSpPr>
        <a:xfrm>
          <a:off x="0" y="0"/>
          <a:ext cx="0" cy="0"/>
          <a:chOff x="0" y="0"/>
          <a:chExt cx="0" cy="0"/>
        </a:xfrm>
      </p:grpSpPr>
      <p:sp>
        <p:nvSpPr>
          <p:cNvPr id="2" name="Title 1"/>
          <p:cNvSpPr>
            <a:spLocks noGrp="1"/>
          </p:cNvSpPr>
          <p:nvPr>
            <p:ph type="title"/>
          </p:nvPr>
        </p:nvSpPr>
        <p:spPr>
          <a:xfrm>
            <a:off x="609442" y="26505"/>
            <a:ext cx="10522190" cy="898170"/>
          </a:xfrm>
          <a:prstGeom prst="rect">
            <a:avLst/>
          </a:prstGeom>
        </p:spPr>
        <p:txBody>
          <a:bodyPr/>
          <a:lstStyle>
            <a:lvl1pPr>
              <a:defRPr>
                <a:solidFill>
                  <a:schemeClr val="tx2"/>
                </a:solidFill>
              </a:defRPr>
            </a:lvl1pPr>
          </a:lstStyle>
          <a:p>
            <a:r>
              <a:rPr lang="en-US" dirty="0"/>
              <a:t>Click to edit Master title style</a:t>
            </a:r>
          </a:p>
        </p:txBody>
      </p:sp>
      <p:sp>
        <p:nvSpPr>
          <p:cNvPr id="4" name="Slide Number Placeholder 3"/>
          <p:cNvSpPr>
            <a:spLocks noGrp="1"/>
          </p:cNvSpPr>
          <p:nvPr>
            <p:ph type="sldNum" sz="quarter" idx="11"/>
          </p:nvPr>
        </p:nvSpPr>
        <p:spPr/>
        <p:txBody>
          <a:bodyPr/>
          <a:lstStyle/>
          <a:p>
            <a:fld id="{C5866EE6-2FF4-474A-89DD-8F1EF39E3199}" type="slidenum">
              <a:rPr lang="en-US" smtClean="0"/>
              <a:pPr/>
              <a:t>‹#›</a:t>
            </a:fld>
            <a:endParaRPr lang="en-US" dirty="0"/>
          </a:p>
        </p:txBody>
      </p:sp>
    </p:spTree>
    <p:extLst>
      <p:ext uri="{BB962C8B-B14F-4D97-AF65-F5344CB8AC3E}">
        <p14:creationId xmlns:p14="http://schemas.microsoft.com/office/powerpoint/2010/main" val="2837834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585"/>
            <a:ext cx="12198096" cy="6862116"/>
          </a:xfrm>
          <a:prstGeom prst="rect">
            <a:avLst/>
          </a:prstGeom>
        </p:spPr>
      </p:pic>
      <p:sp>
        <p:nvSpPr>
          <p:cNvPr id="2" name="Title 1"/>
          <p:cNvSpPr>
            <a:spLocks noGrp="1"/>
          </p:cNvSpPr>
          <p:nvPr>
            <p:ph type="title" hasCustomPrompt="1"/>
          </p:nvPr>
        </p:nvSpPr>
        <p:spPr>
          <a:xfrm>
            <a:off x="579371" y="1621629"/>
            <a:ext cx="10360501" cy="1202499"/>
          </a:xfrm>
        </p:spPr>
        <p:txBody>
          <a:bodyPr anchor="b" anchorCtr="0"/>
          <a:lstStyle>
            <a:lvl1pPr algn="l">
              <a:defRPr sz="4300" b="1" cap="none">
                <a:solidFill>
                  <a:schemeClr val="accent6"/>
                </a:solidFill>
              </a:defRPr>
            </a:lvl1pPr>
          </a:lstStyle>
          <a:p>
            <a:r>
              <a:rPr lang="en-US" dirty="0"/>
              <a:t>Section Title</a:t>
            </a:r>
          </a:p>
        </p:txBody>
      </p:sp>
      <p:sp>
        <p:nvSpPr>
          <p:cNvPr id="3" name="Text Placeholder 2"/>
          <p:cNvSpPr>
            <a:spLocks noGrp="1"/>
          </p:cNvSpPr>
          <p:nvPr>
            <p:ph type="body" idx="1" hasCustomPrompt="1"/>
          </p:nvPr>
        </p:nvSpPr>
        <p:spPr>
          <a:xfrm>
            <a:off x="579371" y="2884363"/>
            <a:ext cx="10360501" cy="2743200"/>
          </a:xfrm>
        </p:spPr>
        <p:txBody>
          <a:bodyPr anchor="t" anchorCtr="0"/>
          <a:lstStyle>
            <a:lvl1pPr marL="0" indent="0" algn="l">
              <a:buNone/>
              <a:defRPr sz="2700" baseline="0">
                <a:solidFill>
                  <a:schemeClr val="tx1"/>
                </a:solidFill>
              </a:defRPr>
            </a:lvl1pPr>
            <a:lvl2pPr marL="457120" indent="0">
              <a:buNone/>
              <a:defRPr sz="1800">
                <a:solidFill>
                  <a:schemeClr val="tx1">
                    <a:tint val="75000"/>
                  </a:schemeClr>
                </a:solidFill>
              </a:defRPr>
            </a:lvl2pPr>
            <a:lvl3pPr marL="914240" indent="0">
              <a:buNone/>
              <a:defRPr sz="1600">
                <a:solidFill>
                  <a:schemeClr val="tx1">
                    <a:tint val="75000"/>
                  </a:schemeClr>
                </a:solidFill>
              </a:defRPr>
            </a:lvl3pPr>
            <a:lvl4pPr marL="1371360" indent="0">
              <a:buNone/>
              <a:defRPr sz="1400">
                <a:solidFill>
                  <a:schemeClr val="tx1">
                    <a:tint val="75000"/>
                  </a:schemeClr>
                </a:solidFill>
              </a:defRPr>
            </a:lvl4pPr>
            <a:lvl5pPr marL="1828480" indent="0">
              <a:buNone/>
              <a:defRPr sz="1400">
                <a:solidFill>
                  <a:schemeClr val="tx1">
                    <a:tint val="75000"/>
                  </a:schemeClr>
                </a:solidFill>
              </a:defRPr>
            </a:lvl5pPr>
            <a:lvl6pPr marL="2285600" indent="0">
              <a:buNone/>
              <a:defRPr sz="1400">
                <a:solidFill>
                  <a:schemeClr val="tx1">
                    <a:tint val="75000"/>
                  </a:schemeClr>
                </a:solidFill>
              </a:defRPr>
            </a:lvl6pPr>
            <a:lvl7pPr marL="2742720" indent="0">
              <a:buNone/>
              <a:defRPr sz="1400">
                <a:solidFill>
                  <a:schemeClr val="tx1">
                    <a:tint val="75000"/>
                  </a:schemeClr>
                </a:solidFill>
              </a:defRPr>
            </a:lvl7pPr>
            <a:lvl8pPr marL="3199840" indent="0">
              <a:buNone/>
              <a:defRPr sz="1400">
                <a:solidFill>
                  <a:schemeClr val="tx1">
                    <a:tint val="75000"/>
                  </a:schemeClr>
                </a:solidFill>
              </a:defRPr>
            </a:lvl8pPr>
            <a:lvl9pPr marL="3656960" indent="0">
              <a:buNone/>
              <a:defRPr sz="1400">
                <a:solidFill>
                  <a:schemeClr val="tx1">
                    <a:tint val="75000"/>
                  </a:schemeClr>
                </a:solidFill>
              </a:defRPr>
            </a:lvl9pPr>
          </a:lstStyle>
          <a:p>
            <a:pPr lvl="0"/>
            <a:r>
              <a:rPr lang="en-US" dirty="0"/>
              <a:t>Section Subhead</a:t>
            </a:r>
          </a:p>
        </p:txBody>
      </p:sp>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584"/>
            <a:ext cx="12198096" cy="6862115"/>
          </a:xfrm>
          <a:prstGeom prst="rect">
            <a:avLst/>
          </a:prstGeom>
        </p:spPr>
      </p:pic>
      <p:sp>
        <p:nvSpPr>
          <p:cNvPr id="2" name="Title 1"/>
          <p:cNvSpPr>
            <a:spLocks noGrp="1"/>
          </p:cNvSpPr>
          <p:nvPr>
            <p:ph type="title" hasCustomPrompt="1"/>
          </p:nvPr>
        </p:nvSpPr>
        <p:spPr>
          <a:xfrm>
            <a:off x="579371" y="1621629"/>
            <a:ext cx="10360501" cy="1202499"/>
          </a:xfrm>
        </p:spPr>
        <p:txBody>
          <a:bodyPr anchor="b" anchorCtr="0"/>
          <a:lstStyle>
            <a:lvl1pPr algn="l">
              <a:defRPr sz="4300" b="1" cap="none">
                <a:solidFill>
                  <a:schemeClr val="accent6"/>
                </a:solidFill>
              </a:defRPr>
            </a:lvl1pPr>
          </a:lstStyle>
          <a:p>
            <a:r>
              <a:rPr lang="en-US" dirty="0"/>
              <a:t>Section Title</a:t>
            </a:r>
          </a:p>
        </p:txBody>
      </p:sp>
      <p:sp>
        <p:nvSpPr>
          <p:cNvPr id="3" name="Text Placeholder 2"/>
          <p:cNvSpPr>
            <a:spLocks noGrp="1"/>
          </p:cNvSpPr>
          <p:nvPr>
            <p:ph type="body" idx="1" hasCustomPrompt="1"/>
          </p:nvPr>
        </p:nvSpPr>
        <p:spPr>
          <a:xfrm>
            <a:off x="579371" y="2884363"/>
            <a:ext cx="10360501" cy="2743200"/>
          </a:xfrm>
        </p:spPr>
        <p:txBody>
          <a:bodyPr anchor="t" anchorCtr="0"/>
          <a:lstStyle>
            <a:lvl1pPr marL="0" indent="0" algn="l">
              <a:buNone/>
              <a:defRPr sz="2700" baseline="0">
                <a:solidFill>
                  <a:schemeClr val="tx1"/>
                </a:solidFill>
              </a:defRPr>
            </a:lvl1pPr>
            <a:lvl2pPr marL="457120" indent="0">
              <a:buNone/>
              <a:defRPr sz="1800">
                <a:solidFill>
                  <a:schemeClr val="tx1">
                    <a:tint val="75000"/>
                  </a:schemeClr>
                </a:solidFill>
              </a:defRPr>
            </a:lvl2pPr>
            <a:lvl3pPr marL="914240" indent="0">
              <a:buNone/>
              <a:defRPr sz="1600">
                <a:solidFill>
                  <a:schemeClr val="tx1">
                    <a:tint val="75000"/>
                  </a:schemeClr>
                </a:solidFill>
              </a:defRPr>
            </a:lvl3pPr>
            <a:lvl4pPr marL="1371360" indent="0">
              <a:buNone/>
              <a:defRPr sz="1400">
                <a:solidFill>
                  <a:schemeClr val="tx1">
                    <a:tint val="75000"/>
                  </a:schemeClr>
                </a:solidFill>
              </a:defRPr>
            </a:lvl4pPr>
            <a:lvl5pPr marL="1828480" indent="0">
              <a:buNone/>
              <a:defRPr sz="1400">
                <a:solidFill>
                  <a:schemeClr val="tx1">
                    <a:tint val="75000"/>
                  </a:schemeClr>
                </a:solidFill>
              </a:defRPr>
            </a:lvl5pPr>
            <a:lvl6pPr marL="2285600" indent="0">
              <a:buNone/>
              <a:defRPr sz="1400">
                <a:solidFill>
                  <a:schemeClr val="tx1">
                    <a:tint val="75000"/>
                  </a:schemeClr>
                </a:solidFill>
              </a:defRPr>
            </a:lvl6pPr>
            <a:lvl7pPr marL="2742720" indent="0">
              <a:buNone/>
              <a:defRPr sz="1400">
                <a:solidFill>
                  <a:schemeClr val="tx1">
                    <a:tint val="75000"/>
                  </a:schemeClr>
                </a:solidFill>
              </a:defRPr>
            </a:lvl7pPr>
            <a:lvl8pPr marL="3199840" indent="0">
              <a:buNone/>
              <a:defRPr sz="1400">
                <a:solidFill>
                  <a:schemeClr val="tx1">
                    <a:tint val="75000"/>
                  </a:schemeClr>
                </a:solidFill>
              </a:defRPr>
            </a:lvl8pPr>
            <a:lvl9pPr marL="3656960" indent="0">
              <a:buNone/>
              <a:defRPr sz="1400">
                <a:solidFill>
                  <a:schemeClr val="tx1">
                    <a:tint val="75000"/>
                  </a:schemeClr>
                </a:solidFill>
              </a:defRPr>
            </a:lvl9pPr>
          </a:lstStyle>
          <a:p>
            <a:pPr lvl="0"/>
            <a:r>
              <a:rPr lang="en-US" dirty="0"/>
              <a:t>Section Subhead</a:t>
            </a:r>
          </a:p>
        </p:txBody>
      </p:sp>
    </p:spTree>
    <p:extLst>
      <p:ext uri="{BB962C8B-B14F-4D97-AF65-F5344CB8AC3E}">
        <p14:creationId xmlns:p14="http://schemas.microsoft.com/office/powerpoint/2010/main" val="4223899442"/>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2_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584"/>
            <a:ext cx="12198096" cy="6862115"/>
          </a:xfrm>
          <a:prstGeom prst="rect">
            <a:avLst/>
          </a:prstGeom>
        </p:spPr>
      </p:pic>
      <p:sp>
        <p:nvSpPr>
          <p:cNvPr id="2" name="Title 1"/>
          <p:cNvSpPr>
            <a:spLocks noGrp="1"/>
          </p:cNvSpPr>
          <p:nvPr>
            <p:ph type="title" hasCustomPrompt="1"/>
          </p:nvPr>
        </p:nvSpPr>
        <p:spPr>
          <a:xfrm>
            <a:off x="579371" y="1621629"/>
            <a:ext cx="10360501" cy="1202499"/>
          </a:xfrm>
        </p:spPr>
        <p:txBody>
          <a:bodyPr anchor="b" anchorCtr="0"/>
          <a:lstStyle>
            <a:lvl1pPr algn="l">
              <a:defRPr sz="4300" b="1" cap="none">
                <a:solidFill>
                  <a:schemeClr val="accent6"/>
                </a:solidFill>
              </a:defRPr>
            </a:lvl1pPr>
          </a:lstStyle>
          <a:p>
            <a:r>
              <a:rPr lang="en-US" dirty="0"/>
              <a:t>Section Title</a:t>
            </a:r>
          </a:p>
        </p:txBody>
      </p:sp>
      <p:sp>
        <p:nvSpPr>
          <p:cNvPr id="3" name="Text Placeholder 2"/>
          <p:cNvSpPr>
            <a:spLocks noGrp="1"/>
          </p:cNvSpPr>
          <p:nvPr>
            <p:ph type="body" idx="1" hasCustomPrompt="1"/>
          </p:nvPr>
        </p:nvSpPr>
        <p:spPr>
          <a:xfrm>
            <a:off x="579371" y="2884363"/>
            <a:ext cx="10360501" cy="2743200"/>
          </a:xfrm>
        </p:spPr>
        <p:txBody>
          <a:bodyPr anchor="t" anchorCtr="0"/>
          <a:lstStyle>
            <a:lvl1pPr marL="0" indent="0" algn="l">
              <a:buNone/>
              <a:defRPr sz="2700" baseline="0">
                <a:solidFill>
                  <a:schemeClr val="tx1"/>
                </a:solidFill>
              </a:defRPr>
            </a:lvl1pPr>
            <a:lvl2pPr marL="457120" indent="0">
              <a:buNone/>
              <a:defRPr sz="1800">
                <a:solidFill>
                  <a:schemeClr val="tx1">
                    <a:tint val="75000"/>
                  </a:schemeClr>
                </a:solidFill>
              </a:defRPr>
            </a:lvl2pPr>
            <a:lvl3pPr marL="914240" indent="0">
              <a:buNone/>
              <a:defRPr sz="1600">
                <a:solidFill>
                  <a:schemeClr val="tx1">
                    <a:tint val="75000"/>
                  </a:schemeClr>
                </a:solidFill>
              </a:defRPr>
            </a:lvl3pPr>
            <a:lvl4pPr marL="1371360" indent="0">
              <a:buNone/>
              <a:defRPr sz="1400">
                <a:solidFill>
                  <a:schemeClr val="tx1">
                    <a:tint val="75000"/>
                  </a:schemeClr>
                </a:solidFill>
              </a:defRPr>
            </a:lvl4pPr>
            <a:lvl5pPr marL="1828480" indent="0">
              <a:buNone/>
              <a:defRPr sz="1400">
                <a:solidFill>
                  <a:schemeClr val="tx1">
                    <a:tint val="75000"/>
                  </a:schemeClr>
                </a:solidFill>
              </a:defRPr>
            </a:lvl5pPr>
            <a:lvl6pPr marL="2285600" indent="0">
              <a:buNone/>
              <a:defRPr sz="1400">
                <a:solidFill>
                  <a:schemeClr val="tx1">
                    <a:tint val="75000"/>
                  </a:schemeClr>
                </a:solidFill>
              </a:defRPr>
            </a:lvl6pPr>
            <a:lvl7pPr marL="2742720" indent="0">
              <a:buNone/>
              <a:defRPr sz="1400">
                <a:solidFill>
                  <a:schemeClr val="tx1">
                    <a:tint val="75000"/>
                  </a:schemeClr>
                </a:solidFill>
              </a:defRPr>
            </a:lvl7pPr>
            <a:lvl8pPr marL="3199840" indent="0">
              <a:buNone/>
              <a:defRPr sz="1400">
                <a:solidFill>
                  <a:schemeClr val="tx1">
                    <a:tint val="75000"/>
                  </a:schemeClr>
                </a:solidFill>
              </a:defRPr>
            </a:lvl8pPr>
            <a:lvl9pPr marL="3656960" indent="0">
              <a:buNone/>
              <a:defRPr sz="1400">
                <a:solidFill>
                  <a:schemeClr val="tx1">
                    <a:tint val="75000"/>
                  </a:schemeClr>
                </a:solidFill>
              </a:defRPr>
            </a:lvl9pPr>
          </a:lstStyle>
          <a:p>
            <a:pPr lvl="0"/>
            <a:r>
              <a:rPr lang="en-US" dirty="0"/>
              <a:t>Section Subhead</a:t>
            </a:r>
          </a:p>
        </p:txBody>
      </p:sp>
    </p:spTree>
    <p:extLst>
      <p:ext uri="{BB962C8B-B14F-4D97-AF65-F5344CB8AC3E}">
        <p14:creationId xmlns:p14="http://schemas.microsoft.com/office/powerpoint/2010/main" val="4223899442"/>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3" y="1554480"/>
            <a:ext cx="10835324" cy="4594784"/>
          </a:xfrm>
        </p:spPr>
        <p:txBody>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1"/>
          <p:cNvSpPr>
            <a:spLocks noGrp="1"/>
          </p:cNvSpPr>
          <p:nvPr>
            <p:ph type="title" hasCustomPrompt="1"/>
          </p:nvPr>
        </p:nvSpPr>
        <p:spPr>
          <a:xfrm>
            <a:off x="609441" y="88150"/>
            <a:ext cx="10835325" cy="729997"/>
          </a:xfrm>
        </p:spPr>
        <p:txBody>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3"/>
          <a:stretch>
            <a:fillRect/>
          </a:stretch>
        </a:blipFill>
        <a:effectLst/>
      </p:bgPr>
    </p:bg>
    <p:spTree>
      <p:nvGrpSpPr>
        <p:cNvPr id="1" name=""/>
        <p:cNvGrpSpPr/>
        <p:nvPr/>
      </p:nvGrpSpPr>
      <p:grpSpPr>
        <a:xfrm>
          <a:off x="0" y="0"/>
          <a:ext cx="0" cy="0"/>
          <a:chOff x="0" y="0"/>
          <a:chExt cx="0" cy="0"/>
        </a:xfrm>
      </p:grpSpPr>
      <p:sp>
        <p:nvSpPr>
          <p:cNvPr id="8" name="Text Box 40"/>
          <p:cNvSpPr txBox="1">
            <a:spLocks noChangeArrowheads="1"/>
          </p:cNvSpPr>
          <p:nvPr/>
        </p:nvSpPr>
        <p:spPr bwMode="auto">
          <a:xfrm>
            <a:off x="11491718" y="6461638"/>
            <a:ext cx="387243" cy="261588"/>
          </a:xfrm>
          <a:prstGeom prst="rect">
            <a:avLst/>
          </a:prstGeom>
          <a:noFill/>
          <a:ln w="12700">
            <a:noFill/>
            <a:miter lim="800000"/>
            <a:headEnd/>
            <a:tailEnd/>
          </a:ln>
          <a:effectLst/>
        </p:spPr>
        <p:txBody>
          <a:bodyPr wrap="none" lIns="121899" tIns="60949" rIns="121899" bIns="60949"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1200" dirty="0">
              <a:solidFill>
                <a:schemeClr val="bg1">
                  <a:lumMod val="65000"/>
                </a:schemeClr>
              </a:solidFill>
              <a:latin typeface="+mj-lt"/>
            </a:endParaRPr>
          </a:p>
        </p:txBody>
      </p:sp>
      <p:sp>
        <p:nvSpPr>
          <p:cNvPr id="2" name="Title Placeholder 1"/>
          <p:cNvSpPr>
            <a:spLocks noGrp="1"/>
          </p:cNvSpPr>
          <p:nvPr>
            <p:ph type="title"/>
          </p:nvPr>
        </p:nvSpPr>
        <p:spPr>
          <a:xfrm>
            <a:off x="609441" y="88150"/>
            <a:ext cx="10835325" cy="729997"/>
          </a:xfrm>
          <a:prstGeom prst="rect">
            <a:avLst/>
          </a:prstGeom>
        </p:spPr>
        <p:txBody>
          <a:bodyPr vert="horz" lIns="121899" tIns="60949" rIns="121899" bIns="60949"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09443" y="1562793"/>
            <a:ext cx="10835324" cy="4594783"/>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67" r:id="rId3"/>
    <p:sldLayoutId id="2147483656" r:id="rId4"/>
    <p:sldLayoutId id="2147483664" r:id="rId5"/>
    <p:sldLayoutId id="2147483665" r:id="rId6"/>
    <p:sldLayoutId id="2147483655" r:id="rId7"/>
    <p:sldLayoutId id="2147483654" r:id="rId8"/>
    <p:sldLayoutId id="2147483650" r:id="rId9"/>
    <p:sldLayoutId id="2147483678" r:id="rId10"/>
    <p:sldLayoutId id="2147483690" r:id="rId11"/>
    <p:sldLayoutId id="2147483691" r:id="rId12"/>
    <p:sldLayoutId id="2147483692" r:id="rId13"/>
    <p:sldLayoutId id="2147483683" r:id="rId14"/>
    <p:sldLayoutId id="2147483684" r:id="rId15"/>
    <p:sldLayoutId id="2147483685" r:id="rId16"/>
    <p:sldLayoutId id="2147483686" r:id="rId17"/>
    <p:sldLayoutId id="2147483687" r:id="rId18"/>
    <p:sldLayoutId id="2147483688" r:id="rId19"/>
    <p:sldLayoutId id="2147483689" r:id="rId20"/>
    <p:sldLayoutId id="2147483663" r:id="rId21"/>
    <p:sldLayoutId id="2147483668" r:id="rId22"/>
    <p:sldLayoutId id="2147483669" r:id="rId23"/>
    <p:sldLayoutId id="2147483693" r:id="rId24"/>
    <p:sldLayoutId id="2147483699" r:id="rId25"/>
    <p:sldLayoutId id="2147483703" r:id="rId26"/>
    <p:sldLayoutId id="2147483704" r:id="rId27"/>
    <p:sldLayoutId id="2147483705" r:id="rId28"/>
    <p:sldLayoutId id="2147483706" r:id="rId29"/>
    <p:sldLayoutId id="2147483707" r:id="rId30"/>
    <p:sldLayoutId id="2147483711" r:id="rId31"/>
  </p:sldLayoutIdLst>
  <p:transition spd="slow">
    <p:wipe/>
  </p:transition>
  <p:txStyles>
    <p:titleStyle>
      <a:lvl1pPr algn="l" defTabSz="914240" rtl="0" eaLnBrk="1" latinLnBrk="0" hangingPunct="1">
        <a:lnSpc>
          <a:spcPct val="94000"/>
        </a:lnSpc>
        <a:spcBef>
          <a:spcPct val="0"/>
        </a:spcBef>
        <a:buNone/>
        <a:defRPr lang="en-US" sz="3200" b="1" kern="1200" dirty="0">
          <a:solidFill>
            <a:schemeClr val="tx1"/>
          </a:solidFill>
          <a:latin typeface="+mj-lt"/>
          <a:ea typeface="+mj-ea"/>
          <a:cs typeface="+mj-cs"/>
        </a:defRPr>
      </a:lvl1pPr>
    </p:titleStyle>
    <p:bodyStyle>
      <a:lvl1pPr marL="234910" indent="-234910" algn="l" defTabSz="914240" rtl="0" eaLnBrk="1" latinLnBrk="0" hangingPunct="1">
        <a:lnSpc>
          <a:spcPct val="100000"/>
        </a:lnSpc>
        <a:spcBef>
          <a:spcPts val="900"/>
        </a:spcBef>
        <a:buClr>
          <a:schemeClr val="accent6"/>
        </a:buClr>
        <a:buFont typeface="Wingdings" panose="05000000000000000000" pitchFamily="2" charset="2"/>
        <a:buChar char="§"/>
        <a:defRPr lang="en-US" sz="2800" kern="1200" dirty="0">
          <a:solidFill>
            <a:schemeClr val="tx1"/>
          </a:solidFill>
          <a:latin typeface="+mn-lt"/>
          <a:ea typeface="+mn-ea"/>
          <a:cs typeface="+mn-cs"/>
        </a:defRPr>
      </a:lvl1pPr>
      <a:lvl2pPr marL="615843" indent="-256073" algn="l" defTabSz="914240" rtl="0" eaLnBrk="1" latinLnBrk="0" hangingPunct="1">
        <a:lnSpc>
          <a:spcPct val="100000"/>
        </a:lnSpc>
        <a:spcBef>
          <a:spcPts val="400"/>
        </a:spcBef>
        <a:buClr>
          <a:schemeClr val="accent6"/>
        </a:buClr>
        <a:buFont typeface="Arial" panose="020B0604020202020204" pitchFamily="34" charset="0"/>
        <a:buChar char="»"/>
        <a:defRPr lang="en-US" sz="2400" kern="1200" dirty="0">
          <a:solidFill>
            <a:schemeClr val="tx1"/>
          </a:solidFill>
          <a:latin typeface="+mn-lt"/>
          <a:ea typeface="+mn-ea"/>
          <a:cs typeface="+mn-cs"/>
        </a:defRPr>
      </a:lvl2pPr>
      <a:lvl3pPr marL="984078" indent="-241258" algn="l" defTabSz="914240" rtl="0" eaLnBrk="1" latinLnBrk="0" hangingPunct="1">
        <a:lnSpc>
          <a:spcPct val="100000"/>
        </a:lnSpc>
        <a:spcBef>
          <a:spcPts val="400"/>
        </a:spcBef>
        <a:buClr>
          <a:schemeClr val="accent6"/>
        </a:buClr>
        <a:buFont typeface="Wingdings" panose="05000000000000000000" pitchFamily="2" charset="2"/>
        <a:buChar char="§"/>
        <a:defRPr lang="en-US" sz="2000" kern="1200" dirty="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chemeClr val="accent6"/>
        </a:buClr>
        <a:buFont typeface="Arial" panose="020B0604020202020204" pitchFamily="34" charset="0"/>
        <a:buChar char="»"/>
        <a:defRPr lang="en-US" sz="1800" kern="1200" dirty="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chemeClr val="accent6"/>
        </a:buClr>
        <a:buFont typeface="Wingdings" panose="05000000000000000000" pitchFamily="2" charset="2"/>
        <a:buChar char="§"/>
        <a:defRPr lang="en-US" sz="1600" kern="1200" dirty="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240" rtl="0" eaLnBrk="1" latinLnBrk="0" hangingPunct="1">
        <a:defRPr sz="1800" kern="1200">
          <a:solidFill>
            <a:schemeClr val="tx1"/>
          </a:solidFill>
          <a:latin typeface="+mn-lt"/>
          <a:ea typeface="+mn-ea"/>
          <a:cs typeface="+mn-cs"/>
        </a:defRPr>
      </a:lvl1pPr>
      <a:lvl2pPr marL="457120" algn="l" defTabSz="914240" rtl="0" eaLnBrk="1" latinLnBrk="0" hangingPunct="1">
        <a:defRPr sz="1800" kern="1200">
          <a:solidFill>
            <a:schemeClr val="tx1"/>
          </a:solidFill>
          <a:latin typeface="+mn-lt"/>
          <a:ea typeface="+mn-ea"/>
          <a:cs typeface="+mn-cs"/>
        </a:defRPr>
      </a:lvl2pPr>
      <a:lvl3pPr marL="914240" algn="l" defTabSz="914240" rtl="0" eaLnBrk="1" latinLnBrk="0" hangingPunct="1">
        <a:defRPr sz="1800" kern="1200">
          <a:solidFill>
            <a:schemeClr val="tx1"/>
          </a:solidFill>
          <a:latin typeface="+mn-lt"/>
          <a:ea typeface="+mn-ea"/>
          <a:cs typeface="+mn-cs"/>
        </a:defRPr>
      </a:lvl3pPr>
      <a:lvl4pPr marL="1371360" algn="l" defTabSz="914240" rtl="0" eaLnBrk="1" latinLnBrk="0" hangingPunct="1">
        <a:defRPr sz="1800" kern="1200">
          <a:solidFill>
            <a:schemeClr val="tx1"/>
          </a:solidFill>
          <a:latin typeface="+mn-lt"/>
          <a:ea typeface="+mn-ea"/>
          <a:cs typeface="+mn-cs"/>
        </a:defRPr>
      </a:lvl4pPr>
      <a:lvl5pPr marL="1828480" algn="l" defTabSz="914240" rtl="0" eaLnBrk="1" latinLnBrk="0" hangingPunct="1">
        <a:defRPr sz="1800" kern="1200">
          <a:solidFill>
            <a:schemeClr val="tx1"/>
          </a:solidFill>
          <a:latin typeface="+mn-lt"/>
          <a:ea typeface="+mn-ea"/>
          <a:cs typeface="+mn-cs"/>
        </a:defRPr>
      </a:lvl5pPr>
      <a:lvl6pPr marL="2285600" algn="l" defTabSz="914240" rtl="0" eaLnBrk="1" latinLnBrk="0" hangingPunct="1">
        <a:defRPr sz="1800" kern="1200">
          <a:solidFill>
            <a:schemeClr val="tx1"/>
          </a:solidFill>
          <a:latin typeface="+mn-lt"/>
          <a:ea typeface="+mn-ea"/>
          <a:cs typeface="+mn-cs"/>
        </a:defRPr>
      </a:lvl6pPr>
      <a:lvl7pPr marL="2742720" algn="l" defTabSz="914240" rtl="0" eaLnBrk="1" latinLnBrk="0" hangingPunct="1">
        <a:defRPr sz="1800" kern="1200">
          <a:solidFill>
            <a:schemeClr val="tx1"/>
          </a:solidFill>
          <a:latin typeface="+mn-lt"/>
          <a:ea typeface="+mn-ea"/>
          <a:cs typeface="+mn-cs"/>
        </a:defRPr>
      </a:lvl7pPr>
      <a:lvl8pPr marL="3199840" algn="l" defTabSz="914240" rtl="0" eaLnBrk="1" latinLnBrk="0" hangingPunct="1">
        <a:defRPr sz="1800" kern="1200">
          <a:solidFill>
            <a:schemeClr val="tx1"/>
          </a:solidFill>
          <a:latin typeface="+mn-lt"/>
          <a:ea typeface="+mn-ea"/>
          <a:cs typeface="+mn-cs"/>
        </a:defRPr>
      </a:lvl8pPr>
      <a:lvl9pPr marL="3656960" algn="l" defTabSz="91424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11.png"/><Relationship Id="rId2"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40.png"/><Relationship Id="rId11" Type="http://schemas.openxmlformats.org/officeDocument/2006/relationships/image" Target="../media/image45.emf"/><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emf"/></Relationships>
</file>

<file path=ppt/slides/_rels/slide11.xml.rels><?xml version="1.0" encoding="UTF-8" standalone="yes"?>
<Relationships xmlns="http://schemas.openxmlformats.org/package/2006/relationships"><Relationship Id="rId8" Type="http://schemas.openxmlformats.org/officeDocument/2006/relationships/image" Target="../media/image51.tiff"/><Relationship Id="rId3" Type="http://schemas.openxmlformats.org/officeDocument/2006/relationships/image" Target="../media/image46.tiff"/><Relationship Id="rId7" Type="http://schemas.openxmlformats.org/officeDocument/2006/relationships/image" Target="../media/image50.tiff"/><Relationship Id="rId12" Type="http://schemas.openxmlformats.org/officeDocument/2006/relationships/image" Target="../media/image55.tiff"/><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49.tiff"/><Relationship Id="rId11" Type="http://schemas.openxmlformats.org/officeDocument/2006/relationships/image" Target="../media/image54.tiff"/><Relationship Id="rId5" Type="http://schemas.openxmlformats.org/officeDocument/2006/relationships/image" Target="../media/image48.tiff"/><Relationship Id="rId10" Type="http://schemas.openxmlformats.org/officeDocument/2006/relationships/image" Target="../media/image53.tiff"/><Relationship Id="rId4" Type="http://schemas.openxmlformats.org/officeDocument/2006/relationships/image" Target="../media/image47.tiff"/><Relationship Id="rId9" Type="http://schemas.openxmlformats.org/officeDocument/2006/relationships/image" Target="../media/image52.tiff"/></Relationships>
</file>

<file path=ppt/slides/_rels/slide12.xml.rels><?xml version="1.0" encoding="UTF-8" standalone="yes"?>
<Relationships xmlns="http://schemas.openxmlformats.org/package/2006/relationships"><Relationship Id="rId8" Type="http://schemas.openxmlformats.org/officeDocument/2006/relationships/image" Target="../media/image62.emf"/><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9.xml"/><Relationship Id="rId6" Type="http://schemas.openxmlformats.org/officeDocument/2006/relationships/image" Target="../media/image60.png"/><Relationship Id="rId5" Type="http://schemas.openxmlformats.org/officeDocument/2006/relationships/image" Target="../media/image59.emf"/><Relationship Id="rId4" Type="http://schemas.openxmlformats.org/officeDocument/2006/relationships/image" Target="../media/image58.png"/><Relationship Id="rId9" Type="http://schemas.openxmlformats.org/officeDocument/2006/relationships/image" Target="../media/image63.tiff"/></Relationships>
</file>

<file path=ppt/slides/_rels/slide13.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65.emf"/><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image" Target="../media/image64.emf"/><Relationship Id="rId16" Type="http://schemas.openxmlformats.org/officeDocument/2006/relationships/image" Target="../media/image59.emf"/><Relationship Id="rId1" Type="http://schemas.openxmlformats.org/officeDocument/2006/relationships/slideLayout" Target="../slideLayouts/slideLayout9.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5" Type="http://schemas.openxmlformats.org/officeDocument/2006/relationships/image" Target="../media/image77.png"/><Relationship Id="rId10" Type="http://schemas.openxmlformats.org/officeDocument/2006/relationships/image" Target="../media/image72.png"/><Relationship Id="rId4" Type="http://schemas.openxmlformats.org/officeDocument/2006/relationships/image" Target="../media/image66.emf"/><Relationship Id="rId9" Type="http://schemas.openxmlformats.org/officeDocument/2006/relationships/image" Target="../media/image71.png"/><Relationship Id="rId14" Type="http://schemas.openxmlformats.org/officeDocument/2006/relationships/image" Target="../media/image7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83.emf"/><Relationship Id="rId3" Type="http://schemas.openxmlformats.org/officeDocument/2006/relationships/image" Target="../media/image78.png"/><Relationship Id="rId7" Type="http://schemas.openxmlformats.org/officeDocument/2006/relationships/image" Target="../media/image82.emf"/><Relationship Id="rId12" Type="http://schemas.openxmlformats.org/officeDocument/2006/relationships/image" Target="../media/image87.emf"/><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81.emf"/><Relationship Id="rId11" Type="http://schemas.openxmlformats.org/officeDocument/2006/relationships/image" Target="../media/image86.emf"/><Relationship Id="rId5" Type="http://schemas.openxmlformats.org/officeDocument/2006/relationships/image" Target="../media/image80.emf"/><Relationship Id="rId10" Type="http://schemas.openxmlformats.org/officeDocument/2006/relationships/image" Target="../media/image85.emf"/><Relationship Id="rId4" Type="http://schemas.openxmlformats.org/officeDocument/2006/relationships/image" Target="../media/image79.emf"/><Relationship Id="rId9" Type="http://schemas.openxmlformats.org/officeDocument/2006/relationships/image" Target="../media/image84.emf"/></Relationships>
</file>

<file path=ppt/slides/_rels/slide1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88.emf"/><Relationship Id="rId5" Type="http://schemas.openxmlformats.org/officeDocument/2006/relationships/image" Target="../media/image80.emf"/><Relationship Id="rId4" Type="http://schemas.openxmlformats.org/officeDocument/2006/relationships/image" Target="../media/image79.emf"/></Relationships>
</file>

<file path=ppt/slides/_rels/slide1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91.emf"/><Relationship Id="rId4" Type="http://schemas.openxmlformats.org/officeDocument/2006/relationships/image" Target="../media/image90.tiff"/></Relationships>
</file>

<file path=ppt/slides/_rels/slide18.xml.rels><?xml version="1.0" encoding="UTF-8" standalone="yes"?>
<Relationships xmlns="http://schemas.openxmlformats.org/package/2006/relationships"><Relationship Id="rId8" Type="http://schemas.openxmlformats.org/officeDocument/2006/relationships/image" Target="../media/image63.tiff"/><Relationship Id="rId3" Type="http://schemas.openxmlformats.org/officeDocument/2006/relationships/image" Target="../media/image60.png"/><Relationship Id="rId7" Type="http://schemas.openxmlformats.org/officeDocument/2006/relationships/image" Target="../media/image62.emf"/><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59.emf"/><Relationship Id="rId5" Type="http://schemas.openxmlformats.org/officeDocument/2006/relationships/image" Target="../media/image61.png"/><Relationship Id="rId10"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56.png"/></Relationships>
</file>

<file path=ppt/slides/_rels/slide19.xml.rels><?xml version="1.0" encoding="UTF-8" standalone="yes"?>
<Relationships xmlns="http://schemas.openxmlformats.org/package/2006/relationships"><Relationship Id="rId8" Type="http://schemas.openxmlformats.org/officeDocument/2006/relationships/image" Target="../media/image79.emf"/><Relationship Id="rId13" Type="http://schemas.openxmlformats.org/officeDocument/2006/relationships/image" Target="../media/image88.emf"/><Relationship Id="rId18" Type="http://schemas.openxmlformats.org/officeDocument/2006/relationships/image" Target="../media/image102.emf"/><Relationship Id="rId26" Type="http://schemas.openxmlformats.org/officeDocument/2006/relationships/image" Target="../media/image110.png"/><Relationship Id="rId3" Type="http://schemas.openxmlformats.org/officeDocument/2006/relationships/image" Target="../media/image91.emf"/><Relationship Id="rId21" Type="http://schemas.openxmlformats.org/officeDocument/2006/relationships/image" Target="../media/image105.png"/><Relationship Id="rId7" Type="http://schemas.openxmlformats.org/officeDocument/2006/relationships/image" Target="../media/image94.emf"/><Relationship Id="rId12" Type="http://schemas.openxmlformats.org/officeDocument/2006/relationships/image" Target="../media/image97.emf"/><Relationship Id="rId17" Type="http://schemas.openxmlformats.org/officeDocument/2006/relationships/image" Target="../media/image101.emf"/><Relationship Id="rId25" Type="http://schemas.openxmlformats.org/officeDocument/2006/relationships/image" Target="../media/image109.png"/><Relationship Id="rId2" Type="http://schemas.openxmlformats.org/officeDocument/2006/relationships/notesSlide" Target="../notesSlides/notesSlide10.xml"/><Relationship Id="rId16" Type="http://schemas.openxmlformats.org/officeDocument/2006/relationships/image" Target="../media/image100.emf"/><Relationship Id="rId20" Type="http://schemas.openxmlformats.org/officeDocument/2006/relationships/image" Target="../media/image104.png"/><Relationship Id="rId29" Type="http://schemas.openxmlformats.org/officeDocument/2006/relationships/image" Target="../media/image113.emf"/><Relationship Id="rId1" Type="http://schemas.openxmlformats.org/officeDocument/2006/relationships/slideLayout" Target="../slideLayouts/slideLayout7.xml"/><Relationship Id="rId6" Type="http://schemas.openxmlformats.org/officeDocument/2006/relationships/image" Target="../media/image59.emf"/><Relationship Id="rId11" Type="http://schemas.openxmlformats.org/officeDocument/2006/relationships/image" Target="../media/image80.emf"/><Relationship Id="rId24" Type="http://schemas.openxmlformats.org/officeDocument/2006/relationships/image" Target="../media/image108.png"/><Relationship Id="rId5" Type="http://schemas.openxmlformats.org/officeDocument/2006/relationships/image" Target="../media/image93.png"/><Relationship Id="rId15" Type="http://schemas.openxmlformats.org/officeDocument/2006/relationships/image" Target="../media/image99.emf"/><Relationship Id="rId23" Type="http://schemas.openxmlformats.org/officeDocument/2006/relationships/image" Target="../media/image107.png"/><Relationship Id="rId28" Type="http://schemas.openxmlformats.org/officeDocument/2006/relationships/image" Target="../media/image112.emf"/><Relationship Id="rId10" Type="http://schemas.openxmlformats.org/officeDocument/2006/relationships/image" Target="../media/image96.png"/><Relationship Id="rId19" Type="http://schemas.openxmlformats.org/officeDocument/2006/relationships/image" Target="../media/image103.png"/><Relationship Id="rId4" Type="http://schemas.openxmlformats.org/officeDocument/2006/relationships/image" Target="../media/image92.emf"/><Relationship Id="rId9" Type="http://schemas.openxmlformats.org/officeDocument/2006/relationships/image" Target="../media/image95.emf"/><Relationship Id="rId14" Type="http://schemas.openxmlformats.org/officeDocument/2006/relationships/image" Target="../media/image98.emf"/><Relationship Id="rId22" Type="http://schemas.openxmlformats.org/officeDocument/2006/relationships/image" Target="../media/image106.png"/><Relationship Id="rId27" Type="http://schemas.openxmlformats.org/officeDocument/2006/relationships/image" Target="../media/image111.png"/><Relationship Id="rId30" Type="http://schemas.openxmlformats.org/officeDocument/2006/relationships/image" Target="../media/image1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8" Type="http://schemas.openxmlformats.org/officeDocument/2006/relationships/image" Target="../media/image88.emf"/><Relationship Id="rId13" Type="http://schemas.openxmlformats.org/officeDocument/2006/relationships/image" Target="../media/image59.emf"/><Relationship Id="rId18" Type="http://schemas.openxmlformats.org/officeDocument/2006/relationships/image" Target="../media/image118.png"/><Relationship Id="rId26" Type="http://schemas.openxmlformats.org/officeDocument/2006/relationships/image" Target="../media/image125.png"/><Relationship Id="rId3" Type="http://schemas.openxmlformats.org/officeDocument/2006/relationships/image" Target="../media/image91.emf"/><Relationship Id="rId21" Type="http://schemas.openxmlformats.org/officeDocument/2006/relationships/image" Target="../media/image121.png"/><Relationship Id="rId7" Type="http://schemas.openxmlformats.org/officeDocument/2006/relationships/image" Target="../media/image97.emf"/><Relationship Id="rId12" Type="http://schemas.openxmlformats.org/officeDocument/2006/relationships/image" Target="../media/image115.png"/><Relationship Id="rId17" Type="http://schemas.openxmlformats.org/officeDocument/2006/relationships/image" Target="../media/image117.png"/><Relationship Id="rId25" Type="http://schemas.openxmlformats.org/officeDocument/2006/relationships/image" Target="../media/image62.emf"/><Relationship Id="rId2" Type="http://schemas.openxmlformats.org/officeDocument/2006/relationships/notesSlide" Target="../notesSlides/notesSlide11.xml"/><Relationship Id="rId16" Type="http://schemas.openxmlformats.org/officeDocument/2006/relationships/image" Target="../media/image116.png"/><Relationship Id="rId20" Type="http://schemas.openxmlformats.org/officeDocument/2006/relationships/image" Target="../media/image120.png"/><Relationship Id="rId1" Type="http://schemas.openxmlformats.org/officeDocument/2006/relationships/slideLayout" Target="../slideLayouts/slideLayout7.xml"/><Relationship Id="rId6" Type="http://schemas.openxmlformats.org/officeDocument/2006/relationships/image" Target="../media/image80.emf"/><Relationship Id="rId11" Type="http://schemas.openxmlformats.org/officeDocument/2006/relationships/image" Target="../media/image95.emf"/><Relationship Id="rId24" Type="http://schemas.openxmlformats.org/officeDocument/2006/relationships/image" Target="../media/image124.png"/><Relationship Id="rId5" Type="http://schemas.openxmlformats.org/officeDocument/2006/relationships/image" Target="../media/image112.emf"/><Relationship Id="rId15" Type="http://schemas.openxmlformats.org/officeDocument/2006/relationships/image" Target="../media/image100.emf"/><Relationship Id="rId23" Type="http://schemas.openxmlformats.org/officeDocument/2006/relationships/image" Target="../media/image123.png"/><Relationship Id="rId10" Type="http://schemas.openxmlformats.org/officeDocument/2006/relationships/image" Target="../media/image98.emf"/><Relationship Id="rId19" Type="http://schemas.openxmlformats.org/officeDocument/2006/relationships/image" Target="../media/image119.png"/><Relationship Id="rId4" Type="http://schemas.openxmlformats.org/officeDocument/2006/relationships/image" Target="../media/image113.emf"/><Relationship Id="rId9" Type="http://schemas.openxmlformats.org/officeDocument/2006/relationships/image" Target="../media/image79.emf"/><Relationship Id="rId14" Type="http://schemas.openxmlformats.org/officeDocument/2006/relationships/image" Target="../media/image94.emf"/><Relationship Id="rId22" Type="http://schemas.openxmlformats.org/officeDocument/2006/relationships/image" Target="../media/image122.png"/><Relationship Id="rId27" Type="http://schemas.openxmlformats.org/officeDocument/2006/relationships/image" Target="../media/image92.emf"/></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126.png"/><Relationship Id="rId1" Type="http://schemas.openxmlformats.org/officeDocument/2006/relationships/slideLayout" Target="../slideLayouts/slideLayout9.xml"/><Relationship Id="rId6" Type="http://schemas.openxmlformats.org/officeDocument/2006/relationships/image" Target="../media/image59.emf"/><Relationship Id="rId5" Type="http://schemas.openxmlformats.org/officeDocument/2006/relationships/image" Target="../media/image61.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6" Type="http://schemas.openxmlformats.org/officeDocument/2006/relationships/image" Target="../media/image152.png"/><Relationship Id="rId21" Type="http://schemas.openxmlformats.org/officeDocument/2006/relationships/image" Target="../media/image147.png"/><Relationship Id="rId42" Type="http://schemas.openxmlformats.org/officeDocument/2006/relationships/image" Target="../media/image168.png"/><Relationship Id="rId47" Type="http://schemas.openxmlformats.org/officeDocument/2006/relationships/image" Target="../media/image173.png"/><Relationship Id="rId63" Type="http://schemas.openxmlformats.org/officeDocument/2006/relationships/image" Target="../media/image189.png"/><Relationship Id="rId68" Type="http://schemas.openxmlformats.org/officeDocument/2006/relationships/image" Target="../media/image194.png"/><Relationship Id="rId2" Type="http://schemas.openxmlformats.org/officeDocument/2006/relationships/notesSlide" Target="../notesSlides/notesSlide12.xml"/><Relationship Id="rId16" Type="http://schemas.openxmlformats.org/officeDocument/2006/relationships/image" Target="../media/image142.png"/><Relationship Id="rId29" Type="http://schemas.openxmlformats.org/officeDocument/2006/relationships/image" Target="../media/image155.png"/><Relationship Id="rId11" Type="http://schemas.openxmlformats.org/officeDocument/2006/relationships/image" Target="../media/image137.png"/><Relationship Id="rId24" Type="http://schemas.openxmlformats.org/officeDocument/2006/relationships/image" Target="../media/image150.png"/><Relationship Id="rId32" Type="http://schemas.openxmlformats.org/officeDocument/2006/relationships/image" Target="../media/image158.png"/><Relationship Id="rId37" Type="http://schemas.openxmlformats.org/officeDocument/2006/relationships/image" Target="../media/image163.png"/><Relationship Id="rId40" Type="http://schemas.openxmlformats.org/officeDocument/2006/relationships/image" Target="../media/image166.png"/><Relationship Id="rId45" Type="http://schemas.openxmlformats.org/officeDocument/2006/relationships/image" Target="../media/image171.png"/><Relationship Id="rId53" Type="http://schemas.openxmlformats.org/officeDocument/2006/relationships/image" Target="../media/image179.png"/><Relationship Id="rId58" Type="http://schemas.openxmlformats.org/officeDocument/2006/relationships/image" Target="../media/image184.png"/><Relationship Id="rId66" Type="http://schemas.openxmlformats.org/officeDocument/2006/relationships/image" Target="../media/image192.png"/><Relationship Id="rId74" Type="http://schemas.openxmlformats.org/officeDocument/2006/relationships/image" Target="../media/image200.png"/><Relationship Id="rId5" Type="http://schemas.openxmlformats.org/officeDocument/2006/relationships/image" Target="../media/image131.jpeg"/><Relationship Id="rId61" Type="http://schemas.openxmlformats.org/officeDocument/2006/relationships/image" Target="../media/image187.png"/><Relationship Id="rId19" Type="http://schemas.openxmlformats.org/officeDocument/2006/relationships/image" Target="../media/image145.png"/><Relationship Id="rId14" Type="http://schemas.openxmlformats.org/officeDocument/2006/relationships/image" Target="../media/image140.png"/><Relationship Id="rId22" Type="http://schemas.openxmlformats.org/officeDocument/2006/relationships/image" Target="../media/image148.png"/><Relationship Id="rId27" Type="http://schemas.openxmlformats.org/officeDocument/2006/relationships/image" Target="../media/image153.png"/><Relationship Id="rId30" Type="http://schemas.openxmlformats.org/officeDocument/2006/relationships/image" Target="../media/image156.png"/><Relationship Id="rId35" Type="http://schemas.openxmlformats.org/officeDocument/2006/relationships/image" Target="../media/image161.png"/><Relationship Id="rId43" Type="http://schemas.openxmlformats.org/officeDocument/2006/relationships/image" Target="../media/image169.png"/><Relationship Id="rId48" Type="http://schemas.openxmlformats.org/officeDocument/2006/relationships/image" Target="../media/image174.png"/><Relationship Id="rId56" Type="http://schemas.openxmlformats.org/officeDocument/2006/relationships/image" Target="../media/image182.png"/><Relationship Id="rId64" Type="http://schemas.openxmlformats.org/officeDocument/2006/relationships/image" Target="../media/image190.png"/><Relationship Id="rId69" Type="http://schemas.openxmlformats.org/officeDocument/2006/relationships/image" Target="../media/image195.png"/><Relationship Id="rId8" Type="http://schemas.openxmlformats.org/officeDocument/2006/relationships/image" Target="../media/image134.png"/><Relationship Id="rId51" Type="http://schemas.openxmlformats.org/officeDocument/2006/relationships/image" Target="../media/image177.emf"/><Relationship Id="rId72" Type="http://schemas.openxmlformats.org/officeDocument/2006/relationships/image" Target="../media/image198.png"/><Relationship Id="rId3" Type="http://schemas.openxmlformats.org/officeDocument/2006/relationships/image" Target="../media/image129.png"/><Relationship Id="rId12" Type="http://schemas.openxmlformats.org/officeDocument/2006/relationships/image" Target="../media/image138.png"/><Relationship Id="rId17" Type="http://schemas.openxmlformats.org/officeDocument/2006/relationships/image" Target="../media/image143.png"/><Relationship Id="rId25" Type="http://schemas.openxmlformats.org/officeDocument/2006/relationships/image" Target="../media/image151.png"/><Relationship Id="rId33" Type="http://schemas.openxmlformats.org/officeDocument/2006/relationships/image" Target="../media/image159.png"/><Relationship Id="rId38" Type="http://schemas.openxmlformats.org/officeDocument/2006/relationships/image" Target="../media/image164.png"/><Relationship Id="rId46" Type="http://schemas.openxmlformats.org/officeDocument/2006/relationships/image" Target="../media/image172.png"/><Relationship Id="rId59" Type="http://schemas.openxmlformats.org/officeDocument/2006/relationships/image" Target="../media/image185.png"/><Relationship Id="rId67" Type="http://schemas.openxmlformats.org/officeDocument/2006/relationships/image" Target="../media/image193.png"/><Relationship Id="rId20" Type="http://schemas.openxmlformats.org/officeDocument/2006/relationships/image" Target="../media/image146.png"/><Relationship Id="rId41" Type="http://schemas.openxmlformats.org/officeDocument/2006/relationships/image" Target="../media/image167.png"/><Relationship Id="rId54" Type="http://schemas.openxmlformats.org/officeDocument/2006/relationships/image" Target="../media/image180.png"/><Relationship Id="rId62" Type="http://schemas.openxmlformats.org/officeDocument/2006/relationships/image" Target="../media/image188.png"/><Relationship Id="rId70" Type="http://schemas.openxmlformats.org/officeDocument/2006/relationships/image" Target="../media/image196.png"/><Relationship Id="rId75" Type="http://schemas.openxmlformats.org/officeDocument/2006/relationships/image" Target="../media/image201.png"/><Relationship Id="rId1" Type="http://schemas.openxmlformats.org/officeDocument/2006/relationships/slideLayout" Target="../slideLayouts/slideLayout8.xml"/><Relationship Id="rId6" Type="http://schemas.openxmlformats.org/officeDocument/2006/relationships/image" Target="../media/image132.png"/><Relationship Id="rId15" Type="http://schemas.openxmlformats.org/officeDocument/2006/relationships/image" Target="../media/image141.png"/><Relationship Id="rId23" Type="http://schemas.openxmlformats.org/officeDocument/2006/relationships/image" Target="../media/image149.png"/><Relationship Id="rId28" Type="http://schemas.openxmlformats.org/officeDocument/2006/relationships/image" Target="../media/image154.png"/><Relationship Id="rId36" Type="http://schemas.openxmlformats.org/officeDocument/2006/relationships/image" Target="../media/image162.png"/><Relationship Id="rId49" Type="http://schemas.openxmlformats.org/officeDocument/2006/relationships/image" Target="../media/image175.png"/><Relationship Id="rId57" Type="http://schemas.openxmlformats.org/officeDocument/2006/relationships/image" Target="../media/image183.png"/><Relationship Id="rId10" Type="http://schemas.openxmlformats.org/officeDocument/2006/relationships/image" Target="../media/image136.png"/><Relationship Id="rId31" Type="http://schemas.openxmlformats.org/officeDocument/2006/relationships/image" Target="../media/image157.png"/><Relationship Id="rId44" Type="http://schemas.openxmlformats.org/officeDocument/2006/relationships/image" Target="../media/image170.png"/><Relationship Id="rId52" Type="http://schemas.openxmlformats.org/officeDocument/2006/relationships/image" Target="../media/image178.png"/><Relationship Id="rId60" Type="http://schemas.openxmlformats.org/officeDocument/2006/relationships/image" Target="../media/image186.png"/><Relationship Id="rId65" Type="http://schemas.openxmlformats.org/officeDocument/2006/relationships/image" Target="../media/image191.png"/><Relationship Id="rId73" Type="http://schemas.openxmlformats.org/officeDocument/2006/relationships/image" Target="../media/image199.png"/><Relationship Id="rId4" Type="http://schemas.openxmlformats.org/officeDocument/2006/relationships/image" Target="../media/image130.png"/><Relationship Id="rId9" Type="http://schemas.openxmlformats.org/officeDocument/2006/relationships/image" Target="../media/image135.png"/><Relationship Id="rId13" Type="http://schemas.openxmlformats.org/officeDocument/2006/relationships/image" Target="../media/image139.png"/><Relationship Id="rId18" Type="http://schemas.openxmlformats.org/officeDocument/2006/relationships/image" Target="../media/image144.png"/><Relationship Id="rId39" Type="http://schemas.openxmlformats.org/officeDocument/2006/relationships/image" Target="../media/image165.png"/><Relationship Id="rId34" Type="http://schemas.openxmlformats.org/officeDocument/2006/relationships/image" Target="../media/image160.png"/><Relationship Id="rId50" Type="http://schemas.openxmlformats.org/officeDocument/2006/relationships/image" Target="../media/image176.emf"/><Relationship Id="rId55" Type="http://schemas.openxmlformats.org/officeDocument/2006/relationships/image" Target="../media/image181.emf"/><Relationship Id="rId76" Type="http://schemas.openxmlformats.org/officeDocument/2006/relationships/image" Target="../media/image202.png"/><Relationship Id="rId7" Type="http://schemas.openxmlformats.org/officeDocument/2006/relationships/image" Target="../media/image133.png"/><Relationship Id="rId71" Type="http://schemas.openxmlformats.org/officeDocument/2006/relationships/image" Target="../media/image197.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03.tiff"/><Relationship Id="rId1" Type="http://schemas.openxmlformats.org/officeDocument/2006/relationships/slideLayout" Target="../slideLayouts/slideLayout9.xml"/><Relationship Id="rId6" Type="http://schemas.openxmlformats.org/officeDocument/2006/relationships/image" Target="../media/image59.emf"/><Relationship Id="rId5" Type="http://schemas.openxmlformats.org/officeDocument/2006/relationships/image" Target="../media/image58.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slideLayout" Target="../slideLayouts/slideLayout9.xml"/><Relationship Id="rId4" Type="http://schemas.openxmlformats.org/officeDocument/2006/relationships/image" Target="../media/image206.png"/></Relationships>
</file>

<file path=ppt/slides/_rels/slide26.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91.emf"/><Relationship Id="rId7" Type="http://schemas.openxmlformats.org/officeDocument/2006/relationships/image" Target="../media/image62.emf"/><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209.png"/><Relationship Id="rId5" Type="http://schemas.openxmlformats.org/officeDocument/2006/relationships/image" Target="../media/image208.png"/><Relationship Id="rId4" Type="http://schemas.openxmlformats.org/officeDocument/2006/relationships/image" Target="../media/image207.png"/><Relationship Id="rId9" Type="http://schemas.openxmlformats.org/officeDocument/2006/relationships/image" Target="../media/image92.emf"/></Relationships>
</file>

<file path=ppt/slides/_rels/slide27.xml.rels><?xml version="1.0" encoding="UTF-8" standalone="yes"?>
<Relationships xmlns="http://schemas.openxmlformats.org/package/2006/relationships"><Relationship Id="rId8" Type="http://schemas.openxmlformats.org/officeDocument/2006/relationships/image" Target="../media/image79.emf"/><Relationship Id="rId13" Type="http://schemas.openxmlformats.org/officeDocument/2006/relationships/image" Target="../media/image99.emf"/><Relationship Id="rId18" Type="http://schemas.openxmlformats.org/officeDocument/2006/relationships/image" Target="../media/image97.emf"/><Relationship Id="rId3" Type="http://schemas.openxmlformats.org/officeDocument/2006/relationships/image" Target="../media/image85.emf"/><Relationship Id="rId7" Type="http://schemas.openxmlformats.org/officeDocument/2006/relationships/image" Target="../media/image98.emf"/><Relationship Id="rId12" Type="http://schemas.openxmlformats.org/officeDocument/2006/relationships/image" Target="../media/image212.png"/><Relationship Id="rId17" Type="http://schemas.openxmlformats.org/officeDocument/2006/relationships/image" Target="../media/image215.emf"/><Relationship Id="rId2" Type="http://schemas.openxmlformats.org/officeDocument/2006/relationships/notesSlide" Target="../notesSlides/notesSlide14.xml"/><Relationship Id="rId16" Type="http://schemas.openxmlformats.org/officeDocument/2006/relationships/image" Target="../media/image214.emf"/><Relationship Id="rId20" Type="http://schemas.openxmlformats.org/officeDocument/2006/relationships/image" Target="../media/image217.emf"/><Relationship Id="rId1" Type="http://schemas.openxmlformats.org/officeDocument/2006/relationships/slideLayout" Target="../slideLayouts/slideLayout9.xml"/><Relationship Id="rId6" Type="http://schemas.openxmlformats.org/officeDocument/2006/relationships/image" Target="../media/image211.emf"/><Relationship Id="rId11" Type="http://schemas.openxmlformats.org/officeDocument/2006/relationships/image" Target="../media/image95.emf"/><Relationship Id="rId5" Type="http://schemas.openxmlformats.org/officeDocument/2006/relationships/image" Target="../media/image100.emf"/><Relationship Id="rId15" Type="http://schemas.openxmlformats.org/officeDocument/2006/relationships/image" Target="../media/image213.emf"/><Relationship Id="rId10" Type="http://schemas.openxmlformats.org/officeDocument/2006/relationships/image" Target="../media/image113.emf"/><Relationship Id="rId19" Type="http://schemas.openxmlformats.org/officeDocument/2006/relationships/image" Target="../media/image216.emf"/><Relationship Id="rId4" Type="http://schemas.openxmlformats.org/officeDocument/2006/relationships/image" Target="../media/image80.emf"/><Relationship Id="rId9" Type="http://schemas.openxmlformats.org/officeDocument/2006/relationships/image" Target="../media/image114.emf"/><Relationship Id="rId14" Type="http://schemas.openxmlformats.org/officeDocument/2006/relationships/image" Target="../media/image88.emf"/></Relationships>
</file>

<file path=ppt/slides/_rels/slide2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91.emf"/><Relationship Id="rId4" Type="http://schemas.openxmlformats.org/officeDocument/2006/relationships/image" Target="../media/image90.tiff"/></Relationships>
</file>

<file path=ppt/slides/_rels/slide2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91.emf"/><Relationship Id="rId4" Type="http://schemas.openxmlformats.org/officeDocument/2006/relationships/image" Target="../media/image90.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21.gif"/><Relationship Id="rId1" Type="http://schemas.openxmlformats.org/officeDocument/2006/relationships/slideLayout" Target="../slideLayouts/slideLayout26.xml"/><Relationship Id="rId5" Type="http://schemas.openxmlformats.org/officeDocument/2006/relationships/image" Target="../media/image224.png"/><Relationship Id="rId4" Type="http://schemas.openxmlformats.org/officeDocument/2006/relationships/image" Target="../media/image223.png"/></Relationships>
</file>

<file path=ppt/slides/_rels/slide37.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image" Target="../media/image225.png"/><Relationship Id="rId1" Type="http://schemas.openxmlformats.org/officeDocument/2006/relationships/slideLayout" Target="../slideLayouts/slideLayout26.xml"/><Relationship Id="rId5" Type="http://schemas.openxmlformats.org/officeDocument/2006/relationships/image" Target="../media/image226.png"/><Relationship Id="rId4" Type="http://schemas.openxmlformats.org/officeDocument/2006/relationships/image" Target="../media/image224.png"/></Relationships>
</file>

<file path=ppt/slides/_rels/slide38.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23.png"/><Relationship Id="rId1" Type="http://schemas.openxmlformats.org/officeDocument/2006/relationships/slideLayout" Target="../slideLayouts/slideLayout27.xml"/><Relationship Id="rId5" Type="http://schemas.openxmlformats.org/officeDocument/2006/relationships/image" Target="../media/image225.png"/><Relationship Id="rId4" Type="http://schemas.openxmlformats.org/officeDocument/2006/relationships/image" Target="../media/image226.png"/></Relationships>
</file>

<file path=ppt/slides/_rels/slide39.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2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40.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23.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8" Type="http://schemas.openxmlformats.org/officeDocument/2006/relationships/image" Target="../media/image233.emf"/><Relationship Id="rId13" Type="http://schemas.openxmlformats.org/officeDocument/2006/relationships/image" Target="../media/image238.emf"/><Relationship Id="rId3" Type="http://schemas.openxmlformats.org/officeDocument/2006/relationships/image" Target="../media/image228.png"/><Relationship Id="rId7" Type="http://schemas.openxmlformats.org/officeDocument/2006/relationships/image" Target="../media/image232.png"/><Relationship Id="rId12" Type="http://schemas.openxmlformats.org/officeDocument/2006/relationships/image" Target="../media/image237.emf"/><Relationship Id="rId17" Type="http://schemas.openxmlformats.org/officeDocument/2006/relationships/image" Target="../media/image84.emf"/><Relationship Id="rId2" Type="http://schemas.openxmlformats.org/officeDocument/2006/relationships/image" Target="../media/image227.png"/><Relationship Id="rId16" Type="http://schemas.openxmlformats.org/officeDocument/2006/relationships/image" Target="../media/image241.png"/><Relationship Id="rId1" Type="http://schemas.openxmlformats.org/officeDocument/2006/relationships/slideLayout" Target="../slideLayouts/slideLayout9.xml"/><Relationship Id="rId6" Type="http://schemas.openxmlformats.org/officeDocument/2006/relationships/image" Target="../media/image231.png"/><Relationship Id="rId11" Type="http://schemas.openxmlformats.org/officeDocument/2006/relationships/image" Target="../media/image236.emf"/><Relationship Id="rId5" Type="http://schemas.openxmlformats.org/officeDocument/2006/relationships/image" Target="../media/image230.png"/><Relationship Id="rId15" Type="http://schemas.openxmlformats.org/officeDocument/2006/relationships/image" Target="../media/image240.emf"/><Relationship Id="rId10" Type="http://schemas.openxmlformats.org/officeDocument/2006/relationships/image" Target="../media/image235.emf"/><Relationship Id="rId4" Type="http://schemas.openxmlformats.org/officeDocument/2006/relationships/image" Target="../media/image229.png"/><Relationship Id="rId9" Type="http://schemas.openxmlformats.org/officeDocument/2006/relationships/image" Target="../media/image234.emf"/><Relationship Id="rId14" Type="http://schemas.openxmlformats.org/officeDocument/2006/relationships/image" Target="../media/image239.png"/></Relationships>
</file>

<file path=ppt/slides/_rels/slide42.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png"/><Relationship Id="rId1" Type="http://schemas.openxmlformats.org/officeDocument/2006/relationships/slideLayout" Target="../slideLayouts/slideLayout28.xml"/><Relationship Id="rId6" Type="http://schemas.openxmlformats.org/officeDocument/2006/relationships/image" Target="../media/image247.png"/><Relationship Id="rId5" Type="http://schemas.openxmlformats.org/officeDocument/2006/relationships/image" Target="../media/image246.png"/><Relationship Id="rId10" Type="http://schemas.openxmlformats.org/officeDocument/2006/relationships/image" Target="../media/image251.png"/><Relationship Id="rId4" Type="http://schemas.openxmlformats.org/officeDocument/2006/relationships/image" Target="../media/image245.png"/><Relationship Id="rId9" Type="http://schemas.openxmlformats.org/officeDocument/2006/relationships/image" Target="../media/image250.png"/></Relationships>
</file>

<file path=ppt/slides/_rels/slide44.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image" Target="../media/image252.jp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3" Type="http://schemas.openxmlformats.org/officeDocument/2006/relationships/image" Target="../media/image254.png"/><Relationship Id="rId7" Type="http://schemas.openxmlformats.org/officeDocument/2006/relationships/image" Target="../media/image258.png"/><Relationship Id="rId2" Type="http://schemas.openxmlformats.org/officeDocument/2006/relationships/notesSlide" Target="../notesSlides/notesSlide18.xml"/><Relationship Id="rId1" Type="http://schemas.openxmlformats.org/officeDocument/2006/relationships/slideLayout" Target="../slideLayouts/slideLayout27.xml"/><Relationship Id="rId6" Type="http://schemas.openxmlformats.org/officeDocument/2006/relationships/image" Target="../media/image257.png"/><Relationship Id="rId5" Type="http://schemas.openxmlformats.org/officeDocument/2006/relationships/image" Target="../media/image256.png"/><Relationship Id="rId4" Type="http://schemas.openxmlformats.org/officeDocument/2006/relationships/image" Target="../media/image25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46.png"/><Relationship Id="rId1" Type="http://schemas.openxmlformats.org/officeDocument/2006/relationships/slideLayout" Target="../slideLayouts/slideLayout28.xml"/><Relationship Id="rId4" Type="http://schemas.openxmlformats.org/officeDocument/2006/relationships/image" Target="../media/image26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image" Target="../media/image264.png"/><Relationship Id="rId1" Type="http://schemas.openxmlformats.org/officeDocument/2006/relationships/slideLayout" Target="../slideLayouts/slideLayout30.xml"/><Relationship Id="rId4" Type="http://schemas.openxmlformats.org/officeDocument/2006/relationships/image" Target="../media/image266.png"/></Relationships>
</file>

<file path=ppt/slides/_rels/slide56.xml.rels><?xml version="1.0" encoding="UTF-8" standalone="yes"?>
<Relationships xmlns="http://schemas.openxmlformats.org/package/2006/relationships"><Relationship Id="rId8" Type="http://schemas.openxmlformats.org/officeDocument/2006/relationships/image" Target="../media/image272.png"/><Relationship Id="rId3" Type="http://schemas.openxmlformats.org/officeDocument/2006/relationships/image" Target="../media/image268.png"/><Relationship Id="rId7" Type="http://schemas.openxmlformats.org/officeDocument/2006/relationships/image" Target="../media/image271.png"/><Relationship Id="rId2" Type="http://schemas.openxmlformats.org/officeDocument/2006/relationships/image" Target="../media/image267.jpeg"/><Relationship Id="rId1" Type="http://schemas.openxmlformats.org/officeDocument/2006/relationships/slideLayout" Target="../slideLayouts/slideLayout27.xml"/><Relationship Id="rId6" Type="http://schemas.openxmlformats.org/officeDocument/2006/relationships/image" Target="../media/image270.png"/><Relationship Id="rId5" Type="http://schemas.microsoft.com/office/2007/relationships/hdphoto" Target="../media/hdphoto1.wdp"/><Relationship Id="rId4" Type="http://schemas.openxmlformats.org/officeDocument/2006/relationships/image" Target="../media/image269.png"/></Relationships>
</file>

<file path=ppt/slides/_rels/slide57.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image" Target="../media/image273.png"/><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8" Type="http://schemas.openxmlformats.org/officeDocument/2006/relationships/image" Target="../media/image251.png"/><Relationship Id="rId3" Type="http://schemas.openxmlformats.org/officeDocument/2006/relationships/image" Target="../media/image249.png"/><Relationship Id="rId7" Type="http://schemas.openxmlformats.org/officeDocument/2006/relationships/hyperlink" Target="https://www.fortinet.com/content/dam/fortinet/assets/data-sheets/FortiAP_U_Series.pdf" TargetMode="Externa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276.png"/><Relationship Id="rId5" Type="http://schemas.openxmlformats.org/officeDocument/2006/relationships/image" Target="../media/image275.png"/><Relationship Id="rId4" Type="http://schemas.openxmlformats.org/officeDocument/2006/relationships/image" Target="../media/image250.png"/></Relationships>
</file>

<file path=ppt/slides/_rels/slide59.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image" Target="../media/image277.jpeg"/><Relationship Id="rId1" Type="http://schemas.openxmlformats.org/officeDocument/2006/relationships/slideLayout" Target="../slideLayouts/slideLayout24.xml"/><Relationship Id="rId5" Type="http://schemas.openxmlformats.org/officeDocument/2006/relationships/image" Target="../media/image279.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281.jpeg"/><Relationship Id="rId2" Type="http://schemas.openxmlformats.org/officeDocument/2006/relationships/image" Target="../media/image280.jpeg"/><Relationship Id="rId1" Type="http://schemas.openxmlformats.org/officeDocument/2006/relationships/slideLayout" Target="../slideLayouts/slideLayout25.xml"/><Relationship Id="rId5" Type="http://schemas.openxmlformats.org/officeDocument/2006/relationships/image" Target="../media/image283.png"/><Relationship Id="rId4" Type="http://schemas.openxmlformats.org/officeDocument/2006/relationships/image" Target="../media/image28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9.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image" Target="../media/image24.png"/><Relationship Id="rId1" Type="http://schemas.openxmlformats.org/officeDocument/2006/relationships/slideLayout" Target="../slideLayouts/slideLayout9.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hyperlink" Target="https://www.google.com/imgres?imgurl=http://www.clipartkid.com/images/254/go-back-gallery-for-durable-medical-equipment-clip-art-JBxHIS-clipart.jpg&amp;imgrefurl=http://www.clipartkid.com/clip-art-medical-benefits-cliparts/&amp;docid=gyVnQEBpGjS_OM&amp;tbnid=LAgmrysiTwxviM:&amp;w=425&amp;h=425&amp;hl=en&amp;bih=635&amp;biw=1186&amp;ved=0ahUKEwjWjMHwosfOAhUK_WMKHUJ5AkkQMwg7KAowCg&amp;iact=mrc&amp;uact=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Fortinet : Secure Access Solution</a:t>
            </a:r>
          </a:p>
        </p:txBody>
      </p:sp>
      <p:sp>
        <p:nvSpPr>
          <p:cNvPr id="5" name="Text Placeholder 4"/>
          <p:cNvSpPr>
            <a:spLocks noGrp="1"/>
          </p:cNvSpPr>
          <p:nvPr>
            <p:ph type="body" sz="quarter" idx="10"/>
          </p:nvPr>
        </p:nvSpPr>
        <p:spPr/>
        <p:txBody>
          <a:bodyPr>
            <a:normAutofit fontScale="92500" lnSpcReduction="20000"/>
          </a:bodyPr>
          <a:lstStyle/>
          <a:p>
            <a:r>
              <a:rPr lang="en-US" dirty="0"/>
              <a:t>February, 2017</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76117714"/>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lIns="121899" tIns="60949" rIns="121899" bIns="60949" rtlCol="0" anchor="b" anchorCtr="0">
            <a:normAutofit/>
          </a:bodyPr>
          <a:lstStyle/>
          <a:p>
            <a:r>
              <a:rPr lang="en-US" dirty="0"/>
              <a:t>Expectations are on the rise</a:t>
            </a:r>
            <a:endParaRPr lang="en-GB" dirty="0"/>
          </a:p>
        </p:txBody>
      </p:sp>
      <p:grpSp>
        <p:nvGrpSpPr>
          <p:cNvPr id="4" name="Group 3"/>
          <p:cNvGrpSpPr/>
          <p:nvPr/>
        </p:nvGrpSpPr>
        <p:grpSpPr>
          <a:xfrm>
            <a:off x="6292415" y="4293661"/>
            <a:ext cx="1916965" cy="1859898"/>
            <a:chOff x="6292465" y="4293884"/>
            <a:chExt cx="1917463" cy="1860383"/>
          </a:xfrm>
        </p:grpSpPr>
        <p:pic>
          <p:nvPicPr>
            <p:cNvPr id="5" name="Picture 4"/>
            <p:cNvPicPr>
              <a:picLocks noChangeAspect="1"/>
            </p:cNvPicPr>
            <p:nvPr/>
          </p:nvPicPr>
          <p:blipFill rotWithShape="1">
            <a:blip r:embed="rId2"/>
            <a:srcRect l="29212" t="55412" r="53198"/>
            <a:stretch/>
          </p:blipFill>
          <p:spPr>
            <a:xfrm flipH="1">
              <a:off x="6292465" y="4293884"/>
              <a:ext cx="733425" cy="744073"/>
            </a:xfrm>
            <a:prstGeom prst="rect">
              <a:avLst/>
            </a:prstGeom>
            <a:effectLst>
              <a:outerShdw blurRad="190500" dist="63500" dir="5400000" algn="t" rotWithShape="0">
                <a:prstClr val="black">
                  <a:alpha val="59000"/>
                </a:prstClr>
              </a:outerShdw>
            </a:effectLst>
          </p:spPr>
        </p:pic>
        <p:grpSp>
          <p:nvGrpSpPr>
            <p:cNvPr id="6" name="Group 5"/>
            <p:cNvGrpSpPr/>
            <p:nvPr/>
          </p:nvGrpSpPr>
          <p:grpSpPr>
            <a:xfrm>
              <a:off x="6468743" y="5126204"/>
              <a:ext cx="1741185" cy="1028063"/>
              <a:chOff x="6516368" y="5035731"/>
              <a:chExt cx="1741185" cy="1028063"/>
            </a:xfrm>
          </p:grpSpPr>
          <p:sp>
            <p:nvSpPr>
              <p:cNvPr id="7" name="TextBox 6"/>
              <p:cNvSpPr txBox="1"/>
              <p:nvPr/>
            </p:nvSpPr>
            <p:spPr>
              <a:xfrm>
                <a:off x="6516368" y="5602009"/>
                <a:ext cx="1741185" cy="461785"/>
              </a:xfrm>
              <a:prstGeom prst="rect">
                <a:avLst/>
              </a:prstGeom>
              <a:noFill/>
            </p:spPr>
            <p:txBody>
              <a:bodyPr wrap="none" rtlCol="0">
                <a:spAutoFit/>
              </a:bodyPr>
              <a:lstStyle/>
              <a:p>
                <a:pPr algn="ctr"/>
                <a:r>
                  <a:rPr lang="en-US" sz="1200" b="1" dirty="0"/>
                  <a:t>Need More Speed</a:t>
                </a:r>
              </a:p>
              <a:p>
                <a:pPr algn="ctr"/>
                <a:r>
                  <a:rPr lang="en-US" sz="1200" b="1" dirty="0"/>
                  <a:t>Migration to 802.11ac</a:t>
                </a:r>
              </a:p>
            </p:txBody>
          </p:sp>
          <p:pic>
            <p:nvPicPr>
              <p:cNvPr id="8" name="Picture 7"/>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6645972" y="5035731"/>
                <a:ext cx="1300037" cy="775760"/>
              </a:xfrm>
              <a:prstGeom prst="rect">
                <a:avLst/>
              </a:prstGeom>
            </p:spPr>
          </p:pic>
        </p:grpSp>
      </p:grpSp>
      <p:grpSp>
        <p:nvGrpSpPr>
          <p:cNvPr id="9" name="Group 8"/>
          <p:cNvGrpSpPr/>
          <p:nvPr/>
        </p:nvGrpSpPr>
        <p:grpSpPr>
          <a:xfrm>
            <a:off x="8215664" y="3828129"/>
            <a:ext cx="2422726" cy="1495954"/>
            <a:chOff x="8216215" y="3828233"/>
            <a:chExt cx="2423357" cy="1496344"/>
          </a:xfrm>
        </p:grpSpPr>
        <p:pic>
          <p:nvPicPr>
            <p:cNvPr id="10" name="Picture 9"/>
            <p:cNvPicPr>
              <a:picLocks noChangeAspect="1"/>
            </p:cNvPicPr>
            <p:nvPr/>
          </p:nvPicPr>
          <p:blipFill rotWithShape="1">
            <a:blip r:embed="rId2"/>
            <a:srcRect l="4111" t="28015" r="72589" b="25181"/>
            <a:stretch/>
          </p:blipFill>
          <p:spPr>
            <a:xfrm flipH="1">
              <a:off x="8216215" y="3828233"/>
              <a:ext cx="971550" cy="781050"/>
            </a:xfrm>
            <a:prstGeom prst="rect">
              <a:avLst/>
            </a:prstGeom>
            <a:effectLst>
              <a:outerShdw blurRad="190500" dist="63500" dir="5400000" algn="t" rotWithShape="0">
                <a:prstClr val="black">
                  <a:alpha val="59000"/>
                </a:prstClr>
              </a:outerShdw>
            </a:effectLst>
          </p:spPr>
        </p:pic>
        <p:grpSp>
          <p:nvGrpSpPr>
            <p:cNvPr id="11" name="Group 10"/>
            <p:cNvGrpSpPr/>
            <p:nvPr/>
          </p:nvGrpSpPr>
          <p:grpSpPr>
            <a:xfrm>
              <a:off x="8998662" y="4368219"/>
              <a:ext cx="1640910" cy="956358"/>
              <a:chOff x="8675963" y="4234121"/>
              <a:chExt cx="1640910" cy="956358"/>
            </a:xfrm>
          </p:grpSpPr>
          <p:sp>
            <p:nvSpPr>
              <p:cNvPr id="12" name="TextBox 11"/>
              <p:cNvSpPr txBox="1"/>
              <p:nvPr/>
            </p:nvSpPr>
            <p:spPr>
              <a:xfrm>
                <a:off x="8675963" y="4728694"/>
                <a:ext cx="1640910" cy="461785"/>
              </a:xfrm>
              <a:prstGeom prst="rect">
                <a:avLst/>
              </a:prstGeom>
              <a:noFill/>
            </p:spPr>
            <p:txBody>
              <a:bodyPr wrap="square" rtlCol="0">
                <a:spAutoFit/>
              </a:bodyPr>
              <a:lstStyle/>
              <a:p>
                <a:pPr algn="ctr"/>
                <a:r>
                  <a:rPr lang="en-US" sz="1200" b="1" dirty="0"/>
                  <a:t>Seamless</a:t>
                </a:r>
              </a:p>
              <a:p>
                <a:pPr algn="ctr"/>
                <a:r>
                  <a:rPr lang="en-US" sz="1200" b="1" dirty="0"/>
                  <a:t>Unified Experience</a:t>
                </a:r>
              </a:p>
            </p:txBody>
          </p:sp>
          <p:pic>
            <p:nvPicPr>
              <p:cNvPr id="13" name="Picture 36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15214" y="4234121"/>
                <a:ext cx="677695" cy="491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851490" y="4258339"/>
                <a:ext cx="570751" cy="494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5" name="Group 14"/>
          <p:cNvGrpSpPr/>
          <p:nvPr/>
        </p:nvGrpSpPr>
        <p:grpSpPr>
          <a:xfrm>
            <a:off x="8668590" y="2247555"/>
            <a:ext cx="2144476" cy="1121037"/>
            <a:chOff x="8670848" y="2247247"/>
            <a:chExt cx="2145035" cy="1121329"/>
          </a:xfrm>
        </p:grpSpPr>
        <p:pic>
          <p:nvPicPr>
            <p:cNvPr id="16" name="Picture 15"/>
            <p:cNvPicPr>
              <a:picLocks noChangeAspect="1"/>
            </p:cNvPicPr>
            <p:nvPr/>
          </p:nvPicPr>
          <p:blipFill rotWithShape="1">
            <a:blip r:embed="rId2"/>
            <a:srcRect r="76497" b="75410"/>
            <a:stretch/>
          </p:blipFill>
          <p:spPr>
            <a:xfrm flipH="1">
              <a:off x="8670848" y="2372343"/>
              <a:ext cx="979994" cy="410359"/>
            </a:xfrm>
            <a:prstGeom prst="rect">
              <a:avLst/>
            </a:prstGeom>
            <a:effectLst>
              <a:outerShdw blurRad="190500" dist="63500" dir="5400000" algn="t" rotWithShape="0">
                <a:prstClr val="black">
                  <a:alpha val="59000"/>
                </a:prstClr>
              </a:outerShdw>
            </a:effectLst>
          </p:spPr>
        </p:pic>
        <p:grpSp>
          <p:nvGrpSpPr>
            <p:cNvPr id="17" name="Group 16"/>
            <p:cNvGrpSpPr/>
            <p:nvPr/>
          </p:nvGrpSpPr>
          <p:grpSpPr>
            <a:xfrm>
              <a:off x="9367978" y="2247247"/>
              <a:ext cx="1447905" cy="1121329"/>
              <a:chOff x="9215862" y="2383439"/>
              <a:chExt cx="1447905" cy="1121329"/>
            </a:xfrm>
          </p:grpSpPr>
          <p:sp>
            <p:nvSpPr>
              <p:cNvPr id="18" name="TextBox 17"/>
              <p:cNvSpPr txBox="1"/>
              <p:nvPr/>
            </p:nvSpPr>
            <p:spPr>
              <a:xfrm>
                <a:off x="9215862" y="3042983"/>
                <a:ext cx="1447905" cy="461785"/>
              </a:xfrm>
              <a:prstGeom prst="rect">
                <a:avLst/>
              </a:prstGeom>
              <a:noFill/>
            </p:spPr>
            <p:txBody>
              <a:bodyPr wrap="square" rtlCol="0">
                <a:spAutoFit/>
              </a:bodyPr>
              <a:lstStyle/>
              <a:p>
                <a:pPr algn="ctr"/>
                <a:r>
                  <a:rPr lang="en-US" sz="1200" b="1" dirty="0"/>
                  <a:t>Unified Network Operations</a:t>
                </a:r>
              </a:p>
            </p:txBody>
          </p:sp>
          <p:grpSp>
            <p:nvGrpSpPr>
              <p:cNvPr id="19" name="Group 18"/>
              <p:cNvGrpSpPr/>
              <p:nvPr/>
            </p:nvGrpSpPr>
            <p:grpSpPr>
              <a:xfrm>
                <a:off x="9715240" y="2383439"/>
                <a:ext cx="439621" cy="586602"/>
                <a:chOff x="9665859" y="2317621"/>
                <a:chExt cx="527050" cy="703262"/>
              </a:xfrm>
            </p:grpSpPr>
            <p:sp>
              <p:nvSpPr>
                <p:cNvPr id="20" name="Freeform 12"/>
                <p:cNvSpPr>
                  <a:spLocks noEditPoints="1"/>
                </p:cNvSpPr>
                <p:nvPr/>
              </p:nvSpPr>
              <p:spPr bwMode="auto">
                <a:xfrm>
                  <a:off x="9665859" y="2317621"/>
                  <a:ext cx="527050" cy="703262"/>
                </a:xfrm>
                <a:custGeom>
                  <a:avLst/>
                  <a:gdLst>
                    <a:gd name="T0" fmla="*/ 277 w 312"/>
                    <a:gd name="T1" fmla="*/ 25 h 417"/>
                    <a:gd name="T2" fmla="*/ 197 w 312"/>
                    <a:gd name="T3" fmla="*/ 25 h 417"/>
                    <a:gd name="T4" fmla="*/ 157 w 312"/>
                    <a:gd name="T5" fmla="*/ 0 h 417"/>
                    <a:gd name="T6" fmla="*/ 117 w 312"/>
                    <a:gd name="T7" fmla="*/ 25 h 417"/>
                    <a:gd name="T8" fmla="*/ 37 w 312"/>
                    <a:gd name="T9" fmla="*/ 25 h 417"/>
                    <a:gd name="T10" fmla="*/ 0 w 312"/>
                    <a:gd name="T11" fmla="*/ 54 h 417"/>
                    <a:gd name="T12" fmla="*/ 0 w 312"/>
                    <a:gd name="T13" fmla="*/ 386 h 417"/>
                    <a:gd name="T14" fmla="*/ 37 w 312"/>
                    <a:gd name="T15" fmla="*/ 417 h 417"/>
                    <a:gd name="T16" fmla="*/ 277 w 312"/>
                    <a:gd name="T17" fmla="*/ 417 h 417"/>
                    <a:gd name="T18" fmla="*/ 312 w 312"/>
                    <a:gd name="T19" fmla="*/ 386 h 417"/>
                    <a:gd name="T20" fmla="*/ 312 w 312"/>
                    <a:gd name="T21" fmla="*/ 54 h 417"/>
                    <a:gd name="T22" fmla="*/ 277 w 312"/>
                    <a:gd name="T23" fmla="*/ 25 h 417"/>
                    <a:gd name="T24" fmla="*/ 157 w 312"/>
                    <a:gd name="T25" fmla="*/ 16 h 417"/>
                    <a:gd name="T26" fmla="*/ 178 w 312"/>
                    <a:gd name="T27" fmla="*/ 25 h 417"/>
                    <a:gd name="T28" fmla="*/ 136 w 312"/>
                    <a:gd name="T29" fmla="*/ 25 h 417"/>
                    <a:gd name="T30" fmla="*/ 157 w 312"/>
                    <a:gd name="T31" fmla="*/ 16 h 417"/>
                    <a:gd name="T32" fmla="*/ 231 w 312"/>
                    <a:gd name="T33" fmla="*/ 49 h 417"/>
                    <a:gd name="T34" fmla="*/ 226 w 312"/>
                    <a:gd name="T35" fmla="*/ 73 h 417"/>
                    <a:gd name="T36" fmla="*/ 88 w 312"/>
                    <a:gd name="T37" fmla="*/ 73 h 417"/>
                    <a:gd name="T38" fmla="*/ 83 w 312"/>
                    <a:gd name="T39" fmla="*/ 49 h 417"/>
                    <a:gd name="T40" fmla="*/ 231 w 312"/>
                    <a:gd name="T41" fmla="*/ 49 h 417"/>
                    <a:gd name="T42" fmla="*/ 288 w 312"/>
                    <a:gd name="T43" fmla="*/ 386 h 417"/>
                    <a:gd name="T44" fmla="*/ 285 w 312"/>
                    <a:gd name="T45" fmla="*/ 393 h 417"/>
                    <a:gd name="T46" fmla="*/ 29 w 312"/>
                    <a:gd name="T47" fmla="*/ 393 h 417"/>
                    <a:gd name="T48" fmla="*/ 24 w 312"/>
                    <a:gd name="T49" fmla="*/ 386 h 417"/>
                    <a:gd name="T50" fmla="*/ 24 w 312"/>
                    <a:gd name="T51" fmla="*/ 54 h 417"/>
                    <a:gd name="T52" fmla="*/ 29 w 312"/>
                    <a:gd name="T53" fmla="*/ 49 h 417"/>
                    <a:gd name="T54" fmla="*/ 60 w 312"/>
                    <a:gd name="T55" fmla="*/ 49 h 417"/>
                    <a:gd name="T56" fmla="*/ 70 w 312"/>
                    <a:gd name="T57" fmla="*/ 97 h 417"/>
                    <a:gd name="T58" fmla="*/ 243 w 312"/>
                    <a:gd name="T59" fmla="*/ 97 h 417"/>
                    <a:gd name="T60" fmla="*/ 253 w 312"/>
                    <a:gd name="T61" fmla="*/ 49 h 417"/>
                    <a:gd name="T62" fmla="*/ 285 w 312"/>
                    <a:gd name="T63" fmla="*/ 49 h 417"/>
                    <a:gd name="T64" fmla="*/ 288 w 312"/>
                    <a:gd name="T65" fmla="*/ 54 h 417"/>
                    <a:gd name="T66" fmla="*/ 288 w 312"/>
                    <a:gd name="T67" fmla="*/ 386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17">
                      <a:moveTo>
                        <a:pt x="277" y="25"/>
                      </a:moveTo>
                      <a:cubicBezTo>
                        <a:pt x="197" y="25"/>
                        <a:pt x="197" y="25"/>
                        <a:pt x="197" y="25"/>
                      </a:cubicBezTo>
                      <a:cubicBezTo>
                        <a:pt x="190" y="17"/>
                        <a:pt x="174" y="0"/>
                        <a:pt x="157" y="0"/>
                      </a:cubicBezTo>
                      <a:cubicBezTo>
                        <a:pt x="139" y="0"/>
                        <a:pt x="124" y="17"/>
                        <a:pt x="117" y="25"/>
                      </a:cubicBezTo>
                      <a:cubicBezTo>
                        <a:pt x="37" y="25"/>
                        <a:pt x="37" y="25"/>
                        <a:pt x="37" y="25"/>
                      </a:cubicBezTo>
                      <a:cubicBezTo>
                        <a:pt x="18" y="25"/>
                        <a:pt x="0" y="35"/>
                        <a:pt x="0" y="54"/>
                      </a:cubicBezTo>
                      <a:cubicBezTo>
                        <a:pt x="0" y="386"/>
                        <a:pt x="0" y="386"/>
                        <a:pt x="0" y="386"/>
                      </a:cubicBezTo>
                      <a:cubicBezTo>
                        <a:pt x="0" y="405"/>
                        <a:pt x="18" y="417"/>
                        <a:pt x="37" y="417"/>
                      </a:cubicBezTo>
                      <a:cubicBezTo>
                        <a:pt x="277" y="417"/>
                        <a:pt x="277" y="417"/>
                        <a:pt x="277" y="417"/>
                      </a:cubicBezTo>
                      <a:cubicBezTo>
                        <a:pt x="295" y="417"/>
                        <a:pt x="312" y="405"/>
                        <a:pt x="312" y="386"/>
                      </a:cubicBezTo>
                      <a:cubicBezTo>
                        <a:pt x="312" y="54"/>
                        <a:pt x="312" y="54"/>
                        <a:pt x="312" y="54"/>
                      </a:cubicBezTo>
                      <a:cubicBezTo>
                        <a:pt x="312" y="35"/>
                        <a:pt x="295" y="25"/>
                        <a:pt x="277" y="25"/>
                      </a:cubicBezTo>
                      <a:close/>
                      <a:moveTo>
                        <a:pt x="157" y="16"/>
                      </a:moveTo>
                      <a:cubicBezTo>
                        <a:pt x="165" y="16"/>
                        <a:pt x="172" y="25"/>
                        <a:pt x="178" y="25"/>
                      </a:cubicBezTo>
                      <a:cubicBezTo>
                        <a:pt x="136" y="25"/>
                        <a:pt x="136" y="25"/>
                        <a:pt x="136" y="25"/>
                      </a:cubicBezTo>
                      <a:cubicBezTo>
                        <a:pt x="141" y="25"/>
                        <a:pt x="149" y="16"/>
                        <a:pt x="157" y="16"/>
                      </a:cubicBezTo>
                      <a:close/>
                      <a:moveTo>
                        <a:pt x="231" y="49"/>
                      </a:moveTo>
                      <a:cubicBezTo>
                        <a:pt x="226" y="73"/>
                        <a:pt x="226" y="73"/>
                        <a:pt x="226" y="73"/>
                      </a:cubicBezTo>
                      <a:cubicBezTo>
                        <a:pt x="88" y="73"/>
                        <a:pt x="88" y="73"/>
                        <a:pt x="88" y="73"/>
                      </a:cubicBezTo>
                      <a:cubicBezTo>
                        <a:pt x="83" y="49"/>
                        <a:pt x="83" y="49"/>
                        <a:pt x="83" y="49"/>
                      </a:cubicBezTo>
                      <a:lnTo>
                        <a:pt x="231" y="49"/>
                      </a:lnTo>
                      <a:close/>
                      <a:moveTo>
                        <a:pt x="288" y="386"/>
                      </a:moveTo>
                      <a:cubicBezTo>
                        <a:pt x="288" y="389"/>
                        <a:pt x="287" y="393"/>
                        <a:pt x="285" y="393"/>
                      </a:cubicBezTo>
                      <a:cubicBezTo>
                        <a:pt x="29" y="393"/>
                        <a:pt x="29" y="393"/>
                        <a:pt x="29" y="393"/>
                      </a:cubicBezTo>
                      <a:cubicBezTo>
                        <a:pt x="26" y="393"/>
                        <a:pt x="24" y="389"/>
                        <a:pt x="24" y="386"/>
                      </a:cubicBezTo>
                      <a:cubicBezTo>
                        <a:pt x="24" y="54"/>
                        <a:pt x="24" y="54"/>
                        <a:pt x="24" y="54"/>
                      </a:cubicBezTo>
                      <a:cubicBezTo>
                        <a:pt x="24" y="51"/>
                        <a:pt x="26" y="49"/>
                        <a:pt x="29" y="49"/>
                      </a:cubicBezTo>
                      <a:cubicBezTo>
                        <a:pt x="60" y="49"/>
                        <a:pt x="60" y="49"/>
                        <a:pt x="60" y="49"/>
                      </a:cubicBezTo>
                      <a:cubicBezTo>
                        <a:pt x="70" y="97"/>
                        <a:pt x="70" y="97"/>
                        <a:pt x="70" y="97"/>
                      </a:cubicBezTo>
                      <a:cubicBezTo>
                        <a:pt x="243" y="97"/>
                        <a:pt x="243" y="97"/>
                        <a:pt x="243" y="97"/>
                      </a:cubicBezTo>
                      <a:cubicBezTo>
                        <a:pt x="253" y="49"/>
                        <a:pt x="253" y="49"/>
                        <a:pt x="253" y="49"/>
                      </a:cubicBezTo>
                      <a:cubicBezTo>
                        <a:pt x="285" y="49"/>
                        <a:pt x="285" y="49"/>
                        <a:pt x="285" y="49"/>
                      </a:cubicBezTo>
                      <a:cubicBezTo>
                        <a:pt x="287" y="49"/>
                        <a:pt x="288" y="51"/>
                        <a:pt x="288" y="54"/>
                      </a:cubicBezTo>
                      <a:lnTo>
                        <a:pt x="288" y="386"/>
                      </a:lnTo>
                      <a:close/>
                    </a:path>
                  </a:pathLst>
                </a:custGeom>
                <a:solidFill>
                  <a:schemeClr val="tx1"/>
                </a:solidFill>
                <a:ln>
                  <a:solidFill>
                    <a:schemeClr val="tx1"/>
                  </a:solidFill>
                </a:ln>
              </p:spPr>
              <p:txBody>
                <a:bodyPr vert="horz" wrap="square" lIns="91416" tIns="45708" rIns="91416" bIns="45708" numCol="1" anchor="t" anchorCtr="0" compatLnSpc="1">
                  <a:prstTxWarp prst="textNoShape">
                    <a:avLst/>
                  </a:prstTxWarp>
                </a:bodyPr>
                <a:lstStyle/>
                <a:p>
                  <a:endParaRPr lang="en-US" sz="1700" b="1"/>
                </a:p>
              </p:txBody>
            </p:sp>
            <p:sp>
              <p:nvSpPr>
                <p:cNvPr id="21" name="Freeform 13"/>
                <p:cNvSpPr>
                  <a:spLocks noEditPoints="1"/>
                </p:cNvSpPr>
                <p:nvPr/>
              </p:nvSpPr>
              <p:spPr bwMode="auto">
                <a:xfrm>
                  <a:off x="9750790" y="2550983"/>
                  <a:ext cx="357188" cy="361950"/>
                </a:xfrm>
                <a:custGeom>
                  <a:avLst/>
                  <a:gdLst>
                    <a:gd name="T0" fmla="*/ 102 w 212"/>
                    <a:gd name="T1" fmla="*/ 215 h 215"/>
                    <a:gd name="T2" fmla="*/ 0 w 212"/>
                    <a:gd name="T3" fmla="*/ 112 h 215"/>
                    <a:gd name="T4" fmla="*/ 102 w 212"/>
                    <a:gd name="T5" fmla="*/ 10 h 215"/>
                    <a:gd name="T6" fmla="*/ 123 w 212"/>
                    <a:gd name="T7" fmla="*/ 12 h 215"/>
                    <a:gd name="T8" fmla="*/ 126 w 212"/>
                    <a:gd name="T9" fmla="*/ 0 h 215"/>
                    <a:gd name="T10" fmla="*/ 134 w 212"/>
                    <a:gd name="T11" fmla="*/ 2 h 215"/>
                    <a:gd name="T12" fmla="*/ 190 w 212"/>
                    <a:gd name="T13" fmla="*/ 40 h 215"/>
                    <a:gd name="T14" fmla="*/ 211 w 212"/>
                    <a:gd name="T15" fmla="*/ 84 h 215"/>
                    <a:gd name="T16" fmla="*/ 212 w 212"/>
                    <a:gd name="T17" fmla="*/ 93 h 215"/>
                    <a:gd name="T18" fmla="*/ 203 w 212"/>
                    <a:gd name="T19" fmla="*/ 94 h 215"/>
                    <a:gd name="T20" fmla="*/ 205 w 212"/>
                    <a:gd name="T21" fmla="*/ 112 h 215"/>
                    <a:gd name="T22" fmla="*/ 102 w 212"/>
                    <a:gd name="T23" fmla="*/ 215 h 215"/>
                    <a:gd name="T24" fmla="*/ 102 w 212"/>
                    <a:gd name="T25" fmla="*/ 26 h 215"/>
                    <a:gd name="T26" fmla="*/ 16 w 212"/>
                    <a:gd name="T27" fmla="*/ 112 h 215"/>
                    <a:gd name="T28" fmla="*/ 102 w 212"/>
                    <a:gd name="T29" fmla="*/ 198 h 215"/>
                    <a:gd name="T30" fmla="*/ 188 w 212"/>
                    <a:gd name="T31" fmla="*/ 112 h 215"/>
                    <a:gd name="T32" fmla="*/ 187 w 212"/>
                    <a:gd name="T33" fmla="*/ 97 h 215"/>
                    <a:gd name="T34" fmla="*/ 94 w 212"/>
                    <a:gd name="T35" fmla="*/ 114 h 215"/>
                    <a:gd name="T36" fmla="*/ 118 w 212"/>
                    <a:gd name="T37" fmla="*/ 28 h 215"/>
                    <a:gd name="T38" fmla="*/ 102 w 212"/>
                    <a:gd name="T39" fmla="*/ 26 h 215"/>
                    <a:gd name="T40" fmla="*/ 138 w 212"/>
                    <a:gd name="T41" fmla="*/ 21 h 215"/>
                    <a:gd name="T42" fmla="*/ 117 w 212"/>
                    <a:gd name="T43" fmla="*/ 93 h 215"/>
                    <a:gd name="T44" fmla="*/ 192 w 212"/>
                    <a:gd name="T45" fmla="*/ 79 h 215"/>
                    <a:gd name="T46" fmla="*/ 177 w 212"/>
                    <a:gd name="T47" fmla="*/ 50 h 215"/>
                    <a:gd name="T48" fmla="*/ 138 w 212"/>
                    <a:gd name="T49" fmla="*/ 21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215">
                      <a:moveTo>
                        <a:pt x="102" y="215"/>
                      </a:moveTo>
                      <a:cubicBezTo>
                        <a:pt x="46" y="215"/>
                        <a:pt x="0" y="169"/>
                        <a:pt x="0" y="112"/>
                      </a:cubicBezTo>
                      <a:cubicBezTo>
                        <a:pt x="0" y="56"/>
                        <a:pt x="46" y="10"/>
                        <a:pt x="102" y="10"/>
                      </a:cubicBezTo>
                      <a:cubicBezTo>
                        <a:pt x="109" y="10"/>
                        <a:pt x="116" y="10"/>
                        <a:pt x="123" y="12"/>
                      </a:cubicBezTo>
                      <a:cubicBezTo>
                        <a:pt x="126" y="0"/>
                        <a:pt x="126" y="0"/>
                        <a:pt x="126" y="0"/>
                      </a:cubicBezTo>
                      <a:cubicBezTo>
                        <a:pt x="134" y="2"/>
                        <a:pt x="134" y="2"/>
                        <a:pt x="134" y="2"/>
                      </a:cubicBezTo>
                      <a:cubicBezTo>
                        <a:pt x="156" y="8"/>
                        <a:pt x="176" y="21"/>
                        <a:pt x="190" y="40"/>
                      </a:cubicBezTo>
                      <a:cubicBezTo>
                        <a:pt x="200" y="53"/>
                        <a:pt x="207" y="68"/>
                        <a:pt x="211" y="84"/>
                      </a:cubicBezTo>
                      <a:cubicBezTo>
                        <a:pt x="212" y="93"/>
                        <a:pt x="212" y="93"/>
                        <a:pt x="212" y="93"/>
                      </a:cubicBezTo>
                      <a:cubicBezTo>
                        <a:pt x="203" y="94"/>
                        <a:pt x="203" y="94"/>
                        <a:pt x="203" y="94"/>
                      </a:cubicBezTo>
                      <a:cubicBezTo>
                        <a:pt x="204" y="100"/>
                        <a:pt x="205" y="106"/>
                        <a:pt x="205" y="112"/>
                      </a:cubicBezTo>
                      <a:cubicBezTo>
                        <a:pt x="205" y="169"/>
                        <a:pt x="159" y="215"/>
                        <a:pt x="102" y="215"/>
                      </a:cubicBezTo>
                      <a:close/>
                      <a:moveTo>
                        <a:pt x="102" y="26"/>
                      </a:moveTo>
                      <a:cubicBezTo>
                        <a:pt x="55" y="26"/>
                        <a:pt x="16" y="65"/>
                        <a:pt x="16" y="112"/>
                      </a:cubicBezTo>
                      <a:cubicBezTo>
                        <a:pt x="16" y="160"/>
                        <a:pt x="55" y="198"/>
                        <a:pt x="102" y="198"/>
                      </a:cubicBezTo>
                      <a:cubicBezTo>
                        <a:pt x="150" y="198"/>
                        <a:pt x="188" y="160"/>
                        <a:pt x="188" y="112"/>
                      </a:cubicBezTo>
                      <a:cubicBezTo>
                        <a:pt x="188" y="107"/>
                        <a:pt x="188" y="102"/>
                        <a:pt x="187" y="97"/>
                      </a:cubicBezTo>
                      <a:cubicBezTo>
                        <a:pt x="94" y="114"/>
                        <a:pt x="94" y="114"/>
                        <a:pt x="94" y="114"/>
                      </a:cubicBezTo>
                      <a:cubicBezTo>
                        <a:pt x="118" y="28"/>
                        <a:pt x="118" y="28"/>
                        <a:pt x="118" y="28"/>
                      </a:cubicBezTo>
                      <a:cubicBezTo>
                        <a:pt x="113" y="27"/>
                        <a:pt x="108" y="26"/>
                        <a:pt x="102" y="26"/>
                      </a:cubicBezTo>
                      <a:close/>
                      <a:moveTo>
                        <a:pt x="138" y="21"/>
                      </a:moveTo>
                      <a:cubicBezTo>
                        <a:pt x="117" y="93"/>
                        <a:pt x="117" y="93"/>
                        <a:pt x="117" y="93"/>
                      </a:cubicBezTo>
                      <a:cubicBezTo>
                        <a:pt x="192" y="79"/>
                        <a:pt x="192" y="79"/>
                        <a:pt x="192" y="79"/>
                      </a:cubicBezTo>
                      <a:cubicBezTo>
                        <a:pt x="189" y="69"/>
                        <a:pt x="184" y="59"/>
                        <a:pt x="177" y="50"/>
                      </a:cubicBezTo>
                      <a:cubicBezTo>
                        <a:pt x="167" y="37"/>
                        <a:pt x="153" y="27"/>
                        <a:pt x="138" y="21"/>
                      </a:cubicBezTo>
                      <a:close/>
                    </a:path>
                  </a:pathLst>
                </a:custGeom>
                <a:solidFill>
                  <a:schemeClr val="tx1"/>
                </a:solidFill>
                <a:ln>
                  <a:solidFill>
                    <a:schemeClr val="tx1"/>
                  </a:solidFill>
                </a:ln>
              </p:spPr>
              <p:txBody>
                <a:bodyPr vert="horz" wrap="square" lIns="91416" tIns="45708" rIns="91416" bIns="45708" numCol="1" anchor="t" anchorCtr="0" compatLnSpc="1">
                  <a:prstTxWarp prst="textNoShape">
                    <a:avLst/>
                  </a:prstTxWarp>
                </a:bodyPr>
                <a:lstStyle/>
                <a:p>
                  <a:endParaRPr lang="en-US" sz="1700" b="1"/>
                </a:p>
              </p:txBody>
            </p:sp>
          </p:grpSp>
        </p:grpSp>
      </p:grpSp>
      <p:grpSp>
        <p:nvGrpSpPr>
          <p:cNvPr id="22" name="Group 21"/>
          <p:cNvGrpSpPr/>
          <p:nvPr/>
        </p:nvGrpSpPr>
        <p:grpSpPr>
          <a:xfrm>
            <a:off x="3688565" y="4293663"/>
            <a:ext cx="1804267" cy="1859851"/>
            <a:chOff x="3687936" y="4293884"/>
            <a:chExt cx="1804737" cy="1860335"/>
          </a:xfrm>
        </p:grpSpPr>
        <p:grpSp>
          <p:nvGrpSpPr>
            <p:cNvPr id="23" name="Group 22"/>
            <p:cNvGrpSpPr/>
            <p:nvPr/>
          </p:nvGrpSpPr>
          <p:grpSpPr>
            <a:xfrm>
              <a:off x="3687936" y="5126204"/>
              <a:ext cx="1804737" cy="1028015"/>
              <a:chOff x="3959894" y="5035731"/>
              <a:chExt cx="1804737" cy="1028015"/>
            </a:xfrm>
          </p:grpSpPr>
          <p:sp>
            <p:nvSpPr>
              <p:cNvPr id="25" name="TextBox 24"/>
              <p:cNvSpPr txBox="1"/>
              <p:nvPr/>
            </p:nvSpPr>
            <p:spPr>
              <a:xfrm>
                <a:off x="3959894" y="5786675"/>
                <a:ext cx="1804737" cy="277071"/>
              </a:xfrm>
              <a:prstGeom prst="rect">
                <a:avLst/>
              </a:prstGeom>
              <a:noFill/>
            </p:spPr>
            <p:txBody>
              <a:bodyPr wrap="square" rtlCol="0">
                <a:spAutoFit/>
              </a:bodyPr>
              <a:lstStyle/>
              <a:p>
                <a:pPr algn="ctr"/>
                <a:r>
                  <a:rPr lang="en-US" sz="1200" b="1" dirty="0"/>
                  <a:t>Application Growth</a:t>
                </a:r>
              </a:p>
            </p:txBody>
          </p:sp>
          <p:pic>
            <p:nvPicPr>
              <p:cNvPr id="26" name="Picture 4" descr="http://www.howto-outlook.com/pictures/outlook2013-icon.png"/>
              <p:cNvPicPr>
                <a:picLocks noChangeAspect="1" noChangeArrowheads="1"/>
              </p:cNvPicPr>
              <p:nvPr/>
            </p:nvPicPr>
            <p:blipFill>
              <a:blip r:embed="rId6" cstate="screen">
                <a:grayscl/>
                <a:extLst>
                  <a:ext uri="{28A0092B-C50C-407E-A947-70E740481C1C}">
                    <a14:useLocalDpi xmlns:a14="http://schemas.microsoft.com/office/drawing/2010/main"/>
                  </a:ext>
                </a:extLst>
              </a:blip>
              <a:srcRect/>
              <a:stretch>
                <a:fillRect/>
              </a:stretch>
            </p:blipFill>
            <p:spPr bwMode="auto">
              <a:xfrm>
                <a:off x="4482020" y="5035731"/>
                <a:ext cx="473910" cy="47391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http://crmsuccess.blogs.com/.a/6a00e54ee3905b88330120a52b806c970b-pi"/>
              <p:cNvPicPr>
                <a:picLocks noChangeAspect="1" noChangeArrowheads="1"/>
              </p:cNvPicPr>
              <p:nvPr/>
            </p:nvPicPr>
            <p:blipFill>
              <a:blip r:embed="rId7" cstate="screen">
                <a:grayscl/>
                <a:extLst>
                  <a:ext uri="{28A0092B-C50C-407E-A947-70E740481C1C}">
                    <a14:useLocalDpi xmlns:a14="http://schemas.microsoft.com/office/drawing/2010/main"/>
                  </a:ext>
                </a:extLst>
              </a:blip>
              <a:srcRect/>
              <a:stretch>
                <a:fillRect/>
              </a:stretch>
            </p:blipFill>
            <p:spPr bwMode="auto">
              <a:xfrm>
                <a:off x="5050587" y="5254224"/>
                <a:ext cx="353924" cy="3539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http://erpscan.com/wp-content/uploads/2011/12/gotomeeting_icon-e1337093186841-150x150.png"/>
              <p:cNvPicPr>
                <a:picLocks noChangeAspect="1" noChangeArrowheads="1"/>
              </p:cNvPicPr>
              <p:nvPr/>
            </p:nvPicPr>
            <p:blipFill>
              <a:blip r:embed="rId8" cstate="screen">
                <a:grayscl/>
                <a:extLst>
                  <a:ext uri="{28A0092B-C50C-407E-A947-70E740481C1C}">
                    <a14:useLocalDpi xmlns:a14="http://schemas.microsoft.com/office/drawing/2010/main"/>
                  </a:ext>
                </a:extLst>
              </a:blip>
              <a:srcRect/>
              <a:stretch>
                <a:fillRect/>
              </a:stretch>
            </p:blipFill>
            <p:spPr bwMode="auto">
              <a:xfrm>
                <a:off x="4665106" y="5452511"/>
                <a:ext cx="364537" cy="364537"/>
              </a:xfrm>
              <a:prstGeom prst="rect">
                <a:avLst/>
              </a:prstGeom>
              <a:noFill/>
              <a:extLst>
                <a:ext uri="{909E8E84-426E-40DD-AFC4-6F175D3DCCD1}">
                  <a14:hiddenFill xmlns:a14="http://schemas.microsoft.com/office/drawing/2010/main">
                    <a:solidFill>
                      <a:srgbClr val="FFFFFF"/>
                    </a:solidFill>
                  </a14:hiddenFill>
                </a:ext>
              </a:extLst>
            </p:spPr>
          </p:pic>
        </p:grpSp>
        <p:pic>
          <p:nvPicPr>
            <p:cNvPr id="24" name="Picture 23"/>
            <p:cNvPicPr>
              <a:picLocks noChangeAspect="1"/>
            </p:cNvPicPr>
            <p:nvPr/>
          </p:nvPicPr>
          <p:blipFill rotWithShape="1">
            <a:blip r:embed="rId2"/>
            <a:srcRect l="29212" t="55412" r="53198"/>
            <a:stretch/>
          </p:blipFill>
          <p:spPr>
            <a:xfrm>
              <a:off x="4759248" y="4293884"/>
              <a:ext cx="733425" cy="744073"/>
            </a:xfrm>
            <a:prstGeom prst="rect">
              <a:avLst/>
            </a:prstGeom>
            <a:effectLst>
              <a:outerShdw blurRad="190500" dist="63500" dir="5400000" algn="t" rotWithShape="0">
                <a:prstClr val="black">
                  <a:alpha val="59000"/>
                </a:prstClr>
              </a:outerShdw>
            </a:effectLst>
          </p:spPr>
        </p:pic>
      </p:grpSp>
      <p:grpSp>
        <p:nvGrpSpPr>
          <p:cNvPr id="29" name="Group 28"/>
          <p:cNvGrpSpPr/>
          <p:nvPr/>
        </p:nvGrpSpPr>
        <p:grpSpPr>
          <a:xfrm>
            <a:off x="1621586" y="3828132"/>
            <a:ext cx="1947996" cy="1349404"/>
            <a:chOff x="1620421" y="3828233"/>
            <a:chExt cx="1948502" cy="1349755"/>
          </a:xfrm>
          <a:solidFill>
            <a:schemeClr val="accent2"/>
          </a:solidFill>
        </p:grpSpPr>
        <p:grpSp>
          <p:nvGrpSpPr>
            <p:cNvPr id="30" name="Group 29"/>
            <p:cNvGrpSpPr/>
            <p:nvPr/>
          </p:nvGrpSpPr>
          <p:grpSpPr>
            <a:xfrm>
              <a:off x="1620421" y="4392437"/>
              <a:ext cx="1416140" cy="785551"/>
              <a:chOff x="1897593" y="4404880"/>
              <a:chExt cx="1416140" cy="785551"/>
            </a:xfrm>
            <a:grpFill/>
          </p:grpSpPr>
          <p:sp>
            <p:nvSpPr>
              <p:cNvPr id="32" name="TextBox 31"/>
              <p:cNvSpPr txBox="1"/>
              <p:nvPr/>
            </p:nvSpPr>
            <p:spPr>
              <a:xfrm>
                <a:off x="1897593" y="4913360"/>
                <a:ext cx="1416140" cy="277071"/>
              </a:xfrm>
              <a:prstGeom prst="rect">
                <a:avLst/>
              </a:prstGeom>
              <a:noFill/>
            </p:spPr>
            <p:txBody>
              <a:bodyPr wrap="none" rtlCol="0">
                <a:spAutoFit/>
              </a:bodyPr>
              <a:lstStyle/>
              <a:p>
                <a:pPr algn="ctr"/>
                <a:r>
                  <a:rPr lang="en-US" sz="1200" b="1" dirty="0"/>
                  <a:t>Move to wireless</a:t>
                </a:r>
              </a:p>
            </p:txBody>
          </p:sp>
          <p:pic>
            <p:nvPicPr>
              <p:cNvPr id="33" name="Picture 220"/>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5732858">
                <a:off x="2394647" y="4337718"/>
                <a:ext cx="464760" cy="599084"/>
              </a:xfrm>
              <a:prstGeom prst="rect">
                <a:avLst/>
              </a:prstGeom>
              <a:solidFill>
                <a:schemeClr val="bg1">
                  <a:lumMod val="50000"/>
                </a:schemeClr>
              </a:solidFill>
              <a:ln w="9525">
                <a:noFill/>
                <a:miter lim="800000"/>
                <a:headEnd/>
                <a:tailEnd/>
              </a:ln>
              <a:extLst/>
            </p:spPr>
          </p:pic>
        </p:grpSp>
        <p:pic>
          <p:nvPicPr>
            <p:cNvPr id="31" name="Picture 30"/>
            <p:cNvPicPr>
              <a:picLocks noChangeAspect="1"/>
            </p:cNvPicPr>
            <p:nvPr/>
          </p:nvPicPr>
          <p:blipFill rotWithShape="1">
            <a:blip r:embed="rId2"/>
            <a:srcRect l="4111" t="28015" r="72589" b="25181"/>
            <a:stretch/>
          </p:blipFill>
          <p:spPr>
            <a:xfrm>
              <a:off x="2597373" y="3828233"/>
              <a:ext cx="971550" cy="781050"/>
            </a:xfrm>
            <a:prstGeom prst="rect">
              <a:avLst/>
            </a:prstGeom>
            <a:noFill/>
            <a:effectLst>
              <a:outerShdw blurRad="190500" dist="63500" dir="5400000" algn="t" rotWithShape="0">
                <a:prstClr val="black">
                  <a:alpha val="59000"/>
                </a:prstClr>
              </a:outerShdw>
            </a:effectLst>
          </p:spPr>
        </p:pic>
      </p:grpSp>
      <p:grpSp>
        <p:nvGrpSpPr>
          <p:cNvPr id="34" name="Group 33"/>
          <p:cNvGrpSpPr/>
          <p:nvPr/>
        </p:nvGrpSpPr>
        <p:grpSpPr>
          <a:xfrm>
            <a:off x="1157987" y="2150531"/>
            <a:ext cx="1958668" cy="1186979"/>
            <a:chOff x="1156702" y="2150197"/>
            <a:chExt cx="1959177" cy="1187288"/>
          </a:xfrm>
        </p:grpSpPr>
        <p:grpSp>
          <p:nvGrpSpPr>
            <p:cNvPr id="35" name="Group 34"/>
            <p:cNvGrpSpPr/>
            <p:nvPr/>
          </p:nvGrpSpPr>
          <p:grpSpPr>
            <a:xfrm>
              <a:off x="1156702" y="2150197"/>
              <a:ext cx="1262212" cy="1187288"/>
              <a:chOff x="1385094" y="2247246"/>
              <a:chExt cx="1262212" cy="1187288"/>
            </a:xfrm>
          </p:grpSpPr>
          <p:pic>
            <p:nvPicPr>
              <p:cNvPr id="37" name="Picture 36" descr="Smartphone_Gray_Flat.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752881" y="2247246"/>
                <a:ext cx="521580" cy="844297"/>
              </a:xfrm>
              <a:prstGeom prst="rect">
                <a:avLst/>
              </a:prstGeom>
              <a:effectLst>
                <a:outerShdw blurRad="50800" dist="38100" dir="2700000" algn="tl" rotWithShape="0">
                  <a:prstClr val="black">
                    <a:alpha val="40000"/>
                  </a:prstClr>
                </a:outerShdw>
              </a:effectLst>
            </p:spPr>
          </p:pic>
          <p:sp>
            <p:nvSpPr>
              <p:cNvPr id="38" name="TextBox 37"/>
              <p:cNvSpPr txBox="1"/>
              <p:nvPr/>
            </p:nvSpPr>
            <p:spPr>
              <a:xfrm>
                <a:off x="1385094" y="3157463"/>
                <a:ext cx="1262212" cy="277071"/>
              </a:xfrm>
              <a:prstGeom prst="rect">
                <a:avLst/>
              </a:prstGeom>
              <a:noFill/>
            </p:spPr>
            <p:txBody>
              <a:bodyPr wrap="none" rtlCol="0">
                <a:spAutoFit/>
              </a:bodyPr>
              <a:lstStyle/>
              <a:p>
                <a:pPr algn="ctr"/>
                <a:r>
                  <a:rPr lang="en-US" sz="1200" b="1" dirty="0"/>
                  <a:t>Device Growth</a:t>
                </a:r>
              </a:p>
            </p:txBody>
          </p:sp>
        </p:grpSp>
        <p:pic>
          <p:nvPicPr>
            <p:cNvPr id="36" name="Picture 35"/>
            <p:cNvPicPr>
              <a:picLocks noChangeAspect="1"/>
            </p:cNvPicPr>
            <p:nvPr/>
          </p:nvPicPr>
          <p:blipFill rotWithShape="1">
            <a:blip r:embed="rId2"/>
            <a:srcRect r="76497" b="75410"/>
            <a:stretch/>
          </p:blipFill>
          <p:spPr>
            <a:xfrm>
              <a:off x="2135885" y="2372342"/>
              <a:ext cx="979994" cy="410359"/>
            </a:xfrm>
            <a:prstGeom prst="rect">
              <a:avLst/>
            </a:prstGeom>
            <a:effectLst>
              <a:outerShdw blurRad="190500" dist="63500" dir="5400000" algn="t" rotWithShape="0">
                <a:prstClr val="black">
                  <a:alpha val="59000"/>
                </a:prstClr>
              </a:outerShdw>
            </a:effectLst>
          </p:spPr>
        </p:pic>
      </p:grpSp>
      <p:grpSp>
        <p:nvGrpSpPr>
          <p:cNvPr id="39" name="Group 38"/>
          <p:cNvGrpSpPr/>
          <p:nvPr/>
        </p:nvGrpSpPr>
        <p:grpSpPr>
          <a:xfrm>
            <a:off x="3730673" y="1296517"/>
            <a:ext cx="4532911" cy="2628215"/>
            <a:chOff x="3731644" y="1295959"/>
            <a:chExt cx="4534092" cy="2628900"/>
          </a:xfrm>
        </p:grpSpPr>
        <p:grpSp>
          <p:nvGrpSpPr>
            <p:cNvPr id="40" name="Group 39"/>
            <p:cNvGrpSpPr/>
            <p:nvPr/>
          </p:nvGrpSpPr>
          <p:grpSpPr>
            <a:xfrm>
              <a:off x="3731644" y="1295959"/>
              <a:ext cx="4534092" cy="2628900"/>
              <a:chOff x="3730055" y="1295958"/>
              <a:chExt cx="4534092" cy="2628900"/>
            </a:xfrm>
            <a:scene3d>
              <a:camera prst="perspectiveRelaxedModerately" fov="1200000">
                <a:rot lat="18888000" lon="0" rev="0"/>
              </a:camera>
              <a:lightRig rig="threePt" dir="t"/>
            </a:scene3d>
          </p:grpSpPr>
          <p:sp>
            <p:nvSpPr>
              <p:cNvPr id="43" name="Freeform 42"/>
              <p:cNvSpPr/>
              <p:nvPr/>
            </p:nvSpPr>
            <p:spPr bwMode="invGray">
              <a:xfrm>
                <a:off x="5585007" y="1656320"/>
                <a:ext cx="824189" cy="1908176"/>
              </a:xfrm>
              <a:custGeom>
                <a:avLst/>
                <a:gdLst>
                  <a:gd name="connsiteX0" fmla="*/ 412095 w 824189"/>
                  <a:gd name="connsiteY0" fmla="*/ 0 h 1908176"/>
                  <a:gd name="connsiteX1" fmla="*/ 439196 w 824189"/>
                  <a:gd name="connsiteY1" fmla="*/ 24631 h 1908176"/>
                  <a:gd name="connsiteX2" fmla="*/ 824189 w 824189"/>
                  <a:gd name="connsiteY2" fmla="*/ 954088 h 1908176"/>
                  <a:gd name="connsiteX3" fmla="*/ 439196 w 824189"/>
                  <a:gd name="connsiteY3" fmla="*/ 1883545 h 1908176"/>
                  <a:gd name="connsiteX4" fmla="*/ 412095 w 824189"/>
                  <a:gd name="connsiteY4" fmla="*/ 1908176 h 1908176"/>
                  <a:gd name="connsiteX5" fmla="*/ 384993 w 824189"/>
                  <a:gd name="connsiteY5" fmla="*/ 1883545 h 1908176"/>
                  <a:gd name="connsiteX6" fmla="*/ 0 w 824189"/>
                  <a:gd name="connsiteY6" fmla="*/ 954088 h 1908176"/>
                  <a:gd name="connsiteX7" fmla="*/ 384993 w 824189"/>
                  <a:gd name="connsiteY7" fmla="*/ 24631 h 1908176"/>
                  <a:gd name="connsiteX8" fmla="*/ 412095 w 824189"/>
                  <a:gd name="connsiteY8" fmla="*/ 0 h 190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4189" h="1908176">
                    <a:moveTo>
                      <a:pt x="412095" y="0"/>
                    </a:moveTo>
                    <a:lnTo>
                      <a:pt x="439196" y="24631"/>
                    </a:lnTo>
                    <a:cubicBezTo>
                      <a:pt x="677064" y="262500"/>
                      <a:pt x="824189" y="591113"/>
                      <a:pt x="824189" y="954088"/>
                    </a:cubicBezTo>
                    <a:cubicBezTo>
                      <a:pt x="824189" y="1317064"/>
                      <a:pt x="677064" y="1645676"/>
                      <a:pt x="439196" y="1883545"/>
                    </a:cubicBezTo>
                    <a:lnTo>
                      <a:pt x="412095" y="1908176"/>
                    </a:lnTo>
                    <a:lnTo>
                      <a:pt x="384993" y="1883545"/>
                    </a:lnTo>
                    <a:cubicBezTo>
                      <a:pt x="147125" y="1645676"/>
                      <a:pt x="0" y="1317064"/>
                      <a:pt x="0" y="954088"/>
                    </a:cubicBezTo>
                    <a:cubicBezTo>
                      <a:pt x="0" y="591113"/>
                      <a:pt x="147125" y="262500"/>
                      <a:pt x="384993" y="24631"/>
                    </a:cubicBezTo>
                    <a:lnTo>
                      <a:pt x="412095" y="0"/>
                    </a:lnTo>
                    <a:close/>
                  </a:path>
                </a:pathLst>
              </a:custGeom>
              <a:solidFill>
                <a:schemeClr val="accent5"/>
              </a:solidFill>
              <a:ln w="9525">
                <a:solidFill>
                  <a:schemeClr val="accent5"/>
                </a:solidFill>
                <a:round/>
                <a:headEnd/>
                <a:tailEnd/>
              </a:ln>
              <a:effectLst>
                <a:outerShdw blurRad="635000" dist="381000" dir="5400000" algn="tr" rotWithShape="0">
                  <a:prstClr val="black">
                    <a:alpha val="63000"/>
                  </a:prstClr>
                </a:outerShdw>
              </a:effectLst>
              <a:sp3d extrusionH="260350" prstMaterial="matte">
                <a:bevelT prst="angle"/>
              </a:sp3d>
              <a:extLst/>
            </p:spPr>
            <p:txBody>
              <a:bodyPr wrap="square" rtlCol="0" anchor="ctr">
                <a:noAutofit/>
              </a:bodyPr>
              <a:lstStyle/>
              <a:p>
                <a:pPr algn="ctr" defTabSz="342761"/>
                <a:endParaRPr lang="en-US" sz="2000" b="1" dirty="0"/>
              </a:p>
            </p:txBody>
          </p:sp>
          <p:sp>
            <p:nvSpPr>
              <p:cNvPr id="44" name="Freeform 43"/>
              <p:cNvSpPr/>
              <p:nvPr/>
            </p:nvSpPr>
            <p:spPr bwMode="invGray">
              <a:xfrm>
                <a:off x="3730055" y="1295958"/>
                <a:ext cx="2216806" cy="2628900"/>
              </a:xfrm>
              <a:custGeom>
                <a:avLst/>
                <a:gdLst>
                  <a:gd name="connsiteX0" fmla="*/ 1314450 w 2216806"/>
                  <a:gd name="connsiteY0" fmla="*/ 0 h 2628900"/>
                  <a:gd name="connsiteX1" fmla="*/ 2150562 w 2216806"/>
                  <a:gd name="connsiteY1" fmla="*/ 300156 h 2628900"/>
                  <a:gd name="connsiteX2" fmla="*/ 2216806 w 2216806"/>
                  <a:gd name="connsiteY2" fmla="*/ 360362 h 2628900"/>
                  <a:gd name="connsiteX3" fmla="*/ 2189704 w 2216806"/>
                  <a:gd name="connsiteY3" fmla="*/ 384993 h 2628900"/>
                  <a:gd name="connsiteX4" fmla="*/ 1804711 w 2216806"/>
                  <a:gd name="connsiteY4" fmla="*/ 1314450 h 2628900"/>
                  <a:gd name="connsiteX5" fmla="*/ 2189704 w 2216806"/>
                  <a:gd name="connsiteY5" fmla="*/ 2243907 h 2628900"/>
                  <a:gd name="connsiteX6" fmla="*/ 2216806 w 2216806"/>
                  <a:gd name="connsiteY6" fmla="*/ 2268538 h 2628900"/>
                  <a:gd name="connsiteX7" fmla="*/ 2150562 w 2216806"/>
                  <a:gd name="connsiteY7" fmla="*/ 2328744 h 2628900"/>
                  <a:gd name="connsiteX8" fmla="*/ 1314450 w 2216806"/>
                  <a:gd name="connsiteY8" fmla="*/ 2628900 h 2628900"/>
                  <a:gd name="connsiteX9" fmla="*/ 0 w 2216806"/>
                  <a:gd name="connsiteY9" fmla="*/ 1314450 h 2628900"/>
                  <a:gd name="connsiteX10" fmla="*/ 1314450 w 2216806"/>
                  <a:gd name="connsiteY10" fmla="*/ 0 h 262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16806" h="2628900">
                    <a:moveTo>
                      <a:pt x="1314450" y="0"/>
                    </a:moveTo>
                    <a:cubicBezTo>
                      <a:pt x="1632054" y="0"/>
                      <a:pt x="1923348" y="112642"/>
                      <a:pt x="2150562" y="300156"/>
                    </a:cubicBezTo>
                    <a:lnTo>
                      <a:pt x="2216806" y="360362"/>
                    </a:lnTo>
                    <a:lnTo>
                      <a:pt x="2189704" y="384993"/>
                    </a:lnTo>
                    <a:cubicBezTo>
                      <a:pt x="1951836" y="622862"/>
                      <a:pt x="1804711" y="951475"/>
                      <a:pt x="1804711" y="1314450"/>
                    </a:cubicBezTo>
                    <a:cubicBezTo>
                      <a:pt x="1804711" y="1677426"/>
                      <a:pt x="1951836" y="2006038"/>
                      <a:pt x="2189704" y="2243907"/>
                    </a:cubicBezTo>
                    <a:lnTo>
                      <a:pt x="2216806" y="2268538"/>
                    </a:lnTo>
                    <a:lnTo>
                      <a:pt x="2150562" y="2328744"/>
                    </a:lnTo>
                    <a:cubicBezTo>
                      <a:pt x="1923348" y="2516258"/>
                      <a:pt x="1632054" y="2628900"/>
                      <a:pt x="1314450" y="2628900"/>
                    </a:cubicBezTo>
                    <a:cubicBezTo>
                      <a:pt x="588499" y="2628900"/>
                      <a:pt x="0" y="2040401"/>
                      <a:pt x="0" y="1314450"/>
                    </a:cubicBezTo>
                    <a:cubicBezTo>
                      <a:pt x="0" y="588499"/>
                      <a:pt x="588499" y="0"/>
                      <a:pt x="1314450" y="0"/>
                    </a:cubicBezTo>
                    <a:close/>
                  </a:path>
                </a:pathLst>
              </a:custGeom>
              <a:solidFill>
                <a:schemeClr val="accent1">
                  <a:lumMod val="60000"/>
                  <a:lumOff val="40000"/>
                </a:schemeClr>
              </a:solidFill>
              <a:ln w="9525">
                <a:solidFill>
                  <a:schemeClr val="accent1">
                    <a:lumMod val="60000"/>
                    <a:lumOff val="40000"/>
                  </a:schemeClr>
                </a:solidFill>
                <a:round/>
                <a:headEnd/>
                <a:tailEnd/>
              </a:ln>
              <a:effectLst>
                <a:outerShdw blurRad="635000" dist="381000" dir="5400000" algn="tr" rotWithShape="0">
                  <a:prstClr val="black">
                    <a:alpha val="63000"/>
                  </a:prstClr>
                </a:outerShdw>
              </a:effectLst>
              <a:sp3d extrusionH="260350" prstMaterial="matte">
                <a:bevelT prst="angle"/>
              </a:sp3d>
              <a:extLst/>
            </p:spPr>
            <p:txBody>
              <a:bodyPr wrap="square" rtlCol="0" anchor="ctr">
                <a:noAutofit/>
              </a:bodyPr>
              <a:lstStyle/>
              <a:p>
                <a:pPr algn="ctr" defTabSz="342761"/>
                <a:endParaRPr lang="en-US" sz="2000" b="1" dirty="0"/>
              </a:p>
            </p:txBody>
          </p:sp>
          <p:sp>
            <p:nvSpPr>
              <p:cNvPr id="45" name="Freeform 44"/>
              <p:cNvSpPr/>
              <p:nvPr/>
            </p:nvSpPr>
            <p:spPr bwMode="invGray">
              <a:xfrm>
                <a:off x="6047342" y="1295958"/>
                <a:ext cx="2216805" cy="2628900"/>
              </a:xfrm>
              <a:custGeom>
                <a:avLst/>
                <a:gdLst>
                  <a:gd name="connsiteX0" fmla="*/ 902355 w 2216805"/>
                  <a:gd name="connsiteY0" fmla="*/ 0 h 2628900"/>
                  <a:gd name="connsiteX1" fmla="*/ 2216805 w 2216805"/>
                  <a:gd name="connsiteY1" fmla="*/ 1314450 h 2628900"/>
                  <a:gd name="connsiteX2" fmla="*/ 902355 w 2216805"/>
                  <a:gd name="connsiteY2" fmla="*/ 2628900 h 2628900"/>
                  <a:gd name="connsiteX3" fmla="*/ 66243 w 2216805"/>
                  <a:gd name="connsiteY3" fmla="*/ 2328744 h 2628900"/>
                  <a:gd name="connsiteX4" fmla="*/ 0 w 2216805"/>
                  <a:gd name="connsiteY4" fmla="*/ 2268538 h 2628900"/>
                  <a:gd name="connsiteX5" fmla="*/ 27101 w 2216805"/>
                  <a:gd name="connsiteY5" fmla="*/ 2243907 h 2628900"/>
                  <a:gd name="connsiteX6" fmla="*/ 412094 w 2216805"/>
                  <a:gd name="connsiteY6" fmla="*/ 1314450 h 2628900"/>
                  <a:gd name="connsiteX7" fmla="*/ 27101 w 2216805"/>
                  <a:gd name="connsiteY7" fmla="*/ 384993 h 2628900"/>
                  <a:gd name="connsiteX8" fmla="*/ 0 w 2216805"/>
                  <a:gd name="connsiteY8" fmla="*/ 360362 h 2628900"/>
                  <a:gd name="connsiteX9" fmla="*/ 66243 w 2216805"/>
                  <a:gd name="connsiteY9" fmla="*/ 300156 h 2628900"/>
                  <a:gd name="connsiteX10" fmla="*/ 902355 w 2216805"/>
                  <a:gd name="connsiteY10" fmla="*/ 0 h 262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16805" h="2628900">
                    <a:moveTo>
                      <a:pt x="902355" y="0"/>
                    </a:moveTo>
                    <a:cubicBezTo>
                      <a:pt x="1628306" y="0"/>
                      <a:pt x="2216805" y="588499"/>
                      <a:pt x="2216805" y="1314450"/>
                    </a:cubicBezTo>
                    <a:cubicBezTo>
                      <a:pt x="2216805" y="2040401"/>
                      <a:pt x="1628306" y="2628900"/>
                      <a:pt x="902355" y="2628900"/>
                    </a:cubicBezTo>
                    <a:cubicBezTo>
                      <a:pt x="584752" y="2628900"/>
                      <a:pt x="293457" y="2516258"/>
                      <a:pt x="66243" y="2328744"/>
                    </a:cubicBezTo>
                    <a:lnTo>
                      <a:pt x="0" y="2268538"/>
                    </a:lnTo>
                    <a:lnTo>
                      <a:pt x="27101" y="2243907"/>
                    </a:lnTo>
                    <a:cubicBezTo>
                      <a:pt x="264969" y="2006038"/>
                      <a:pt x="412094" y="1677426"/>
                      <a:pt x="412094" y="1314450"/>
                    </a:cubicBezTo>
                    <a:cubicBezTo>
                      <a:pt x="412094" y="951475"/>
                      <a:pt x="264969" y="622862"/>
                      <a:pt x="27101" y="384993"/>
                    </a:cubicBezTo>
                    <a:lnTo>
                      <a:pt x="0" y="360362"/>
                    </a:lnTo>
                    <a:lnTo>
                      <a:pt x="66243" y="300156"/>
                    </a:lnTo>
                    <a:cubicBezTo>
                      <a:pt x="293457" y="112642"/>
                      <a:pt x="584752" y="0"/>
                      <a:pt x="902355" y="0"/>
                    </a:cubicBezTo>
                    <a:close/>
                  </a:path>
                </a:pathLst>
              </a:custGeom>
              <a:solidFill>
                <a:schemeClr val="accent2"/>
              </a:solidFill>
              <a:ln w="9525">
                <a:solidFill>
                  <a:schemeClr val="accent2">
                    <a:lumMod val="60000"/>
                    <a:lumOff val="40000"/>
                  </a:schemeClr>
                </a:solidFill>
                <a:round/>
                <a:headEnd/>
                <a:tailEnd/>
              </a:ln>
              <a:effectLst>
                <a:outerShdw blurRad="635000" dist="381000" dir="5400000" algn="tr" rotWithShape="0">
                  <a:prstClr val="black">
                    <a:alpha val="63000"/>
                  </a:prstClr>
                </a:outerShdw>
              </a:effectLst>
              <a:sp3d extrusionH="260350" prstMaterial="matte">
                <a:bevelT prst="angle"/>
              </a:sp3d>
              <a:extLst/>
            </p:spPr>
            <p:txBody>
              <a:bodyPr wrap="square" rtlCol="0" anchor="ctr">
                <a:noAutofit/>
              </a:bodyPr>
              <a:lstStyle/>
              <a:p>
                <a:pPr algn="ctr" defTabSz="342761"/>
                <a:endParaRPr lang="en-US" sz="2000" b="1" dirty="0"/>
              </a:p>
            </p:txBody>
          </p:sp>
        </p:grpSp>
        <p:sp>
          <p:nvSpPr>
            <p:cNvPr id="41" name="Rectangle 40"/>
            <p:cNvSpPr/>
            <p:nvPr/>
          </p:nvSpPr>
          <p:spPr>
            <a:xfrm>
              <a:off x="6667423" y="2285176"/>
              <a:ext cx="1446607" cy="523356"/>
            </a:xfrm>
            <a:prstGeom prst="rect">
              <a:avLst/>
            </a:prstGeom>
            <a:effectLst>
              <a:outerShdw blurRad="76200" dist="63500" dir="5400000" algn="t" rotWithShape="0">
                <a:prstClr val="black">
                  <a:alpha val="40000"/>
                </a:prstClr>
              </a:outerShdw>
            </a:effectLst>
            <a:scene3d>
              <a:camera prst="perspectiveRelaxedModerately"/>
              <a:lightRig rig="threePt" dir="t"/>
            </a:scene3d>
          </p:spPr>
          <p:txBody>
            <a:bodyPr wrap="none">
              <a:spAutoFit/>
            </a:bodyPr>
            <a:lstStyle/>
            <a:p>
              <a:pPr algn="ctr" defTabSz="456936"/>
              <a:r>
                <a:rPr lang="en-US" sz="2800" b="1" dirty="0">
                  <a:solidFill>
                    <a:schemeClr val="bg1"/>
                  </a:solidFill>
                </a:rPr>
                <a:t>Access</a:t>
              </a:r>
            </a:p>
          </p:txBody>
        </p:sp>
        <p:sp>
          <p:nvSpPr>
            <p:cNvPr id="42" name="Rectangle 41"/>
            <p:cNvSpPr/>
            <p:nvPr/>
          </p:nvSpPr>
          <p:spPr>
            <a:xfrm>
              <a:off x="3861400" y="2285176"/>
              <a:ext cx="1603742" cy="523356"/>
            </a:xfrm>
            <a:prstGeom prst="rect">
              <a:avLst/>
            </a:prstGeom>
            <a:effectLst>
              <a:outerShdw blurRad="76200" dist="63500" dir="5400000" algn="t" rotWithShape="0">
                <a:prstClr val="black">
                  <a:alpha val="40000"/>
                </a:prstClr>
              </a:outerShdw>
            </a:effectLst>
            <a:scene3d>
              <a:camera prst="perspectiveRelaxedModerately"/>
              <a:lightRig rig="threePt" dir="t"/>
            </a:scene3d>
          </p:spPr>
          <p:txBody>
            <a:bodyPr wrap="none">
              <a:spAutoFit/>
            </a:bodyPr>
            <a:lstStyle/>
            <a:p>
              <a:pPr algn="ctr" defTabSz="456936"/>
              <a:r>
                <a:rPr lang="en-US" sz="2800" b="1" dirty="0">
                  <a:solidFill>
                    <a:schemeClr val="bg1"/>
                  </a:solidFill>
                </a:rPr>
                <a:t>Security</a:t>
              </a:r>
            </a:p>
          </p:txBody>
        </p:sp>
      </p:grpSp>
      <p:grpSp>
        <p:nvGrpSpPr>
          <p:cNvPr id="46" name="Group 45"/>
          <p:cNvGrpSpPr/>
          <p:nvPr/>
        </p:nvGrpSpPr>
        <p:grpSpPr>
          <a:xfrm>
            <a:off x="4665375" y="966689"/>
            <a:ext cx="4003215" cy="969347"/>
            <a:chOff x="4665374" y="966688"/>
            <a:chExt cx="4036231" cy="969347"/>
          </a:xfrm>
        </p:grpSpPr>
        <p:sp>
          <p:nvSpPr>
            <p:cNvPr id="47" name="Down Arrow 46"/>
            <p:cNvSpPr/>
            <p:nvPr/>
          </p:nvSpPr>
          <p:spPr bwMode="invGray">
            <a:xfrm>
              <a:off x="5894245" y="1562840"/>
              <a:ext cx="187245" cy="373195"/>
            </a:xfrm>
            <a:prstGeom prst="downArrow">
              <a:avLst/>
            </a:prstGeom>
            <a:solidFill>
              <a:schemeClr val="tx2"/>
            </a:solidFill>
            <a:ln w="9525">
              <a:noFill/>
              <a:round/>
              <a:headEnd/>
              <a:tailEnd/>
            </a:ln>
            <a:extLst/>
          </p:spPr>
          <p:txBody>
            <a:bodyPr wrap="square" rtlCol="0" anchor="ctr"/>
            <a:lstStyle/>
            <a:p>
              <a:pPr algn="ctr" defTabSz="342761"/>
              <a:endParaRPr lang="en-US" sz="2000" b="1" dirty="0"/>
            </a:p>
          </p:txBody>
        </p:sp>
        <p:sp>
          <p:nvSpPr>
            <p:cNvPr id="48" name="Title 1"/>
            <p:cNvSpPr txBox="1">
              <a:spLocks/>
            </p:cNvSpPr>
            <p:nvPr/>
          </p:nvSpPr>
          <p:spPr>
            <a:xfrm>
              <a:off x="5894245" y="1051980"/>
              <a:ext cx="2807360" cy="417049"/>
            </a:xfrm>
            <a:prstGeom prst="rect">
              <a:avLst/>
            </a:prstGeom>
          </p:spPr>
          <p:txBody>
            <a:bodyPr vert="horz" lIns="0" tIns="0" rIns="0" bIns="0" rtlCol="0" anchor="ctr" anchorCtr="0">
              <a:noAutofit/>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sz="1500" b="1" dirty="0">
                  <a:solidFill>
                    <a:schemeClr val="tx1"/>
                  </a:solidFill>
                </a:rPr>
                <a:t>SECURE  ACCESS SOLUTION</a:t>
              </a:r>
            </a:p>
          </p:txBody>
        </p:sp>
        <p:grpSp>
          <p:nvGrpSpPr>
            <p:cNvPr id="49" name="Group 48"/>
            <p:cNvGrpSpPr/>
            <p:nvPr/>
          </p:nvGrpSpPr>
          <p:grpSpPr>
            <a:xfrm>
              <a:off x="4665374" y="966688"/>
              <a:ext cx="1128416" cy="587634"/>
              <a:chOff x="-2849164" y="-1595295"/>
              <a:chExt cx="1598435" cy="832401"/>
            </a:xfrm>
          </p:grpSpPr>
          <p:sp>
            <p:nvSpPr>
              <p:cNvPr id="51" name="Freeform 50"/>
              <p:cNvSpPr/>
              <p:nvPr/>
            </p:nvSpPr>
            <p:spPr bwMode="invGray">
              <a:xfrm>
                <a:off x="-2849164" y="-1595295"/>
                <a:ext cx="1598435" cy="832401"/>
              </a:xfrm>
              <a:custGeom>
                <a:avLst/>
                <a:gdLst>
                  <a:gd name="connsiteX0" fmla="*/ 2110152 w 3501148"/>
                  <a:gd name="connsiteY0" fmla="*/ 135193 h 1823258"/>
                  <a:gd name="connsiteX1" fmla="*/ 2110152 w 3501148"/>
                  <a:gd name="connsiteY1" fmla="*/ 1688066 h 1823258"/>
                  <a:gd name="connsiteX2" fmla="*/ 3283118 w 3501148"/>
                  <a:gd name="connsiteY2" fmla="*/ 1688066 h 1823258"/>
                  <a:gd name="connsiteX3" fmla="*/ 3370985 w 3501148"/>
                  <a:gd name="connsiteY3" fmla="*/ 1600199 h 1823258"/>
                  <a:gd name="connsiteX4" fmla="*/ 3370985 w 3501148"/>
                  <a:gd name="connsiteY4" fmla="*/ 223060 h 1823258"/>
                  <a:gd name="connsiteX5" fmla="*/ 3283118 w 3501148"/>
                  <a:gd name="connsiteY5" fmla="*/ 135193 h 1823258"/>
                  <a:gd name="connsiteX6" fmla="*/ 192664 w 3501148"/>
                  <a:gd name="connsiteY6" fmla="*/ 0 h 1823258"/>
                  <a:gd name="connsiteX7" fmla="*/ 3308484 w 3501148"/>
                  <a:gd name="connsiteY7" fmla="*/ 0 h 1823258"/>
                  <a:gd name="connsiteX8" fmla="*/ 3501148 w 3501148"/>
                  <a:gd name="connsiteY8" fmla="*/ 192664 h 1823258"/>
                  <a:gd name="connsiteX9" fmla="*/ 3501148 w 3501148"/>
                  <a:gd name="connsiteY9" fmla="*/ 1630594 h 1823258"/>
                  <a:gd name="connsiteX10" fmla="*/ 3308484 w 3501148"/>
                  <a:gd name="connsiteY10" fmla="*/ 1823258 h 1823258"/>
                  <a:gd name="connsiteX11" fmla="*/ 192664 w 3501148"/>
                  <a:gd name="connsiteY11" fmla="*/ 1823258 h 1823258"/>
                  <a:gd name="connsiteX12" fmla="*/ 0 w 3501148"/>
                  <a:gd name="connsiteY12" fmla="*/ 1630594 h 1823258"/>
                  <a:gd name="connsiteX13" fmla="*/ 0 w 3501148"/>
                  <a:gd name="connsiteY13" fmla="*/ 192664 h 1823258"/>
                  <a:gd name="connsiteX14" fmla="*/ 192664 w 3501148"/>
                  <a:gd name="connsiteY14" fmla="*/ 0 h 1823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1148" h="1823258">
                    <a:moveTo>
                      <a:pt x="2110152" y="135193"/>
                    </a:moveTo>
                    <a:lnTo>
                      <a:pt x="2110152" y="1688066"/>
                    </a:lnTo>
                    <a:lnTo>
                      <a:pt x="3283118" y="1688066"/>
                    </a:lnTo>
                    <a:cubicBezTo>
                      <a:pt x="3331646" y="1688066"/>
                      <a:pt x="3370985" y="1648727"/>
                      <a:pt x="3370985" y="1600199"/>
                    </a:cubicBezTo>
                    <a:lnTo>
                      <a:pt x="3370985" y="223060"/>
                    </a:lnTo>
                    <a:cubicBezTo>
                      <a:pt x="3370985" y="174532"/>
                      <a:pt x="3331646" y="135193"/>
                      <a:pt x="3283118" y="135193"/>
                    </a:cubicBezTo>
                    <a:close/>
                    <a:moveTo>
                      <a:pt x="192664" y="0"/>
                    </a:moveTo>
                    <a:lnTo>
                      <a:pt x="3308484" y="0"/>
                    </a:lnTo>
                    <a:cubicBezTo>
                      <a:pt x="3414889" y="0"/>
                      <a:pt x="3501148" y="86259"/>
                      <a:pt x="3501148" y="192664"/>
                    </a:cubicBezTo>
                    <a:lnTo>
                      <a:pt x="3501148" y="1630594"/>
                    </a:lnTo>
                    <a:cubicBezTo>
                      <a:pt x="3501148" y="1736999"/>
                      <a:pt x="3414889" y="1823258"/>
                      <a:pt x="3308484" y="1823258"/>
                    </a:cubicBezTo>
                    <a:lnTo>
                      <a:pt x="192664" y="1823258"/>
                    </a:lnTo>
                    <a:cubicBezTo>
                      <a:pt x="86259" y="1823258"/>
                      <a:pt x="0" y="1736999"/>
                      <a:pt x="0" y="1630594"/>
                    </a:cubicBezTo>
                    <a:lnTo>
                      <a:pt x="0" y="192664"/>
                    </a:lnTo>
                    <a:cubicBezTo>
                      <a:pt x="0" y="86259"/>
                      <a:pt x="86259" y="0"/>
                      <a:pt x="192664" y="0"/>
                    </a:cubicBezTo>
                    <a:close/>
                  </a:path>
                </a:pathLst>
              </a:custGeom>
              <a:solidFill>
                <a:schemeClr val="accent5"/>
              </a:solidFill>
              <a:ln w="9525">
                <a:noFill/>
                <a:round/>
                <a:headEnd/>
                <a:tailEnd/>
              </a:ln>
              <a:extLst/>
            </p:spPr>
            <p:txBody>
              <a:bodyPr wrap="square" rtlCol="0" anchor="ctr"/>
              <a:lstStyle/>
              <a:p>
                <a:pPr algn="ctr" defTabSz="342761"/>
                <a:endParaRPr lang="en-US" sz="2000" b="1" dirty="0"/>
              </a:p>
            </p:txBody>
          </p:sp>
          <p:sp>
            <p:nvSpPr>
              <p:cNvPr id="52" name="Freeform 81"/>
              <p:cNvSpPr>
                <a:spLocks/>
              </p:cNvSpPr>
              <p:nvPr/>
            </p:nvSpPr>
            <p:spPr bwMode="auto">
              <a:xfrm rot="15881214">
                <a:off x="-2507369" y="-1591157"/>
                <a:ext cx="234437" cy="599945"/>
              </a:xfrm>
              <a:custGeom>
                <a:avLst/>
                <a:gdLst>
                  <a:gd name="T0" fmla="*/ 149 w 149"/>
                  <a:gd name="T1" fmla="*/ 178 h 380"/>
                  <a:gd name="T2" fmla="*/ 125 w 149"/>
                  <a:gd name="T3" fmla="*/ 279 h 380"/>
                  <a:gd name="T4" fmla="*/ 90 w 149"/>
                  <a:gd name="T5" fmla="*/ 329 h 380"/>
                  <a:gd name="T6" fmla="*/ 52 w 149"/>
                  <a:gd name="T7" fmla="*/ 362 h 380"/>
                  <a:gd name="T8" fmla="*/ 30 w 149"/>
                  <a:gd name="T9" fmla="*/ 375 h 380"/>
                  <a:gd name="T10" fmla="*/ 5 w 149"/>
                  <a:gd name="T11" fmla="*/ 367 h 380"/>
                  <a:gd name="T12" fmla="*/ 13 w 149"/>
                  <a:gd name="T13" fmla="*/ 341 h 380"/>
                  <a:gd name="T14" fmla="*/ 55 w 149"/>
                  <a:gd name="T15" fmla="*/ 311 h 380"/>
                  <a:gd name="T16" fmla="*/ 106 w 149"/>
                  <a:gd name="T17" fmla="*/ 220 h 380"/>
                  <a:gd name="T18" fmla="*/ 111 w 149"/>
                  <a:gd name="T19" fmla="*/ 171 h 380"/>
                  <a:gd name="T20" fmla="*/ 82 w 149"/>
                  <a:gd name="T21" fmla="*/ 79 h 380"/>
                  <a:gd name="T22" fmla="*/ 50 w 149"/>
                  <a:gd name="T23" fmla="*/ 41 h 380"/>
                  <a:gd name="T24" fmla="*/ 42 w 149"/>
                  <a:gd name="T25" fmla="*/ 35 h 380"/>
                  <a:gd name="T26" fmla="*/ 36 w 149"/>
                  <a:gd name="T27" fmla="*/ 15 h 380"/>
                  <a:gd name="T28" fmla="*/ 51 w 149"/>
                  <a:gd name="T29" fmla="*/ 2 h 380"/>
                  <a:gd name="T30" fmla="*/ 67 w 149"/>
                  <a:gd name="T31" fmla="*/ 6 h 380"/>
                  <a:gd name="T32" fmla="*/ 113 w 149"/>
                  <a:gd name="T33" fmla="*/ 57 h 380"/>
                  <a:gd name="T34" fmla="*/ 140 w 149"/>
                  <a:gd name="T35" fmla="*/ 116 h 380"/>
                  <a:gd name="T36" fmla="*/ 149 w 149"/>
                  <a:gd name="T37" fmla="*/ 167 h 380"/>
                  <a:gd name="T38" fmla="*/ 149 w 149"/>
                  <a:gd name="T39" fmla="*/ 173 h 380"/>
                  <a:gd name="T40" fmla="*/ 149 w 149"/>
                  <a:gd name="T41" fmla="*/ 17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380">
                    <a:moveTo>
                      <a:pt x="149" y="178"/>
                    </a:moveTo>
                    <a:cubicBezTo>
                      <a:pt x="149" y="214"/>
                      <a:pt x="141" y="247"/>
                      <a:pt x="125" y="279"/>
                    </a:cubicBezTo>
                    <a:cubicBezTo>
                      <a:pt x="116" y="297"/>
                      <a:pt x="104" y="314"/>
                      <a:pt x="90" y="329"/>
                    </a:cubicBezTo>
                    <a:cubicBezTo>
                      <a:pt x="79" y="341"/>
                      <a:pt x="66" y="352"/>
                      <a:pt x="52" y="362"/>
                    </a:cubicBezTo>
                    <a:cubicBezTo>
                      <a:pt x="45" y="367"/>
                      <a:pt x="38" y="371"/>
                      <a:pt x="30" y="375"/>
                    </a:cubicBezTo>
                    <a:cubicBezTo>
                      <a:pt x="21" y="380"/>
                      <a:pt x="9" y="376"/>
                      <a:pt x="5" y="367"/>
                    </a:cubicBezTo>
                    <a:cubicBezTo>
                      <a:pt x="0" y="357"/>
                      <a:pt x="3" y="346"/>
                      <a:pt x="13" y="341"/>
                    </a:cubicBezTo>
                    <a:cubicBezTo>
                      <a:pt x="28" y="333"/>
                      <a:pt x="42" y="323"/>
                      <a:pt x="55" y="311"/>
                    </a:cubicBezTo>
                    <a:cubicBezTo>
                      <a:pt x="81" y="286"/>
                      <a:pt x="98" y="256"/>
                      <a:pt x="106" y="220"/>
                    </a:cubicBezTo>
                    <a:cubicBezTo>
                      <a:pt x="110" y="204"/>
                      <a:pt x="112" y="188"/>
                      <a:pt x="111" y="171"/>
                    </a:cubicBezTo>
                    <a:cubicBezTo>
                      <a:pt x="110" y="138"/>
                      <a:pt x="100" y="107"/>
                      <a:pt x="82" y="79"/>
                    </a:cubicBezTo>
                    <a:cubicBezTo>
                      <a:pt x="73" y="65"/>
                      <a:pt x="63" y="53"/>
                      <a:pt x="50" y="41"/>
                    </a:cubicBezTo>
                    <a:cubicBezTo>
                      <a:pt x="48" y="39"/>
                      <a:pt x="45" y="37"/>
                      <a:pt x="42" y="35"/>
                    </a:cubicBezTo>
                    <a:cubicBezTo>
                      <a:pt x="36" y="29"/>
                      <a:pt x="34" y="23"/>
                      <a:pt x="36" y="15"/>
                    </a:cubicBezTo>
                    <a:cubicBezTo>
                      <a:pt x="38" y="8"/>
                      <a:pt x="43" y="3"/>
                      <a:pt x="51" y="2"/>
                    </a:cubicBezTo>
                    <a:cubicBezTo>
                      <a:pt x="57" y="0"/>
                      <a:pt x="62" y="2"/>
                      <a:pt x="67" y="6"/>
                    </a:cubicBezTo>
                    <a:cubicBezTo>
                      <a:pt x="85" y="21"/>
                      <a:pt x="100" y="38"/>
                      <a:pt x="113" y="57"/>
                    </a:cubicBezTo>
                    <a:cubicBezTo>
                      <a:pt x="125" y="75"/>
                      <a:pt x="134" y="95"/>
                      <a:pt x="140" y="116"/>
                    </a:cubicBezTo>
                    <a:cubicBezTo>
                      <a:pt x="145" y="133"/>
                      <a:pt x="148" y="150"/>
                      <a:pt x="149" y="167"/>
                    </a:cubicBezTo>
                    <a:cubicBezTo>
                      <a:pt x="149" y="169"/>
                      <a:pt x="149" y="171"/>
                      <a:pt x="149" y="173"/>
                    </a:cubicBezTo>
                    <a:cubicBezTo>
                      <a:pt x="149" y="175"/>
                      <a:pt x="149" y="176"/>
                      <a:pt x="149" y="1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00" b="1"/>
              </a:p>
            </p:txBody>
          </p:sp>
          <p:sp>
            <p:nvSpPr>
              <p:cNvPr id="53" name="Freeform 82"/>
              <p:cNvSpPr>
                <a:spLocks/>
              </p:cNvSpPr>
              <p:nvPr/>
            </p:nvSpPr>
            <p:spPr bwMode="auto">
              <a:xfrm rot="15881214">
                <a:off x="-2485268" y="-1453091"/>
                <a:ext cx="193504" cy="475077"/>
              </a:xfrm>
              <a:custGeom>
                <a:avLst/>
                <a:gdLst>
                  <a:gd name="T0" fmla="*/ 123 w 123"/>
                  <a:gd name="T1" fmla="*/ 143 h 301"/>
                  <a:gd name="T2" fmla="*/ 93 w 123"/>
                  <a:gd name="T3" fmla="*/ 238 h 301"/>
                  <a:gd name="T4" fmla="*/ 30 w 123"/>
                  <a:gd name="T5" fmla="*/ 295 h 301"/>
                  <a:gd name="T6" fmla="*/ 2 w 123"/>
                  <a:gd name="T7" fmla="*/ 282 h 301"/>
                  <a:gd name="T8" fmla="*/ 11 w 123"/>
                  <a:gd name="T9" fmla="*/ 262 h 301"/>
                  <a:gd name="T10" fmla="*/ 43 w 123"/>
                  <a:gd name="T11" fmla="*/ 240 h 301"/>
                  <a:gd name="T12" fmla="*/ 82 w 123"/>
                  <a:gd name="T13" fmla="*/ 167 h 301"/>
                  <a:gd name="T14" fmla="*/ 84 w 123"/>
                  <a:gd name="T15" fmla="*/ 127 h 301"/>
                  <a:gd name="T16" fmla="*/ 69 w 123"/>
                  <a:gd name="T17" fmla="*/ 78 h 301"/>
                  <a:gd name="T18" fmla="*/ 36 w 123"/>
                  <a:gd name="T19" fmla="*/ 37 h 301"/>
                  <a:gd name="T20" fmla="*/ 27 w 123"/>
                  <a:gd name="T21" fmla="*/ 25 h 301"/>
                  <a:gd name="T22" fmla="*/ 41 w 123"/>
                  <a:gd name="T23" fmla="*/ 2 h 301"/>
                  <a:gd name="T24" fmla="*/ 58 w 123"/>
                  <a:gd name="T25" fmla="*/ 6 h 301"/>
                  <a:gd name="T26" fmla="*/ 113 w 123"/>
                  <a:gd name="T27" fmla="*/ 85 h 301"/>
                  <a:gd name="T28" fmla="*/ 122 w 123"/>
                  <a:gd name="T29" fmla="*/ 126 h 301"/>
                  <a:gd name="T30" fmla="*/ 123 w 123"/>
                  <a:gd name="T31" fmla="*/ 14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 h="301">
                    <a:moveTo>
                      <a:pt x="123" y="143"/>
                    </a:moveTo>
                    <a:cubicBezTo>
                      <a:pt x="122" y="176"/>
                      <a:pt x="113" y="209"/>
                      <a:pt x="93" y="238"/>
                    </a:cubicBezTo>
                    <a:cubicBezTo>
                      <a:pt x="76" y="262"/>
                      <a:pt x="56" y="282"/>
                      <a:pt x="30" y="295"/>
                    </a:cubicBezTo>
                    <a:cubicBezTo>
                      <a:pt x="18" y="301"/>
                      <a:pt x="4" y="295"/>
                      <a:pt x="2" y="282"/>
                    </a:cubicBezTo>
                    <a:cubicBezTo>
                      <a:pt x="0" y="274"/>
                      <a:pt x="4" y="266"/>
                      <a:pt x="11" y="262"/>
                    </a:cubicBezTo>
                    <a:cubicBezTo>
                      <a:pt x="23" y="256"/>
                      <a:pt x="33" y="249"/>
                      <a:pt x="43" y="240"/>
                    </a:cubicBezTo>
                    <a:cubicBezTo>
                      <a:pt x="64" y="220"/>
                      <a:pt x="77" y="195"/>
                      <a:pt x="82" y="167"/>
                    </a:cubicBezTo>
                    <a:cubicBezTo>
                      <a:pt x="85" y="154"/>
                      <a:pt x="86" y="141"/>
                      <a:pt x="84" y="127"/>
                    </a:cubicBezTo>
                    <a:cubicBezTo>
                      <a:pt x="82" y="110"/>
                      <a:pt x="77" y="94"/>
                      <a:pt x="69" y="78"/>
                    </a:cubicBezTo>
                    <a:cubicBezTo>
                      <a:pt x="61" y="62"/>
                      <a:pt x="50" y="48"/>
                      <a:pt x="36" y="37"/>
                    </a:cubicBezTo>
                    <a:cubicBezTo>
                      <a:pt x="32" y="33"/>
                      <a:pt x="29" y="30"/>
                      <a:pt x="27" y="25"/>
                    </a:cubicBezTo>
                    <a:cubicBezTo>
                      <a:pt x="24" y="16"/>
                      <a:pt x="30" y="4"/>
                      <a:pt x="41" y="2"/>
                    </a:cubicBezTo>
                    <a:cubicBezTo>
                      <a:pt x="48" y="0"/>
                      <a:pt x="53" y="2"/>
                      <a:pt x="58" y="6"/>
                    </a:cubicBezTo>
                    <a:cubicBezTo>
                      <a:pt x="84" y="27"/>
                      <a:pt x="102" y="53"/>
                      <a:pt x="113" y="85"/>
                    </a:cubicBezTo>
                    <a:cubicBezTo>
                      <a:pt x="118" y="98"/>
                      <a:pt x="121" y="112"/>
                      <a:pt x="122" y="126"/>
                    </a:cubicBezTo>
                    <a:cubicBezTo>
                      <a:pt x="122" y="131"/>
                      <a:pt x="123" y="136"/>
                      <a:pt x="123" y="1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00" b="1"/>
              </a:p>
            </p:txBody>
          </p:sp>
          <p:sp>
            <p:nvSpPr>
              <p:cNvPr id="54" name="Freeform 83"/>
              <p:cNvSpPr>
                <a:spLocks/>
              </p:cNvSpPr>
              <p:nvPr/>
            </p:nvSpPr>
            <p:spPr bwMode="auto">
              <a:xfrm rot="15881214">
                <a:off x="-2461650" y="-1302601"/>
                <a:ext cx="144714" cy="327055"/>
              </a:xfrm>
              <a:custGeom>
                <a:avLst/>
                <a:gdLst>
                  <a:gd name="T0" fmla="*/ 92 w 92"/>
                  <a:gd name="T1" fmla="*/ 100 h 207"/>
                  <a:gd name="T2" fmla="*/ 68 w 92"/>
                  <a:gd name="T3" fmla="*/ 170 h 207"/>
                  <a:gd name="T4" fmla="*/ 29 w 92"/>
                  <a:gd name="T5" fmla="*/ 203 h 207"/>
                  <a:gd name="T6" fmla="*/ 9 w 92"/>
                  <a:gd name="T7" fmla="*/ 201 h 207"/>
                  <a:gd name="T8" fmla="*/ 2 w 92"/>
                  <a:gd name="T9" fmla="*/ 182 h 207"/>
                  <a:gd name="T10" fmla="*/ 10 w 92"/>
                  <a:gd name="T11" fmla="*/ 171 h 207"/>
                  <a:gd name="T12" fmla="*/ 32 w 92"/>
                  <a:gd name="T13" fmla="*/ 154 h 207"/>
                  <a:gd name="T14" fmla="*/ 54 w 92"/>
                  <a:gd name="T15" fmla="*/ 108 h 207"/>
                  <a:gd name="T16" fmla="*/ 38 w 92"/>
                  <a:gd name="T17" fmla="*/ 50 h 207"/>
                  <a:gd name="T18" fmla="*/ 24 w 92"/>
                  <a:gd name="T19" fmla="*/ 35 h 207"/>
                  <a:gd name="T20" fmla="*/ 22 w 92"/>
                  <a:gd name="T21" fmla="*/ 9 h 207"/>
                  <a:gd name="T22" fmla="*/ 48 w 92"/>
                  <a:gd name="T23" fmla="*/ 6 h 207"/>
                  <a:gd name="T24" fmla="*/ 89 w 92"/>
                  <a:gd name="T25" fmla="*/ 70 h 207"/>
                  <a:gd name="T26" fmla="*/ 92 w 92"/>
                  <a:gd name="T27" fmla="*/ 10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207">
                    <a:moveTo>
                      <a:pt x="92" y="100"/>
                    </a:moveTo>
                    <a:cubicBezTo>
                      <a:pt x="92" y="125"/>
                      <a:pt x="84" y="149"/>
                      <a:pt x="68" y="170"/>
                    </a:cubicBezTo>
                    <a:cubicBezTo>
                      <a:pt x="57" y="184"/>
                      <a:pt x="44" y="195"/>
                      <a:pt x="29" y="203"/>
                    </a:cubicBezTo>
                    <a:cubicBezTo>
                      <a:pt x="22" y="207"/>
                      <a:pt x="15" y="206"/>
                      <a:pt x="9" y="201"/>
                    </a:cubicBezTo>
                    <a:cubicBezTo>
                      <a:pt x="2" y="197"/>
                      <a:pt x="0" y="190"/>
                      <a:pt x="2" y="182"/>
                    </a:cubicBezTo>
                    <a:cubicBezTo>
                      <a:pt x="3" y="177"/>
                      <a:pt x="5" y="173"/>
                      <a:pt x="10" y="171"/>
                    </a:cubicBezTo>
                    <a:cubicBezTo>
                      <a:pt x="18" y="166"/>
                      <a:pt x="26" y="161"/>
                      <a:pt x="32" y="154"/>
                    </a:cubicBezTo>
                    <a:cubicBezTo>
                      <a:pt x="44" y="141"/>
                      <a:pt x="52" y="126"/>
                      <a:pt x="54" y="108"/>
                    </a:cubicBezTo>
                    <a:cubicBezTo>
                      <a:pt x="56" y="87"/>
                      <a:pt x="51" y="68"/>
                      <a:pt x="38" y="50"/>
                    </a:cubicBezTo>
                    <a:cubicBezTo>
                      <a:pt x="34" y="44"/>
                      <a:pt x="29" y="40"/>
                      <a:pt x="24" y="35"/>
                    </a:cubicBezTo>
                    <a:cubicBezTo>
                      <a:pt x="16" y="28"/>
                      <a:pt x="15" y="17"/>
                      <a:pt x="22" y="9"/>
                    </a:cubicBezTo>
                    <a:cubicBezTo>
                      <a:pt x="28" y="1"/>
                      <a:pt x="40" y="0"/>
                      <a:pt x="48" y="6"/>
                    </a:cubicBezTo>
                    <a:cubicBezTo>
                      <a:pt x="69" y="23"/>
                      <a:pt x="82" y="44"/>
                      <a:pt x="89" y="70"/>
                    </a:cubicBezTo>
                    <a:cubicBezTo>
                      <a:pt x="91" y="79"/>
                      <a:pt x="92" y="89"/>
                      <a:pt x="92"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00" b="1"/>
              </a:p>
            </p:txBody>
          </p:sp>
          <p:sp>
            <p:nvSpPr>
              <p:cNvPr id="55" name="Freeform 84"/>
              <p:cNvSpPr>
                <a:spLocks/>
              </p:cNvSpPr>
              <p:nvPr/>
            </p:nvSpPr>
            <p:spPr bwMode="auto">
              <a:xfrm rot="15881214">
                <a:off x="-2460134" y="-1092678"/>
                <a:ext cx="146368" cy="145128"/>
              </a:xfrm>
              <a:custGeom>
                <a:avLst/>
                <a:gdLst>
                  <a:gd name="T0" fmla="*/ 47 w 93"/>
                  <a:gd name="T1" fmla="*/ 92 h 92"/>
                  <a:gd name="T2" fmla="*/ 0 w 93"/>
                  <a:gd name="T3" fmla="*/ 46 h 92"/>
                  <a:gd name="T4" fmla="*/ 47 w 93"/>
                  <a:gd name="T5" fmla="*/ 0 h 92"/>
                  <a:gd name="T6" fmla="*/ 93 w 93"/>
                  <a:gd name="T7" fmla="*/ 46 h 92"/>
                  <a:gd name="T8" fmla="*/ 47 w 93"/>
                  <a:gd name="T9" fmla="*/ 92 h 92"/>
                </a:gdLst>
                <a:ahLst/>
                <a:cxnLst>
                  <a:cxn ang="0">
                    <a:pos x="T0" y="T1"/>
                  </a:cxn>
                  <a:cxn ang="0">
                    <a:pos x="T2" y="T3"/>
                  </a:cxn>
                  <a:cxn ang="0">
                    <a:pos x="T4" y="T5"/>
                  </a:cxn>
                  <a:cxn ang="0">
                    <a:pos x="T6" y="T7"/>
                  </a:cxn>
                  <a:cxn ang="0">
                    <a:pos x="T8" y="T9"/>
                  </a:cxn>
                </a:cxnLst>
                <a:rect l="0" t="0" r="r" b="b"/>
                <a:pathLst>
                  <a:path w="93" h="92">
                    <a:moveTo>
                      <a:pt x="47" y="92"/>
                    </a:moveTo>
                    <a:cubicBezTo>
                      <a:pt x="21" y="92"/>
                      <a:pt x="0" y="72"/>
                      <a:pt x="0" y="46"/>
                    </a:cubicBezTo>
                    <a:cubicBezTo>
                      <a:pt x="0" y="21"/>
                      <a:pt x="21" y="0"/>
                      <a:pt x="47" y="0"/>
                    </a:cubicBezTo>
                    <a:cubicBezTo>
                      <a:pt x="72" y="0"/>
                      <a:pt x="93" y="20"/>
                      <a:pt x="93" y="46"/>
                    </a:cubicBezTo>
                    <a:cubicBezTo>
                      <a:pt x="93" y="74"/>
                      <a:pt x="70" y="92"/>
                      <a:pt x="47"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00" b="1"/>
              </a:p>
            </p:txBody>
          </p:sp>
        </p:grpSp>
        <p:pic>
          <p:nvPicPr>
            <p:cNvPr id="50" name="Picture 49"/>
            <p:cNvPicPr>
              <a:picLocks noChangeAspect="1"/>
            </p:cNvPicPr>
            <p:nvPr/>
          </p:nvPicPr>
          <p:blipFill>
            <a:blip r:embed="rId11"/>
            <a:stretch>
              <a:fillRect/>
            </a:stretch>
          </p:blipFill>
          <p:spPr>
            <a:xfrm>
              <a:off x="5432080" y="1115067"/>
              <a:ext cx="230243" cy="292697"/>
            </a:xfrm>
            <a:prstGeom prst="rect">
              <a:avLst/>
            </a:prstGeom>
            <a:solidFill>
              <a:schemeClr val="tx1"/>
            </a:solidFill>
            <a:ln>
              <a:solidFill>
                <a:schemeClr val="tx1"/>
              </a:solidFill>
            </a:ln>
          </p:spPr>
        </p:pic>
      </p:grpSp>
      <p:pic>
        <p:nvPicPr>
          <p:cNvPr id="56" name="Picture 5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743990" y="838697"/>
            <a:ext cx="2016213" cy="889046"/>
          </a:xfrm>
          <a:prstGeom prst="rect">
            <a:avLst/>
          </a:prstGeom>
          <a:effectLst>
            <a:outerShdw blurRad="50800" dist="38100" algn="l" rotWithShape="0">
              <a:prstClr val="black">
                <a:alpha val="40000"/>
              </a:prstClr>
            </a:outerShdw>
          </a:effectLst>
        </p:spPr>
      </p:pic>
      <p:sp>
        <p:nvSpPr>
          <p:cNvPr id="57" name="Right Arrow 56"/>
          <p:cNvSpPr/>
          <p:nvPr/>
        </p:nvSpPr>
        <p:spPr bwMode="invGray">
          <a:xfrm>
            <a:off x="8894055" y="1151359"/>
            <a:ext cx="624469" cy="180470"/>
          </a:xfrm>
          <a:prstGeom prst="rightArrow">
            <a:avLst/>
          </a:prstGeom>
          <a:solidFill>
            <a:schemeClr val="accent6"/>
          </a:solidFill>
          <a:ln w="9525">
            <a:solidFill>
              <a:schemeClr val="accent6"/>
            </a:solid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Tree>
    <p:extLst>
      <p:ext uri="{BB962C8B-B14F-4D97-AF65-F5344CB8AC3E}">
        <p14:creationId xmlns:p14="http://schemas.microsoft.com/office/powerpoint/2010/main" val="7258481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1000"/>
                                        <p:tgtEl>
                                          <p:spTgt spid="46"/>
                                        </p:tgtEl>
                                      </p:cBhvr>
                                    </p:animEffect>
                                    <p:anim calcmode="lin" valueType="num">
                                      <p:cBhvr>
                                        <p:cTn id="51" dur="1000" fill="hold"/>
                                        <p:tgtEl>
                                          <p:spTgt spid="46"/>
                                        </p:tgtEl>
                                        <p:attrNameLst>
                                          <p:attrName>ppt_x</p:attrName>
                                        </p:attrNameLst>
                                      </p:cBhvr>
                                      <p:tavLst>
                                        <p:tav tm="0">
                                          <p:val>
                                            <p:strVal val="#ppt_x"/>
                                          </p:val>
                                        </p:tav>
                                        <p:tav tm="100000">
                                          <p:val>
                                            <p:strVal val="#ppt_x"/>
                                          </p:val>
                                        </p:tav>
                                      </p:tavLst>
                                    </p:anim>
                                    <p:anim calcmode="lin" valueType="num">
                                      <p:cBhvr>
                                        <p:cTn id="5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1000"/>
                                        <p:tgtEl>
                                          <p:spTgt spid="56"/>
                                        </p:tgtEl>
                                      </p:cBhvr>
                                    </p:animEffect>
                                    <p:anim calcmode="lin" valueType="num">
                                      <p:cBhvr>
                                        <p:cTn id="58" dur="1000" fill="hold"/>
                                        <p:tgtEl>
                                          <p:spTgt spid="56"/>
                                        </p:tgtEl>
                                        <p:attrNameLst>
                                          <p:attrName>ppt_x</p:attrName>
                                        </p:attrNameLst>
                                      </p:cBhvr>
                                      <p:tavLst>
                                        <p:tav tm="0">
                                          <p:val>
                                            <p:strVal val="#ppt_x"/>
                                          </p:val>
                                        </p:tav>
                                        <p:tav tm="100000">
                                          <p:val>
                                            <p:strVal val="#ppt_x"/>
                                          </p:val>
                                        </p:tav>
                                      </p:tavLst>
                                    </p:anim>
                                    <p:anim calcmode="lin" valueType="num">
                                      <p:cBhvr>
                                        <p:cTn id="59" dur="1000" fill="hold"/>
                                        <p:tgtEl>
                                          <p:spTgt spid="5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1000"/>
                                        <p:tgtEl>
                                          <p:spTgt spid="57"/>
                                        </p:tgtEl>
                                      </p:cBhvr>
                                    </p:animEffect>
                                    <p:anim calcmode="lin" valueType="num">
                                      <p:cBhvr>
                                        <p:cTn id="63" dur="1000" fill="hold"/>
                                        <p:tgtEl>
                                          <p:spTgt spid="57"/>
                                        </p:tgtEl>
                                        <p:attrNameLst>
                                          <p:attrName>ppt_x</p:attrName>
                                        </p:attrNameLst>
                                      </p:cBhvr>
                                      <p:tavLst>
                                        <p:tav tm="0">
                                          <p:val>
                                            <p:strVal val="#ppt_x"/>
                                          </p:val>
                                        </p:tav>
                                        <p:tav tm="100000">
                                          <p:val>
                                            <p:strVal val="#ppt_x"/>
                                          </p:val>
                                        </p:tav>
                                      </p:tavLst>
                                    </p:anim>
                                    <p:anim calcmode="lin" valueType="num">
                                      <p:cBhvr>
                                        <p:cTn id="6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GB" dirty="0"/>
              <a:t>Wireless Landscape </a:t>
            </a:r>
          </a:p>
        </p:txBody>
      </p:sp>
      <p:sp>
        <p:nvSpPr>
          <p:cNvPr id="4" name="Rounded Rectangle 3"/>
          <p:cNvSpPr/>
          <p:nvPr/>
        </p:nvSpPr>
        <p:spPr bwMode="invGray">
          <a:xfrm>
            <a:off x="609441" y="1588046"/>
            <a:ext cx="10919731" cy="1156672"/>
          </a:xfrm>
          <a:prstGeom prst="roundRect">
            <a:avLst/>
          </a:prstGeom>
          <a:solidFill>
            <a:schemeClr val="bg2">
              <a:lumMod val="90000"/>
              <a:alpha val="59000"/>
            </a:schemeClr>
          </a:solidFill>
          <a:ln w="9525">
            <a:solidFill>
              <a:schemeClr val="accent4">
                <a:lumMod val="40000"/>
                <a:lumOff val="60000"/>
              </a:schemeClr>
            </a:solidFill>
            <a:round/>
            <a:headEnd/>
            <a:tailEnd/>
          </a:ln>
          <a:extLst/>
        </p:spPr>
        <p:txBody>
          <a:bodyPr wrap="square" rtlCol="0" anchor="ctr"/>
          <a:lstStyle/>
          <a:p>
            <a:pPr algn="ctr" defTabSz="257159"/>
            <a:endParaRPr lang="en-GB" sz="1500" dirty="0"/>
          </a:p>
        </p:txBody>
      </p:sp>
      <p:sp>
        <p:nvSpPr>
          <p:cNvPr id="6" name="Oval 5"/>
          <p:cNvSpPr/>
          <p:nvPr/>
        </p:nvSpPr>
        <p:spPr bwMode="invGray">
          <a:xfrm>
            <a:off x="4420106" y="1504123"/>
            <a:ext cx="1460673" cy="963031"/>
          </a:xfrm>
          <a:prstGeom prst="ellipse">
            <a:avLst/>
          </a:prstGeom>
          <a:solidFill>
            <a:schemeClr val="accent1"/>
          </a:solidFill>
          <a:ln w="9525">
            <a:solidFill>
              <a:schemeClr val="bg1"/>
            </a:solidFill>
            <a:round/>
            <a:headEnd/>
            <a:tailEnd/>
          </a:ln>
          <a:effectLst>
            <a:outerShdw blurRad="635000" dist="381000" dir="5400000" algn="tr" rotWithShape="0">
              <a:prstClr val="black">
                <a:alpha val="63000"/>
              </a:prstClr>
            </a:outerShdw>
          </a:effectLst>
          <a:scene3d>
            <a:camera prst="perspectiveRelaxedModerately" fov="1200000">
              <a:rot lat="18890633" lon="0" rev="0"/>
            </a:camera>
            <a:lightRig rig="threePt" dir="t">
              <a:rot lat="0" lon="0" rev="16200000"/>
            </a:lightRig>
          </a:scene3d>
          <a:sp3d extrusionH="260350" prstMaterial="matte">
            <a:bevelT prst="angle"/>
          </a:sp3d>
          <a:extLst/>
        </p:spPr>
        <p:txBody>
          <a:bodyPr wrap="square" rtlCol="0" anchor="ctr"/>
          <a:lstStyle/>
          <a:p>
            <a:pPr algn="ctr" defTabSz="257082"/>
            <a:r>
              <a:rPr lang="en-US" sz="1000" b="1" dirty="0"/>
              <a:t>Controller</a:t>
            </a:r>
          </a:p>
        </p:txBody>
      </p:sp>
      <p:sp>
        <p:nvSpPr>
          <p:cNvPr id="7" name="Oval 6"/>
          <p:cNvSpPr/>
          <p:nvPr/>
        </p:nvSpPr>
        <p:spPr bwMode="invGray">
          <a:xfrm>
            <a:off x="6899746" y="1504123"/>
            <a:ext cx="1460673" cy="963031"/>
          </a:xfrm>
          <a:prstGeom prst="ellipse">
            <a:avLst/>
          </a:prstGeom>
          <a:solidFill>
            <a:schemeClr val="accent1"/>
          </a:solidFill>
          <a:ln w="9525">
            <a:solidFill>
              <a:schemeClr val="bg1"/>
            </a:solidFill>
            <a:round/>
            <a:headEnd/>
            <a:tailEnd/>
          </a:ln>
          <a:effectLst>
            <a:outerShdw blurRad="635000" dist="381000" dir="5400000" algn="tr" rotWithShape="0">
              <a:prstClr val="black">
                <a:alpha val="63000"/>
              </a:prstClr>
            </a:outerShdw>
          </a:effectLst>
          <a:scene3d>
            <a:camera prst="perspectiveRelaxedModerately" fov="1200000">
              <a:rot lat="18890633" lon="0" rev="0"/>
            </a:camera>
            <a:lightRig rig="threePt" dir="t">
              <a:rot lat="0" lon="0" rev="16200000"/>
            </a:lightRig>
          </a:scene3d>
          <a:sp3d extrusionH="260350" prstMaterial="matte">
            <a:bevelT prst="angle"/>
          </a:sp3d>
          <a:extLst/>
        </p:spPr>
        <p:txBody>
          <a:bodyPr wrap="square" rtlCol="0" anchor="ctr"/>
          <a:lstStyle/>
          <a:p>
            <a:pPr algn="ctr" defTabSz="257082"/>
            <a:r>
              <a:rPr lang="en-US" sz="1000" b="1" dirty="0"/>
              <a:t>Integrated /</a:t>
            </a:r>
          </a:p>
          <a:p>
            <a:pPr algn="ctr" defTabSz="257082"/>
            <a:r>
              <a:rPr lang="en-US" sz="1000" b="1" dirty="0"/>
              <a:t>Security</a:t>
            </a:r>
          </a:p>
        </p:txBody>
      </p:sp>
      <p:sp>
        <p:nvSpPr>
          <p:cNvPr id="8" name="Oval 7"/>
          <p:cNvSpPr/>
          <p:nvPr/>
        </p:nvSpPr>
        <p:spPr bwMode="invGray">
          <a:xfrm>
            <a:off x="9379386" y="1504123"/>
            <a:ext cx="1460673" cy="963031"/>
          </a:xfrm>
          <a:prstGeom prst="ellipse">
            <a:avLst/>
          </a:prstGeom>
          <a:solidFill>
            <a:schemeClr val="accent1"/>
          </a:solidFill>
          <a:ln w="9525">
            <a:solidFill>
              <a:schemeClr val="bg1"/>
            </a:solidFill>
            <a:round/>
            <a:headEnd/>
            <a:tailEnd/>
          </a:ln>
          <a:effectLst>
            <a:outerShdw blurRad="635000" dist="381000" dir="5400000" algn="tr" rotWithShape="0">
              <a:prstClr val="black">
                <a:alpha val="63000"/>
              </a:prstClr>
            </a:outerShdw>
          </a:effectLst>
          <a:scene3d>
            <a:camera prst="perspectiveRelaxedModerately" fov="1200000">
              <a:rot lat="18890633" lon="0" rev="0"/>
            </a:camera>
            <a:lightRig rig="threePt" dir="t">
              <a:rot lat="0" lon="0" rev="16200000"/>
            </a:lightRig>
          </a:scene3d>
          <a:sp3d extrusionH="260350" prstMaterial="matte">
            <a:bevelT prst="angle"/>
          </a:sp3d>
          <a:extLst/>
        </p:spPr>
        <p:txBody>
          <a:bodyPr wrap="square" rtlCol="0" anchor="ctr"/>
          <a:lstStyle/>
          <a:p>
            <a:pPr algn="ctr" defTabSz="257082"/>
            <a:r>
              <a:rPr lang="en-US" sz="1000" b="1" dirty="0"/>
              <a:t>Cloud</a:t>
            </a:r>
          </a:p>
        </p:txBody>
      </p:sp>
      <p:pic>
        <p:nvPicPr>
          <p:cNvPr id="12" name="Picture 11"/>
          <p:cNvPicPr>
            <a:picLocks noChangeAspect="1"/>
          </p:cNvPicPr>
          <p:nvPr/>
        </p:nvPicPr>
        <p:blipFill>
          <a:blip r:embed="rId3"/>
          <a:stretch>
            <a:fillRect/>
          </a:stretch>
        </p:blipFill>
        <p:spPr>
          <a:xfrm>
            <a:off x="6980209" y="2906131"/>
            <a:ext cx="1299746" cy="375560"/>
          </a:xfrm>
          <a:prstGeom prst="rect">
            <a:avLst/>
          </a:prstGeom>
        </p:spPr>
      </p:pic>
      <p:pic>
        <p:nvPicPr>
          <p:cNvPr id="13" name="Picture 12"/>
          <p:cNvPicPr>
            <a:picLocks noChangeAspect="1"/>
          </p:cNvPicPr>
          <p:nvPr/>
        </p:nvPicPr>
        <p:blipFill>
          <a:blip r:embed="rId4"/>
          <a:stretch>
            <a:fillRect/>
          </a:stretch>
        </p:blipFill>
        <p:spPr>
          <a:xfrm>
            <a:off x="6986019" y="3355575"/>
            <a:ext cx="1293936" cy="585934"/>
          </a:xfrm>
          <a:prstGeom prst="rect">
            <a:avLst/>
          </a:prstGeom>
        </p:spPr>
      </p:pic>
      <p:pic>
        <p:nvPicPr>
          <p:cNvPr id="14" name="Picture 13"/>
          <p:cNvPicPr>
            <a:picLocks noChangeAspect="1"/>
          </p:cNvPicPr>
          <p:nvPr/>
        </p:nvPicPr>
        <p:blipFill>
          <a:blip r:embed="rId5"/>
          <a:stretch>
            <a:fillRect/>
          </a:stretch>
        </p:blipFill>
        <p:spPr>
          <a:xfrm>
            <a:off x="4643416" y="2917242"/>
            <a:ext cx="701816" cy="372965"/>
          </a:xfrm>
          <a:prstGeom prst="rect">
            <a:avLst/>
          </a:prstGeom>
        </p:spPr>
      </p:pic>
      <p:pic>
        <p:nvPicPr>
          <p:cNvPr id="15" name="Picture 14"/>
          <p:cNvPicPr>
            <a:picLocks noChangeAspect="1"/>
          </p:cNvPicPr>
          <p:nvPr/>
        </p:nvPicPr>
        <p:blipFill>
          <a:blip r:embed="rId6"/>
          <a:stretch>
            <a:fillRect/>
          </a:stretch>
        </p:blipFill>
        <p:spPr>
          <a:xfrm>
            <a:off x="4643416" y="3529607"/>
            <a:ext cx="537097" cy="530011"/>
          </a:xfrm>
          <a:prstGeom prst="rect">
            <a:avLst/>
          </a:prstGeom>
        </p:spPr>
      </p:pic>
      <p:pic>
        <p:nvPicPr>
          <p:cNvPr id="16" name="Picture 15"/>
          <p:cNvPicPr>
            <a:picLocks noChangeAspect="1"/>
          </p:cNvPicPr>
          <p:nvPr/>
        </p:nvPicPr>
        <p:blipFill>
          <a:blip r:embed="rId7"/>
          <a:stretch>
            <a:fillRect/>
          </a:stretch>
        </p:blipFill>
        <p:spPr>
          <a:xfrm>
            <a:off x="4643416" y="4273334"/>
            <a:ext cx="1213480" cy="371001"/>
          </a:xfrm>
          <a:prstGeom prst="rect">
            <a:avLst/>
          </a:prstGeom>
        </p:spPr>
      </p:pic>
      <p:pic>
        <p:nvPicPr>
          <p:cNvPr id="17" name="Picture 16"/>
          <p:cNvPicPr>
            <a:picLocks noChangeAspect="1"/>
          </p:cNvPicPr>
          <p:nvPr/>
        </p:nvPicPr>
        <p:blipFill>
          <a:blip r:embed="rId8"/>
          <a:stretch>
            <a:fillRect/>
          </a:stretch>
        </p:blipFill>
        <p:spPr>
          <a:xfrm>
            <a:off x="9787561" y="2902644"/>
            <a:ext cx="623068" cy="623068"/>
          </a:xfrm>
          <a:prstGeom prst="rect">
            <a:avLst/>
          </a:prstGeom>
        </p:spPr>
      </p:pic>
      <p:pic>
        <p:nvPicPr>
          <p:cNvPr id="18" name="Picture 17"/>
          <p:cNvPicPr>
            <a:picLocks noChangeAspect="1"/>
          </p:cNvPicPr>
          <p:nvPr/>
        </p:nvPicPr>
        <p:blipFill>
          <a:blip r:embed="rId9"/>
          <a:stretch>
            <a:fillRect/>
          </a:stretch>
        </p:blipFill>
        <p:spPr>
          <a:xfrm>
            <a:off x="9791633" y="3585184"/>
            <a:ext cx="864838" cy="576558"/>
          </a:xfrm>
          <a:prstGeom prst="rect">
            <a:avLst/>
          </a:prstGeom>
        </p:spPr>
      </p:pic>
      <p:pic>
        <p:nvPicPr>
          <p:cNvPr id="19" name="Picture 18"/>
          <p:cNvPicPr>
            <a:picLocks noChangeAspect="1"/>
          </p:cNvPicPr>
          <p:nvPr/>
        </p:nvPicPr>
        <p:blipFill>
          <a:blip r:embed="rId10"/>
          <a:stretch>
            <a:fillRect/>
          </a:stretch>
        </p:blipFill>
        <p:spPr>
          <a:xfrm>
            <a:off x="9787561" y="3984973"/>
            <a:ext cx="785159" cy="785159"/>
          </a:xfrm>
          <a:prstGeom prst="rect">
            <a:avLst/>
          </a:prstGeom>
        </p:spPr>
      </p:pic>
      <p:pic>
        <p:nvPicPr>
          <p:cNvPr id="20" name="Picture 19"/>
          <p:cNvPicPr>
            <a:picLocks noChangeAspect="1"/>
          </p:cNvPicPr>
          <p:nvPr/>
        </p:nvPicPr>
        <p:blipFill>
          <a:blip r:embed="rId11"/>
          <a:stretch>
            <a:fillRect/>
          </a:stretch>
        </p:blipFill>
        <p:spPr>
          <a:xfrm>
            <a:off x="910531" y="1754048"/>
            <a:ext cx="2509857" cy="824668"/>
          </a:xfrm>
          <a:prstGeom prst="rect">
            <a:avLst/>
          </a:prstGeom>
        </p:spPr>
      </p:pic>
      <p:pic>
        <p:nvPicPr>
          <p:cNvPr id="21" name="Picture 20"/>
          <p:cNvPicPr>
            <a:picLocks noChangeAspect="1"/>
          </p:cNvPicPr>
          <p:nvPr/>
        </p:nvPicPr>
        <p:blipFill>
          <a:blip r:embed="rId12"/>
          <a:stretch>
            <a:fillRect/>
          </a:stretch>
        </p:blipFill>
        <p:spPr>
          <a:xfrm>
            <a:off x="6980209" y="4027910"/>
            <a:ext cx="861851" cy="861851"/>
          </a:xfrm>
          <a:prstGeom prst="rect">
            <a:avLst/>
          </a:prstGeom>
        </p:spPr>
      </p:pic>
      <p:sp>
        <p:nvSpPr>
          <p:cNvPr id="2" name="TextBox 1"/>
          <p:cNvSpPr txBox="1"/>
          <p:nvPr/>
        </p:nvSpPr>
        <p:spPr>
          <a:xfrm>
            <a:off x="6242522" y="5537200"/>
            <a:ext cx="2775119" cy="369332"/>
          </a:xfrm>
          <a:prstGeom prst="rect">
            <a:avLst/>
          </a:prstGeom>
          <a:noFill/>
          <a:ln w="0">
            <a:solidFill>
              <a:srgbClr val="FF0000"/>
            </a:solidFill>
          </a:ln>
          <a:effectLst>
            <a:glow rad="50800">
              <a:srgbClr val="FF0000">
                <a:alpha val="40000"/>
              </a:srgbClr>
            </a:glow>
            <a:outerShdw blurRad="50800" dist="38100" dir="2700000" algn="tl" rotWithShape="0">
              <a:prstClr val="black">
                <a:alpha val="40000"/>
              </a:prstClr>
            </a:outerShdw>
          </a:effectLst>
        </p:spPr>
        <p:txBody>
          <a:bodyPr wrap="none" rtlCol="0">
            <a:spAutoFit/>
          </a:bodyPr>
          <a:lstStyle/>
          <a:p>
            <a:r>
              <a:rPr lang="en-GB" dirty="0"/>
              <a:t>One </a:t>
            </a:r>
            <a:r>
              <a:rPr lang="en-GB"/>
              <a:t>size doesn’t fit for all</a:t>
            </a:r>
          </a:p>
        </p:txBody>
      </p:sp>
    </p:spTree>
    <p:extLst>
      <p:ext uri="{BB962C8B-B14F-4D97-AF65-F5344CB8AC3E}">
        <p14:creationId xmlns:p14="http://schemas.microsoft.com/office/powerpoint/2010/main" val="2057983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barn(inVertical)">
                                      <p:cBhvr>
                                        <p:cTn id="79" dur="500"/>
                                        <p:tgtEl>
                                          <p:spTgt spid="2"/>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1000"/>
                                        <p:tgtEl>
                                          <p:spTgt spid="4"/>
                                        </p:tgtEl>
                                      </p:cBhvr>
                                    </p:animEffect>
                                  </p:childTnLst>
                                </p:cTn>
                              </p:par>
                              <p:par>
                                <p:cTn id="85" presetID="42" presetClass="entr" presetSubtype="0" fill="hold"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sym typeface="BentonSans Black"/>
              </a:rPr>
              <a:t>Secure Access – Platform Choice</a:t>
            </a:r>
            <a:endParaRPr lang="en-GB" dirty="0"/>
          </a:p>
        </p:txBody>
      </p:sp>
      <p:grpSp>
        <p:nvGrpSpPr>
          <p:cNvPr id="4" name="Group 3"/>
          <p:cNvGrpSpPr/>
          <p:nvPr/>
        </p:nvGrpSpPr>
        <p:grpSpPr>
          <a:xfrm>
            <a:off x="7993209" y="1358393"/>
            <a:ext cx="3066296" cy="4176891"/>
            <a:chOff x="7995290" y="1510256"/>
            <a:chExt cx="3067095" cy="4177979"/>
          </a:xfrm>
        </p:grpSpPr>
        <p:sp>
          <p:nvSpPr>
            <p:cNvPr id="5" name="Rounded Rectangle 4"/>
            <p:cNvSpPr/>
            <p:nvPr/>
          </p:nvSpPr>
          <p:spPr bwMode="invGray">
            <a:xfrm>
              <a:off x="7995290" y="1510256"/>
              <a:ext cx="3067095" cy="4177979"/>
            </a:xfrm>
            <a:prstGeom prst="roundRect">
              <a:avLst/>
            </a:prstGeom>
            <a:solidFill>
              <a:schemeClr val="accent1">
                <a:lumMod val="40000"/>
                <a:lumOff val="60000"/>
              </a:schemeClr>
            </a:solidFill>
            <a:ln w="9525">
              <a:solidFill>
                <a:schemeClr val="tx1"/>
              </a:solidFill>
              <a:round/>
              <a:headEnd/>
              <a:tailEnd/>
            </a:ln>
            <a:extLst/>
          </p:spPr>
          <p:txBody>
            <a:bodyPr wrap="square" rtlCol="0" anchor="ctr"/>
            <a:lstStyle/>
            <a:p>
              <a:pPr algn="ctr" defTabSz="342761"/>
              <a:endParaRPr lang="en-US" sz="2000" dirty="0"/>
            </a:p>
          </p:txBody>
        </p:sp>
        <p:grpSp>
          <p:nvGrpSpPr>
            <p:cNvPr id="6" name="Group 5"/>
            <p:cNvGrpSpPr/>
            <p:nvPr/>
          </p:nvGrpSpPr>
          <p:grpSpPr>
            <a:xfrm>
              <a:off x="8041039" y="1722558"/>
              <a:ext cx="2864223" cy="3696410"/>
              <a:chOff x="8745558" y="1645132"/>
              <a:chExt cx="2864223" cy="3696410"/>
            </a:xfrm>
          </p:grpSpPr>
          <p:grpSp>
            <p:nvGrpSpPr>
              <p:cNvPr id="7" name="Group 7"/>
              <p:cNvGrpSpPr>
                <a:grpSpLocks/>
              </p:cNvGrpSpPr>
              <p:nvPr/>
            </p:nvGrpSpPr>
            <p:grpSpPr bwMode="auto">
              <a:xfrm>
                <a:off x="9704277" y="3251301"/>
                <a:ext cx="1160820" cy="749588"/>
                <a:chOff x="2797590" y="4179318"/>
                <a:chExt cx="707235" cy="455951"/>
              </a:xfrm>
            </p:grpSpPr>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97590" y="4179318"/>
                  <a:ext cx="707235"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2841738" y="4318198"/>
                  <a:ext cx="618434" cy="205985"/>
                </a:xfrm>
                <a:prstGeom prst="rect">
                  <a:avLst/>
                </a:prstGeom>
                <a:noFill/>
              </p:spPr>
              <p:txBody>
                <a:bodyPr>
                  <a:spAutoFit/>
                </a:bodyPr>
                <a:lstStyle/>
                <a:p>
                  <a:pPr algn="ctr">
                    <a:defRPr/>
                  </a:pPr>
                  <a:r>
                    <a:rPr lang="en-US" sz="1600" b="1" dirty="0">
                      <a:cs typeface="Helvetica 55 Roman"/>
                    </a:rPr>
                    <a:t>Cloud</a:t>
                  </a:r>
                </a:p>
              </p:txBody>
            </p:sp>
          </p:grpSp>
          <p:pic>
            <p:nvPicPr>
              <p:cNvPr id="8" name="Picture 25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13611" y="4603489"/>
                <a:ext cx="1003130" cy="69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10723716" y="4321399"/>
                <a:ext cx="389952" cy="277071"/>
              </a:xfrm>
              <a:prstGeom prst="rect">
                <a:avLst/>
              </a:prstGeom>
              <a:noFill/>
            </p:spPr>
            <p:txBody>
              <a:bodyPr wrap="none" rtlCol="0">
                <a:spAutoFit/>
              </a:bodyPr>
              <a:lstStyle/>
              <a:p>
                <a:r>
                  <a:rPr lang="en-US" sz="1200" dirty="0"/>
                  <a:t>AP</a:t>
                </a:r>
              </a:p>
            </p:txBody>
          </p:sp>
          <p:sp>
            <p:nvSpPr>
              <p:cNvPr id="10" name="TextBox 9"/>
              <p:cNvSpPr txBox="1"/>
              <p:nvPr/>
            </p:nvSpPr>
            <p:spPr>
              <a:xfrm>
                <a:off x="9112659" y="4318769"/>
                <a:ext cx="636879" cy="277071"/>
              </a:xfrm>
              <a:prstGeom prst="rect">
                <a:avLst/>
              </a:prstGeom>
              <a:noFill/>
            </p:spPr>
            <p:txBody>
              <a:bodyPr wrap="none" rtlCol="0">
                <a:spAutoFit/>
              </a:bodyPr>
              <a:lstStyle/>
              <a:p>
                <a:r>
                  <a:rPr lang="en-US" sz="1200" dirty="0"/>
                  <a:t>Switch</a:t>
                </a:r>
              </a:p>
            </p:txBody>
          </p:sp>
          <p:sp>
            <p:nvSpPr>
              <p:cNvPr id="11" name="TextBox 10"/>
              <p:cNvSpPr txBox="1"/>
              <p:nvPr/>
            </p:nvSpPr>
            <p:spPr>
              <a:xfrm>
                <a:off x="9776652" y="1645132"/>
                <a:ext cx="802032" cy="354035"/>
              </a:xfrm>
              <a:prstGeom prst="rect">
                <a:avLst/>
              </a:prstGeom>
              <a:noFill/>
            </p:spPr>
            <p:txBody>
              <a:bodyPr wrap="none" rtlCol="0">
                <a:spAutoFit/>
              </a:bodyPr>
              <a:lstStyle/>
              <a:p>
                <a:pPr algn="ctr"/>
                <a:r>
                  <a:rPr lang="en-US" sz="1700" b="1" dirty="0">
                    <a:ln w="12700">
                      <a:noFill/>
                      <a:prstDash val="solid"/>
                    </a:ln>
                    <a:effectLst>
                      <a:outerShdw blurRad="41275" dist="20320" dir="1800000" algn="tl" rotWithShape="0">
                        <a:srgbClr val="000000">
                          <a:alpha val="40000"/>
                        </a:srgbClr>
                      </a:outerShdw>
                    </a:effectLst>
                  </a:rPr>
                  <a:t>Cloud</a:t>
                </a:r>
              </a:p>
            </p:txBody>
          </p:sp>
          <p:sp>
            <p:nvSpPr>
              <p:cNvPr id="12" name="TextBox 11"/>
              <p:cNvSpPr txBox="1"/>
              <p:nvPr/>
            </p:nvSpPr>
            <p:spPr>
              <a:xfrm>
                <a:off x="8745558" y="2047303"/>
                <a:ext cx="2864223" cy="277071"/>
              </a:xfrm>
              <a:prstGeom prst="rect">
                <a:avLst/>
              </a:prstGeom>
              <a:noFill/>
            </p:spPr>
            <p:txBody>
              <a:bodyPr wrap="square" rtlCol="0">
                <a:spAutoFit/>
              </a:bodyPr>
              <a:lstStyle/>
              <a:p>
                <a:pPr algn="ctr"/>
                <a:r>
                  <a:rPr lang="en-US" sz="1200" dirty="0"/>
                  <a:t>(Cloud Management)</a:t>
                </a:r>
              </a:p>
            </p:txBody>
          </p:sp>
          <p:pic>
            <p:nvPicPr>
              <p:cNvPr id="13" name="Picture 251" descr="FortiAP_S.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11366" y="4629196"/>
                <a:ext cx="822960" cy="712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08583" y="4458935"/>
                <a:ext cx="457199" cy="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7" name="Group 16"/>
          <p:cNvGrpSpPr/>
          <p:nvPr/>
        </p:nvGrpSpPr>
        <p:grpSpPr>
          <a:xfrm>
            <a:off x="4388599" y="1358393"/>
            <a:ext cx="3066296" cy="4176891"/>
            <a:chOff x="4374730" y="1482657"/>
            <a:chExt cx="3067095" cy="4177979"/>
          </a:xfrm>
        </p:grpSpPr>
        <p:sp>
          <p:nvSpPr>
            <p:cNvPr id="18" name="Rounded Rectangle 17"/>
            <p:cNvSpPr/>
            <p:nvPr/>
          </p:nvSpPr>
          <p:spPr bwMode="invGray">
            <a:xfrm>
              <a:off x="4374730" y="1482657"/>
              <a:ext cx="3067095" cy="4177979"/>
            </a:xfrm>
            <a:prstGeom prst="roundRect">
              <a:avLst/>
            </a:prstGeom>
            <a:solidFill>
              <a:schemeClr val="accent1">
                <a:lumMod val="40000"/>
                <a:lumOff val="60000"/>
              </a:schemeClr>
            </a:solidFill>
            <a:ln w="9525">
              <a:solidFill>
                <a:schemeClr val="tx1"/>
              </a:solidFill>
              <a:round/>
              <a:headEnd/>
              <a:tailEnd/>
            </a:ln>
            <a:extLst/>
          </p:spPr>
          <p:txBody>
            <a:bodyPr wrap="square" rtlCol="0" anchor="ctr"/>
            <a:lstStyle/>
            <a:p>
              <a:pPr algn="ctr" defTabSz="342761"/>
              <a:endParaRPr lang="en-US" sz="2000" dirty="0"/>
            </a:p>
          </p:txBody>
        </p:sp>
        <p:grpSp>
          <p:nvGrpSpPr>
            <p:cNvPr id="19" name="Group 18"/>
            <p:cNvGrpSpPr/>
            <p:nvPr/>
          </p:nvGrpSpPr>
          <p:grpSpPr>
            <a:xfrm>
              <a:off x="4397665" y="1698618"/>
              <a:ext cx="2864223" cy="3698415"/>
              <a:chOff x="4662301" y="1645132"/>
              <a:chExt cx="2864223" cy="3698415"/>
            </a:xfrm>
          </p:grpSpPr>
          <p:pic>
            <p:nvPicPr>
              <p:cNvPr id="20" name="Picture 3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12454" y="4629196"/>
                <a:ext cx="823912" cy="71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5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0493" y="4616556"/>
                <a:ext cx="1003130" cy="69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59"/>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35005" y="3422953"/>
                <a:ext cx="1005840" cy="72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58280" y="3263677"/>
                <a:ext cx="457199" cy="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5349965" y="2579343"/>
                <a:ext cx="1566862" cy="646499"/>
              </a:xfrm>
              <a:prstGeom prst="rect">
                <a:avLst/>
              </a:prstGeom>
              <a:noFill/>
            </p:spPr>
            <p:txBody>
              <a:bodyPr wrap="none" rtlCol="0">
                <a:spAutoFit/>
              </a:bodyPr>
              <a:lstStyle/>
              <a:p>
                <a:pPr algn="ctr"/>
                <a:r>
                  <a:rPr lang="en-US" sz="1200" dirty="0" err="1"/>
                  <a:t>FortiGate</a:t>
                </a:r>
                <a:endParaRPr lang="en-US" sz="1200" dirty="0"/>
              </a:p>
              <a:p>
                <a:pPr algn="ctr"/>
                <a:r>
                  <a:rPr lang="en-US" sz="1200" dirty="0"/>
                  <a:t>+</a:t>
                </a:r>
              </a:p>
              <a:p>
                <a:pPr algn="ctr"/>
                <a:r>
                  <a:rPr lang="en-US" sz="1200" dirty="0"/>
                  <a:t>WLAN Management</a:t>
                </a:r>
              </a:p>
            </p:txBody>
          </p:sp>
          <p:sp>
            <p:nvSpPr>
              <p:cNvPr id="25" name="TextBox 24"/>
              <p:cNvSpPr txBox="1"/>
              <p:nvPr/>
            </p:nvSpPr>
            <p:spPr>
              <a:xfrm>
                <a:off x="6729485" y="4321400"/>
                <a:ext cx="389952" cy="277071"/>
              </a:xfrm>
              <a:prstGeom prst="rect">
                <a:avLst/>
              </a:prstGeom>
              <a:noFill/>
            </p:spPr>
            <p:txBody>
              <a:bodyPr wrap="none" rtlCol="0">
                <a:spAutoFit/>
              </a:bodyPr>
              <a:lstStyle/>
              <a:p>
                <a:r>
                  <a:rPr lang="en-US" sz="1200" dirty="0"/>
                  <a:t>AP</a:t>
                </a:r>
              </a:p>
            </p:txBody>
          </p:sp>
          <p:sp>
            <p:nvSpPr>
              <p:cNvPr id="26" name="TextBox 25"/>
              <p:cNvSpPr txBox="1"/>
              <p:nvPr/>
            </p:nvSpPr>
            <p:spPr>
              <a:xfrm>
                <a:off x="5023702" y="4321400"/>
                <a:ext cx="636879" cy="277071"/>
              </a:xfrm>
              <a:prstGeom prst="rect">
                <a:avLst/>
              </a:prstGeom>
              <a:noFill/>
            </p:spPr>
            <p:txBody>
              <a:bodyPr wrap="none" rtlCol="0">
                <a:spAutoFit/>
              </a:bodyPr>
              <a:lstStyle/>
              <a:p>
                <a:r>
                  <a:rPr lang="en-US" sz="1200" dirty="0"/>
                  <a:t>Switch</a:t>
                </a:r>
              </a:p>
            </p:txBody>
          </p:sp>
          <p:sp>
            <p:nvSpPr>
              <p:cNvPr id="27" name="TextBox 26"/>
              <p:cNvSpPr txBox="1"/>
              <p:nvPr/>
            </p:nvSpPr>
            <p:spPr>
              <a:xfrm>
                <a:off x="5474531" y="1645132"/>
                <a:ext cx="1239765" cy="354035"/>
              </a:xfrm>
              <a:prstGeom prst="rect">
                <a:avLst/>
              </a:prstGeom>
              <a:noFill/>
            </p:spPr>
            <p:txBody>
              <a:bodyPr wrap="none" rtlCol="0">
                <a:spAutoFit/>
              </a:bodyPr>
              <a:lstStyle/>
              <a:p>
                <a:pPr algn="ctr"/>
                <a:r>
                  <a:rPr lang="en-US" sz="1700" b="1" dirty="0">
                    <a:ln w="12700">
                      <a:noFill/>
                      <a:prstDash val="solid"/>
                    </a:ln>
                    <a:effectLst>
                      <a:outerShdw blurRad="41275" dist="20320" dir="1800000" algn="tl" rotWithShape="0">
                        <a:srgbClr val="000000">
                          <a:alpha val="40000"/>
                        </a:srgbClr>
                      </a:outerShdw>
                    </a:effectLst>
                  </a:rPr>
                  <a:t>Integrated</a:t>
                </a:r>
              </a:p>
            </p:txBody>
          </p:sp>
          <p:sp>
            <p:nvSpPr>
              <p:cNvPr id="28" name="TextBox 27"/>
              <p:cNvSpPr txBox="1"/>
              <p:nvPr/>
            </p:nvSpPr>
            <p:spPr>
              <a:xfrm>
                <a:off x="4662301" y="2047303"/>
                <a:ext cx="2864223" cy="277071"/>
              </a:xfrm>
              <a:prstGeom prst="rect">
                <a:avLst/>
              </a:prstGeom>
              <a:noFill/>
            </p:spPr>
            <p:txBody>
              <a:bodyPr wrap="square" rtlCol="0">
                <a:spAutoFit/>
              </a:bodyPr>
              <a:lstStyle/>
              <a:p>
                <a:pPr algn="ctr"/>
                <a:r>
                  <a:rPr lang="en-US" sz="1200" dirty="0"/>
                  <a:t>(Integrated Controller)</a:t>
                </a:r>
              </a:p>
            </p:txBody>
          </p:sp>
        </p:grpSp>
      </p:grpSp>
      <p:grpSp>
        <p:nvGrpSpPr>
          <p:cNvPr id="29" name="Group 28"/>
          <p:cNvGrpSpPr/>
          <p:nvPr/>
        </p:nvGrpSpPr>
        <p:grpSpPr>
          <a:xfrm>
            <a:off x="663950" y="1358393"/>
            <a:ext cx="3066296" cy="4176891"/>
            <a:chOff x="664123" y="1510256"/>
            <a:chExt cx="3067095" cy="4177979"/>
          </a:xfrm>
        </p:grpSpPr>
        <p:sp>
          <p:nvSpPr>
            <p:cNvPr id="30" name="Rounded Rectangle 29"/>
            <p:cNvSpPr/>
            <p:nvPr/>
          </p:nvSpPr>
          <p:spPr bwMode="invGray">
            <a:xfrm>
              <a:off x="664123" y="1510256"/>
              <a:ext cx="3067095" cy="4177979"/>
            </a:xfrm>
            <a:prstGeom prst="roundRect">
              <a:avLst/>
            </a:prstGeom>
            <a:solidFill>
              <a:schemeClr val="accent1">
                <a:lumMod val="40000"/>
                <a:lumOff val="60000"/>
              </a:schemeClr>
            </a:solidFill>
            <a:ln w="9525">
              <a:solidFill>
                <a:schemeClr val="tx1"/>
              </a:solidFill>
              <a:round/>
              <a:headEnd/>
              <a:tailEnd/>
            </a:ln>
            <a:extLst/>
          </p:spPr>
          <p:txBody>
            <a:bodyPr wrap="square" rtlCol="0" anchor="ctr"/>
            <a:lstStyle/>
            <a:p>
              <a:pPr algn="ctr" defTabSz="342761"/>
              <a:endParaRPr lang="en-US" sz="2000" dirty="0"/>
            </a:p>
          </p:txBody>
        </p:sp>
        <p:grpSp>
          <p:nvGrpSpPr>
            <p:cNvPr id="31" name="Group 30"/>
            <p:cNvGrpSpPr/>
            <p:nvPr/>
          </p:nvGrpSpPr>
          <p:grpSpPr>
            <a:xfrm>
              <a:off x="794708" y="1748113"/>
              <a:ext cx="2864223" cy="3670855"/>
              <a:chOff x="579045" y="1645132"/>
              <a:chExt cx="2864223" cy="3670855"/>
            </a:xfrm>
          </p:grpSpPr>
          <p:pic>
            <p:nvPicPr>
              <p:cNvPr id="32" name="Picture 25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460" y="4616556"/>
                <a:ext cx="1003130" cy="69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59"/>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3105" y="3287487"/>
                <a:ext cx="1005840" cy="72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5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69380" y="3315170"/>
                <a:ext cx="1005840" cy="70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p:cNvSpPr txBox="1"/>
              <p:nvPr/>
            </p:nvSpPr>
            <p:spPr>
              <a:xfrm>
                <a:off x="2677375" y="4321399"/>
                <a:ext cx="389952" cy="277071"/>
              </a:xfrm>
              <a:prstGeom prst="rect">
                <a:avLst/>
              </a:prstGeom>
              <a:noFill/>
            </p:spPr>
            <p:txBody>
              <a:bodyPr wrap="none" rtlCol="0">
                <a:spAutoFit/>
              </a:bodyPr>
              <a:lstStyle/>
              <a:p>
                <a:r>
                  <a:rPr lang="en-US" sz="1200" dirty="0"/>
                  <a:t>AP</a:t>
                </a:r>
              </a:p>
            </p:txBody>
          </p:sp>
          <p:sp>
            <p:nvSpPr>
              <p:cNvPr id="36" name="TextBox 35"/>
              <p:cNvSpPr txBox="1"/>
              <p:nvPr/>
            </p:nvSpPr>
            <p:spPr>
              <a:xfrm>
                <a:off x="726373" y="2948676"/>
                <a:ext cx="826082" cy="277071"/>
              </a:xfrm>
              <a:prstGeom prst="rect">
                <a:avLst/>
              </a:prstGeom>
              <a:noFill/>
            </p:spPr>
            <p:txBody>
              <a:bodyPr wrap="none" rtlCol="0">
                <a:spAutoFit/>
              </a:bodyPr>
              <a:lstStyle/>
              <a:p>
                <a:r>
                  <a:rPr lang="en-US" sz="1200" dirty="0" err="1"/>
                  <a:t>FortiGate</a:t>
                </a:r>
                <a:endParaRPr lang="en-US" sz="1200" dirty="0"/>
              </a:p>
            </p:txBody>
          </p:sp>
          <p:sp>
            <p:nvSpPr>
              <p:cNvPr id="37" name="TextBox 36"/>
              <p:cNvSpPr txBox="1"/>
              <p:nvPr/>
            </p:nvSpPr>
            <p:spPr>
              <a:xfrm>
                <a:off x="2332589" y="2764009"/>
                <a:ext cx="1079423" cy="461785"/>
              </a:xfrm>
              <a:prstGeom prst="rect">
                <a:avLst/>
              </a:prstGeom>
              <a:noFill/>
            </p:spPr>
            <p:txBody>
              <a:bodyPr wrap="none" rtlCol="0">
                <a:spAutoFit/>
              </a:bodyPr>
              <a:lstStyle/>
              <a:p>
                <a:pPr algn="ctr"/>
                <a:r>
                  <a:rPr lang="en-US" sz="1200" dirty="0"/>
                  <a:t>WLAN</a:t>
                </a:r>
              </a:p>
              <a:p>
                <a:pPr algn="ctr"/>
                <a:r>
                  <a:rPr lang="en-US" sz="1200" dirty="0"/>
                  <a:t>Management</a:t>
                </a:r>
              </a:p>
            </p:txBody>
          </p:sp>
          <p:sp>
            <p:nvSpPr>
              <p:cNvPr id="38" name="TextBox 37"/>
              <p:cNvSpPr txBox="1"/>
              <p:nvPr/>
            </p:nvSpPr>
            <p:spPr>
              <a:xfrm>
                <a:off x="777669" y="4321399"/>
                <a:ext cx="636879" cy="277071"/>
              </a:xfrm>
              <a:prstGeom prst="rect">
                <a:avLst/>
              </a:prstGeom>
              <a:noFill/>
            </p:spPr>
            <p:txBody>
              <a:bodyPr wrap="none" rtlCol="0">
                <a:spAutoFit/>
              </a:bodyPr>
              <a:lstStyle/>
              <a:p>
                <a:r>
                  <a:rPr lang="en-US" sz="1200" dirty="0"/>
                  <a:t>Switch</a:t>
                </a:r>
              </a:p>
            </p:txBody>
          </p:sp>
          <p:pic>
            <p:nvPicPr>
              <p:cNvPr id="39" name="Picture 3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16380" y="3128211"/>
                <a:ext cx="457199" cy="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9"/>
              <p:cNvPicPr>
                <a:picLocks noChangeAspect="1"/>
              </p:cNvPicPr>
              <p:nvPr/>
            </p:nvPicPr>
            <p:blipFill>
              <a:blip r:embed="rId9" cstate="print"/>
              <a:stretch>
                <a:fillRect/>
              </a:stretch>
            </p:blipFill>
            <p:spPr>
              <a:xfrm>
                <a:off x="2391296" y="4628546"/>
                <a:ext cx="946158" cy="670194"/>
              </a:xfrm>
              <a:prstGeom prst="rect">
                <a:avLst/>
              </a:prstGeom>
            </p:spPr>
          </p:pic>
          <p:sp>
            <p:nvSpPr>
              <p:cNvPr id="41" name="TextBox 40"/>
              <p:cNvSpPr txBox="1"/>
              <p:nvPr/>
            </p:nvSpPr>
            <p:spPr>
              <a:xfrm>
                <a:off x="1397688" y="1645132"/>
                <a:ext cx="1226939" cy="354035"/>
              </a:xfrm>
              <a:prstGeom prst="rect">
                <a:avLst/>
              </a:prstGeom>
              <a:noFill/>
              <a:ln w="28575">
                <a:solidFill>
                  <a:srgbClr val="FF0000"/>
                </a:solidFill>
              </a:ln>
            </p:spPr>
            <p:txBody>
              <a:bodyPr wrap="none" rtlCol="0">
                <a:spAutoFit/>
              </a:bodyPr>
              <a:lstStyle/>
              <a:p>
                <a:pPr algn="ctr"/>
                <a:r>
                  <a:rPr lang="en-US" sz="1700" b="1" dirty="0">
                    <a:ln w="12700">
                      <a:noFill/>
                      <a:prstDash val="solid"/>
                    </a:ln>
                    <a:effectLst>
                      <a:outerShdw blurRad="41275" dist="20320" dir="1800000" algn="tl" rotWithShape="0">
                        <a:srgbClr val="000000">
                          <a:alpha val="40000"/>
                        </a:srgbClr>
                      </a:outerShdw>
                    </a:effectLst>
                  </a:rPr>
                  <a:t>Controller</a:t>
                </a:r>
              </a:p>
            </p:txBody>
          </p:sp>
          <p:sp>
            <p:nvSpPr>
              <p:cNvPr id="42" name="TextBox 41"/>
              <p:cNvSpPr txBox="1"/>
              <p:nvPr/>
            </p:nvSpPr>
            <p:spPr>
              <a:xfrm>
                <a:off x="579045" y="2047303"/>
                <a:ext cx="2864223" cy="277071"/>
              </a:xfrm>
              <a:prstGeom prst="rect">
                <a:avLst/>
              </a:prstGeom>
              <a:noFill/>
            </p:spPr>
            <p:txBody>
              <a:bodyPr wrap="square" rtlCol="0">
                <a:spAutoFit/>
              </a:bodyPr>
              <a:lstStyle/>
              <a:p>
                <a:pPr algn="ctr"/>
                <a:r>
                  <a:rPr lang="en-US" sz="1200" dirty="0"/>
                  <a:t>(Dedicated Controller)</a:t>
                </a:r>
              </a:p>
            </p:txBody>
          </p:sp>
        </p:grpSp>
      </p:grpSp>
      <p:sp>
        <p:nvSpPr>
          <p:cNvPr id="43" name="Right Arrow 42"/>
          <p:cNvSpPr/>
          <p:nvPr/>
        </p:nvSpPr>
        <p:spPr bwMode="invGray">
          <a:xfrm>
            <a:off x="788746" y="5595901"/>
            <a:ext cx="10626014" cy="941284"/>
          </a:xfrm>
          <a:prstGeom prst="rightArrow">
            <a:avLst/>
          </a:prstGeom>
          <a:gradFill flip="none" rotWithShape="1">
            <a:gsLst>
              <a:gs pos="0">
                <a:srgbClr val="FFFFFF">
                  <a:alpha val="62000"/>
                </a:srgbClr>
              </a:gs>
              <a:gs pos="69000">
                <a:schemeClr val="accent5">
                  <a:lumMod val="60000"/>
                  <a:lumOff val="40000"/>
                </a:schemeClr>
              </a:gs>
            </a:gsLst>
            <a:lin ang="0" scaled="1"/>
            <a:tileRect/>
          </a:gradFill>
          <a:ln w="9525">
            <a:noFill/>
            <a:prstDash val="sysDash"/>
            <a:round/>
            <a:headEnd/>
            <a:tailEnd/>
          </a:ln>
          <a:extLst/>
        </p:spPr>
        <p:txBody>
          <a:bodyPr wrap="square" lIns="91436" tIns="45719" rIns="91436" bIns="45719" rtlCol="0" anchor="ctr"/>
          <a:lstStyle/>
          <a:p>
            <a:pPr algn="ctr" defTabSz="457005">
              <a:defRPr/>
            </a:pPr>
            <a:endParaRPr lang="en-US" sz="2700" kern="0" dirty="0">
              <a:solidFill>
                <a:sysClr val="windowText" lastClr="000000"/>
              </a:solidFill>
            </a:endParaRPr>
          </a:p>
        </p:txBody>
      </p:sp>
      <p:sp>
        <p:nvSpPr>
          <p:cNvPr id="44" name="TextBox 43"/>
          <p:cNvSpPr txBox="1"/>
          <p:nvPr/>
        </p:nvSpPr>
        <p:spPr>
          <a:xfrm>
            <a:off x="9145361" y="5910908"/>
            <a:ext cx="863796" cy="353941"/>
          </a:xfrm>
          <a:prstGeom prst="rect">
            <a:avLst/>
          </a:prstGeom>
          <a:noFill/>
        </p:spPr>
        <p:txBody>
          <a:bodyPr wrap="square" lIns="91436" tIns="45719" rIns="91436" bIns="45719" rtlCol="0" anchor="ctr">
            <a:spAutoFit/>
          </a:bodyPr>
          <a:lstStyle/>
          <a:p>
            <a:pPr defTabSz="1218753">
              <a:defRPr/>
            </a:pPr>
            <a:r>
              <a:rPr lang="en-US" sz="1700" kern="0" dirty="0">
                <a:sym typeface="Wingdings"/>
              </a:rPr>
              <a:t>FEW</a:t>
            </a:r>
            <a:endParaRPr lang="en-US" sz="1700" kern="0" dirty="0"/>
          </a:p>
        </p:txBody>
      </p:sp>
      <p:sp>
        <p:nvSpPr>
          <p:cNvPr id="45" name="TextBox 44"/>
          <p:cNvSpPr txBox="1"/>
          <p:nvPr/>
        </p:nvSpPr>
        <p:spPr>
          <a:xfrm>
            <a:off x="1805633" y="5881664"/>
            <a:ext cx="987282" cy="353941"/>
          </a:xfrm>
          <a:prstGeom prst="rect">
            <a:avLst/>
          </a:prstGeom>
          <a:noFill/>
        </p:spPr>
        <p:txBody>
          <a:bodyPr wrap="square" lIns="91436" tIns="45719" rIns="91436" bIns="45719" rtlCol="0" anchor="ctr">
            <a:spAutoFit/>
          </a:bodyPr>
          <a:lstStyle/>
          <a:p>
            <a:pPr defTabSz="1218753">
              <a:defRPr/>
            </a:pPr>
            <a:r>
              <a:rPr lang="en-US" sz="1700" kern="0" dirty="0">
                <a:sym typeface="Wingdings"/>
              </a:rPr>
              <a:t>MANY</a:t>
            </a:r>
            <a:endParaRPr lang="en-US" sz="1700" kern="0" dirty="0"/>
          </a:p>
        </p:txBody>
      </p:sp>
      <p:sp>
        <p:nvSpPr>
          <p:cNvPr id="46" name="TextBox 45"/>
          <p:cNvSpPr txBox="1"/>
          <p:nvPr/>
        </p:nvSpPr>
        <p:spPr>
          <a:xfrm>
            <a:off x="5269130" y="5873186"/>
            <a:ext cx="1237184" cy="338552"/>
          </a:xfrm>
          <a:prstGeom prst="rect">
            <a:avLst/>
          </a:prstGeom>
          <a:noFill/>
        </p:spPr>
        <p:txBody>
          <a:bodyPr wrap="square" lIns="91436" tIns="45719" rIns="91436" bIns="45719" rtlCol="0">
            <a:spAutoFit/>
          </a:bodyPr>
          <a:lstStyle/>
          <a:p>
            <a:r>
              <a:rPr lang="en-US" sz="1600" dirty="0"/>
              <a:t>AP / site</a:t>
            </a:r>
          </a:p>
        </p:txBody>
      </p:sp>
      <p:sp>
        <p:nvSpPr>
          <p:cNvPr id="48" name="TextBox 47"/>
          <p:cNvSpPr txBox="1"/>
          <p:nvPr/>
        </p:nvSpPr>
        <p:spPr>
          <a:xfrm>
            <a:off x="3550024" y="1039906"/>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17515555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a:t>Access Points</a:t>
            </a:r>
          </a:p>
        </p:txBody>
      </p:sp>
      <p:sp>
        <p:nvSpPr>
          <p:cNvPr id="5" name="Rectangle 4"/>
          <p:cNvSpPr/>
          <p:nvPr/>
        </p:nvSpPr>
        <p:spPr bwMode="invGray">
          <a:xfrm>
            <a:off x="0" y="2986429"/>
            <a:ext cx="12188825" cy="185351"/>
          </a:xfrm>
          <a:prstGeom prst="rect">
            <a:avLst/>
          </a:prstGeom>
          <a:gradFill flip="none" rotWithShape="1">
            <a:gsLst>
              <a:gs pos="0">
                <a:schemeClr val="bg1">
                  <a:alpha val="0"/>
                </a:schemeClr>
              </a:gs>
              <a:gs pos="100000">
                <a:schemeClr val="bg2">
                  <a:alpha val="15000"/>
                </a:schemeClr>
              </a:gs>
            </a:gsLst>
            <a:lin ang="5400000" scaled="0"/>
            <a:tileRect/>
          </a:gradFill>
          <a:ln w="9525">
            <a:noFill/>
            <a:round/>
            <a:headEnd/>
            <a:tailEnd/>
          </a:ln>
          <a:extLst/>
        </p:spPr>
        <p:txBody>
          <a:bodyPr wrap="square" rtlCol="0" anchor="ctr"/>
          <a:lstStyle/>
          <a:p>
            <a:pPr algn="ctr" defTabSz="342879"/>
            <a:endParaRPr lang="en-US" sz="2000" dirty="0"/>
          </a:p>
        </p:txBody>
      </p:sp>
      <p:sp>
        <p:nvSpPr>
          <p:cNvPr id="6" name="Shape 268"/>
          <p:cNvSpPr txBox="1">
            <a:spLocks/>
          </p:cNvSpPr>
          <p:nvPr/>
        </p:nvSpPr>
        <p:spPr>
          <a:xfrm>
            <a:off x="498475" y="890515"/>
            <a:ext cx="2794000" cy="875401"/>
          </a:xfrm>
          <a:prstGeom prst="rect">
            <a:avLst/>
          </a:prstGeom>
          <a:ln w="12700">
            <a:miter lim="400000"/>
          </a:ln>
          <a:extLst>
            <a:ext uri="{C572A759-6A51-4108-AA02-DFA0A04FC94B}">
              <ma14:wrappingTextBoxFlag xmlns:ma14="http://schemas.microsoft.com/office/mac/drawingml/2011/main" xmlns="" val="1"/>
            </a:ext>
          </a:extLst>
        </p:spPr>
        <p:txBody>
          <a:bodyPr lIns="60946" tIns="60946" rIns="60946" bIns="60946" anchor="t">
            <a:noAutofit/>
          </a:bodyPr>
          <a:lstStyle>
            <a:lvl1pPr marL="469890" marR="0" indent="-46989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1pPr>
            <a:lvl2pPr marL="1282088" marR="0" indent="-562439"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2pPr>
            <a:lvl3pPr marL="2086417" marR="0" indent="-600554"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3pPr>
            <a:lvl4pPr marL="2939553" marR="0" indent="-71711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4pPr>
            <a:lvl5pPr marL="3640577" marR="0" indent="-778915"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9pPr>
          </a:lstStyle>
          <a:p>
            <a:pPr marL="0" indent="0" algn="ctr" defTabSz="260004">
              <a:lnSpc>
                <a:spcPts val="2400"/>
              </a:lnSpc>
              <a:spcBef>
                <a:spcPts val="300"/>
              </a:spcBef>
              <a:spcAft>
                <a:spcPts val="300"/>
              </a:spcAft>
              <a:buNone/>
              <a:tabLst>
                <a:tab pos="1343025" algn="l"/>
              </a:tabLst>
              <a:defRPr sz="4956"/>
            </a:pPr>
            <a:r>
              <a:rPr lang="en-US" sz="2400" b="1" cap="all" spc="-120" dirty="0">
                <a:solidFill>
                  <a:schemeClr val="accent6"/>
                </a:solidFill>
                <a:ea typeface="BentonSans Medium"/>
                <a:sym typeface="BentonSans Medium"/>
              </a:rPr>
              <a:t>FAP-U</a:t>
            </a:r>
            <a:br>
              <a:rPr lang="en-US" sz="2400" b="1" cap="all" spc="-120" dirty="0">
                <a:solidFill>
                  <a:schemeClr val="tx1"/>
                </a:solidFill>
                <a:ea typeface="BentonSans Medium"/>
                <a:sym typeface="BentonSans Medium"/>
              </a:rPr>
            </a:br>
            <a:r>
              <a:rPr lang="en-US" sz="2400" cap="all" spc="-120" dirty="0">
                <a:solidFill>
                  <a:srgbClr val="7E7F74"/>
                </a:solidFill>
                <a:ea typeface="BentonSans Medium"/>
                <a:sym typeface="BentonSans Medium"/>
              </a:rPr>
              <a:t>Universal</a:t>
            </a:r>
          </a:p>
        </p:txBody>
      </p:sp>
      <p:sp>
        <p:nvSpPr>
          <p:cNvPr id="7" name="Shape 268"/>
          <p:cNvSpPr txBox="1">
            <a:spLocks/>
          </p:cNvSpPr>
          <p:nvPr/>
        </p:nvSpPr>
        <p:spPr>
          <a:xfrm>
            <a:off x="3304402" y="890515"/>
            <a:ext cx="2794000" cy="875401"/>
          </a:xfrm>
          <a:prstGeom prst="rect">
            <a:avLst/>
          </a:prstGeom>
          <a:ln w="12700">
            <a:miter lim="400000"/>
          </a:ln>
          <a:extLst>
            <a:ext uri="{C572A759-6A51-4108-AA02-DFA0A04FC94B}">
              <ma14:wrappingTextBoxFlag xmlns:ma14="http://schemas.microsoft.com/office/mac/drawingml/2011/main" xmlns="" val="1"/>
            </a:ext>
          </a:extLst>
        </p:spPr>
        <p:txBody>
          <a:bodyPr lIns="60946" tIns="60946" rIns="60946" bIns="60946" anchor="t">
            <a:noAutofit/>
          </a:bodyPr>
          <a:lstStyle>
            <a:lvl1pPr marL="469890" marR="0" indent="-46989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1pPr>
            <a:lvl2pPr marL="1282088" marR="0" indent="-562439"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2pPr>
            <a:lvl3pPr marL="2086417" marR="0" indent="-600554"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3pPr>
            <a:lvl4pPr marL="2939553" marR="0" indent="-71711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4pPr>
            <a:lvl5pPr marL="3640577" marR="0" indent="-778915"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9pPr>
          </a:lstStyle>
          <a:p>
            <a:pPr marL="0" indent="0" algn="ctr" defTabSz="260004">
              <a:lnSpc>
                <a:spcPts val="2400"/>
              </a:lnSpc>
              <a:spcBef>
                <a:spcPts val="300"/>
              </a:spcBef>
              <a:spcAft>
                <a:spcPts val="300"/>
              </a:spcAft>
              <a:buNone/>
              <a:tabLst>
                <a:tab pos="1343025" algn="l"/>
              </a:tabLst>
              <a:defRPr sz="4956"/>
            </a:pPr>
            <a:r>
              <a:rPr lang="en-US" sz="2400" b="1" cap="all" spc="-120" dirty="0">
                <a:solidFill>
                  <a:schemeClr val="accent1"/>
                </a:solidFill>
                <a:ea typeface="BentonSans Medium"/>
                <a:sym typeface="BentonSans Medium"/>
              </a:rPr>
              <a:t>FAP</a:t>
            </a:r>
            <a:endParaRPr lang="en-US" sz="2400" b="1" cap="all" spc="-100" dirty="0">
              <a:solidFill>
                <a:schemeClr val="accent1"/>
              </a:solidFill>
              <a:ea typeface="BentonSans Medium"/>
              <a:sym typeface="BentonSans Medium"/>
            </a:endParaRPr>
          </a:p>
        </p:txBody>
      </p:sp>
      <p:sp>
        <p:nvSpPr>
          <p:cNvPr id="8" name="Shape 268"/>
          <p:cNvSpPr txBox="1">
            <a:spLocks/>
          </p:cNvSpPr>
          <p:nvPr/>
        </p:nvSpPr>
        <p:spPr>
          <a:xfrm>
            <a:off x="6103207" y="890515"/>
            <a:ext cx="2794000" cy="875401"/>
          </a:xfrm>
          <a:prstGeom prst="rect">
            <a:avLst/>
          </a:prstGeom>
          <a:ln w="12700">
            <a:miter lim="400000"/>
          </a:ln>
          <a:extLst>
            <a:ext uri="{C572A759-6A51-4108-AA02-DFA0A04FC94B}">
              <ma14:wrappingTextBoxFlag xmlns:ma14="http://schemas.microsoft.com/office/mac/drawingml/2011/main" xmlns="" val="1"/>
            </a:ext>
          </a:extLst>
        </p:spPr>
        <p:txBody>
          <a:bodyPr lIns="60946" tIns="60946" rIns="60946" bIns="60946" anchor="t">
            <a:noAutofit/>
          </a:bodyPr>
          <a:lstStyle>
            <a:lvl1pPr marL="469890" marR="0" indent="-46989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1pPr>
            <a:lvl2pPr marL="1282088" marR="0" indent="-562439"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2pPr>
            <a:lvl3pPr marL="2086417" marR="0" indent="-600554"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3pPr>
            <a:lvl4pPr marL="2939553" marR="0" indent="-71711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4pPr>
            <a:lvl5pPr marL="3640577" marR="0" indent="-778915"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9pPr>
          </a:lstStyle>
          <a:p>
            <a:pPr marL="0" indent="0" algn="ctr" defTabSz="260004">
              <a:lnSpc>
                <a:spcPts val="2400"/>
              </a:lnSpc>
              <a:spcBef>
                <a:spcPts val="300"/>
              </a:spcBef>
              <a:spcAft>
                <a:spcPts val="300"/>
              </a:spcAft>
              <a:buNone/>
              <a:tabLst>
                <a:tab pos="1343025" algn="l"/>
              </a:tabLst>
              <a:defRPr sz="4956"/>
            </a:pPr>
            <a:r>
              <a:rPr lang="en-US" sz="2400" b="1" cap="all" spc="-120" dirty="0">
                <a:solidFill>
                  <a:schemeClr val="accent2"/>
                </a:solidFill>
                <a:ea typeface="BentonSans Medium"/>
                <a:sym typeface="BentonSans Medium"/>
              </a:rPr>
              <a:t>FAP-s</a:t>
            </a:r>
            <a:br>
              <a:rPr lang="en-US" sz="2400" b="1" cap="all" spc="-120" dirty="0">
                <a:solidFill>
                  <a:schemeClr val="tx1"/>
                </a:solidFill>
                <a:ea typeface="BentonSans Medium"/>
                <a:sym typeface="BentonSans Medium"/>
              </a:rPr>
            </a:br>
            <a:r>
              <a:rPr lang="en-US" sz="2400" cap="all" spc="-120" dirty="0">
                <a:solidFill>
                  <a:srgbClr val="7E7F74"/>
                </a:solidFill>
                <a:ea typeface="BentonSans Medium"/>
                <a:sym typeface="BentonSans Medium"/>
              </a:rPr>
              <a:t>smart</a:t>
            </a:r>
            <a:endParaRPr lang="en-US" sz="2400" cap="all" spc="-100" dirty="0">
              <a:solidFill>
                <a:srgbClr val="7E7F74"/>
              </a:solidFill>
              <a:ea typeface="BentonSans Medium"/>
              <a:sym typeface="BentonSans Medium"/>
            </a:endParaRPr>
          </a:p>
        </p:txBody>
      </p:sp>
      <p:sp>
        <p:nvSpPr>
          <p:cNvPr id="9" name="Shape 268"/>
          <p:cNvSpPr txBox="1">
            <a:spLocks/>
          </p:cNvSpPr>
          <p:nvPr/>
        </p:nvSpPr>
        <p:spPr>
          <a:xfrm>
            <a:off x="8895147" y="890515"/>
            <a:ext cx="2794000" cy="875401"/>
          </a:xfrm>
          <a:prstGeom prst="rect">
            <a:avLst/>
          </a:prstGeom>
          <a:ln w="12700">
            <a:miter lim="400000"/>
          </a:ln>
          <a:extLst>
            <a:ext uri="{C572A759-6A51-4108-AA02-DFA0A04FC94B}">
              <ma14:wrappingTextBoxFlag xmlns:ma14="http://schemas.microsoft.com/office/mac/drawingml/2011/main" xmlns="" val="1"/>
            </a:ext>
          </a:extLst>
        </p:spPr>
        <p:txBody>
          <a:bodyPr lIns="60946" tIns="60946" rIns="60946" bIns="60946" anchor="t">
            <a:noAutofit/>
          </a:bodyPr>
          <a:lstStyle>
            <a:lvl1pPr marL="469890" marR="0" indent="-46989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1pPr>
            <a:lvl2pPr marL="1282088" marR="0" indent="-562439"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2pPr>
            <a:lvl3pPr marL="2086417" marR="0" indent="-600554"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3pPr>
            <a:lvl4pPr marL="2939553" marR="0" indent="-71711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4pPr>
            <a:lvl5pPr marL="3640577" marR="0" indent="-778915"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9pPr>
          </a:lstStyle>
          <a:p>
            <a:pPr marL="0" indent="0" algn="ctr" defTabSz="260004">
              <a:lnSpc>
                <a:spcPts val="2400"/>
              </a:lnSpc>
              <a:spcBef>
                <a:spcPts val="300"/>
              </a:spcBef>
              <a:spcAft>
                <a:spcPts val="300"/>
              </a:spcAft>
              <a:buNone/>
              <a:tabLst>
                <a:tab pos="1343025" algn="l"/>
              </a:tabLst>
              <a:defRPr sz="4956"/>
            </a:pPr>
            <a:r>
              <a:rPr lang="en-US" sz="2400" b="1" cap="all" spc="-120" dirty="0">
                <a:solidFill>
                  <a:schemeClr val="accent5"/>
                </a:solidFill>
                <a:ea typeface="BentonSans Medium"/>
                <a:sym typeface="BentonSans Medium"/>
              </a:rPr>
              <a:t>FAP-c</a:t>
            </a:r>
            <a:br>
              <a:rPr lang="en-US" sz="2400" b="1" cap="all" spc="-120" dirty="0">
                <a:solidFill>
                  <a:schemeClr val="tx1"/>
                </a:solidFill>
                <a:ea typeface="BentonSans Medium"/>
                <a:sym typeface="BentonSans Medium"/>
              </a:rPr>
            </a:br>
            <a:r>
              <a:rPr lang="en-US" sz="2400" cap="all" spc="-120" dirty="0">
                <a:solidFill>
                  <a:srgbClr val="7E7F74"/>
                </a:solidFill>
                <a:ea typeface="BentonSans Medium"/>
                <a:sym typeface="BentonSans Medium"/>
              </a:rPr>
              <a:t>connectivity</a:t>
            </a:r>
            <a:endParaRPr lang="en-US" sz="2400" cap="all" spc="-100" dirty="0">
              <a:solidFill>
                <a:srgbClr val="7E7F74"/>
              </a:solidFill>
              <a:ea typeface="BentonSans Medium"/>
              <a:sym typeface="BentonSans Medium"/>
            </a:endParaRPr>
          </a:p>
        </p:txBody>
      </p:sp>
      <p:cxnSp>
        <p:nvCxnSpPr>
          <p:cNvPr id="10" name="Straight Connector 9"/>
          <p:cNvCxnSpPr/>
          <p:nvPr/>
        </p:nvCxnSpPr>
        <p:spPr>
          <a:xfrm>
            <a:off x="3301573" y="990188"/>
            <a:ext cx="0" cy="4379784"/>
          </a:xfrm>
          <a:prstGeom prst="line">
            <a:avLst/>
          </a:prstGeom>
          <a:ln>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093698" y="989330"/>
            <a:ext cx="0" cy="4379784"/>
          </a:xfrm>
          <a:prstGeom prst="line">
            <a:avLst/>
          </a:prstGeom>
          <a:ln>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891588" y="989330"/>
            <a:ext cx="0" cy="4379784"/>
          </a:xfrm>
          <a:prstGeom prst="line">
            <a:avLst/>
          </a:prstGeom>
          <a:ln>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3" name="Picture 3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27259" y="1849633"/>
            <a:ext cx="963338" cy="963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8900" y="1842632"/>
            <a:ext cx="967037" cy="96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7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27326" y="1839172"/>
            <a:ext cx="970492" cy="97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17"/>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1425049" y="1849633"/>
            <a:ext cx="963332" cy="963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Placeholder 3"/>
          <p:cNvSpPr txBox="1">
            <a:spLocks/>
          </p:cNvSpPr>
          <p:nvPr/>
        </p:nvSpPr>
        <p:spPr>
          <a:xfrm>
            <a:off x="4482445" y="3423387"/>
            <a:ext cx="1570959" cy="301881"/>
          </a:xfrm>
          <a:prstGeom prst="rect">
            <a:avLst/>
          </a:prstGeom>
        </p:spPr>
        <p:txBody>
          <a:bodyPr vert="horz"/>
          <a:lstStyle>
            <a:lvl1pPr marL="0" indent="0" algn="l" defTabSz="914240" rtl="0" eaLnBrk="1" latinLnBrk="0" hangingPunct="1">
              <a:lnSpc>
                <a:spcPct val="100000"/>
              </a:lnSpc>
              <a:spcBef>
                <a:spcPts val="900"/>
              </a:spcBef>
              <a:buClr>
                <a:srgbClr val="FF0000"/>
              </a:buClr>
              <a:buFontTx/>
              <a:buNone/>
              <a:defRPr sz="1600" b="1" i="0" kern="1200" cap="all" spc="-50">
                <a:solidFill>
                  <a:schemeClr val="tx1"/>
                </a:solidFill>
                <a:latin typeface="+mn-lt"/>
                <a:ea typeface="+mn-ea"/>
                <a:cs typeface="+mn-cs"/>
              </a:defRPr>
            </a:lvl1pPr>
            <a:lvl2pPr marL="35977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2pPr>
            <a:lvl3pPr marL="74282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3pPr>
            <a:lvl4pPr marL="1111054"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4pPr>
            <a:lvl5pPr marL="1430616"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200" spc="-70" dirty="0">
                <a:solidFill>
                  <a:schemeClr val="bg1">
                    <a:lumMod val="75000"/>
                  </a:schemeClr>
                </a:solidFill>
              </a:rPr>
              <a:t>controller</a:t>
            </a:r>
            <a:endParaRPr lang="en-US" sz="1200" spc="-70" dirty="0">
              <a:solidFill>
                <a:schemeClr val="bg1">
                  <a:lumMod val="75000"/>
                </a:schemeClr>
              </a:solidFill>
            </a:endParaRPr>
          </a:p>
        </p:txBody>
      </p:sp>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24338" y="4111413"/>
            <a:ext cx="739330" cy="544640"/>
          </a:xfrm>
          <a:prstGeom prst="rect">
            <a:avLst/>
          </a:prstGeom>
        </p:spPr>
      </p:pic>
      <p:sp>
        <p:nvSpPr>
          <p:cNvPr id="19" name="Text Placeholder 3"/>
          <p:cNvSpPr txBox="1">
            <a:spLocks/>
          </p:cNvSpPr>
          <p:nvPr/>
        </p:nvSpPr>
        <p:spPr>
          <a:xfrm>
            <a:off x="4482445" y="4240533"/>
            <a:ext cx="1570959" cy="301881"/>
          </a:xfrm>
          <a:prstGeom prst="rect">
            <a:avLst/>
          </a:prstGeom>
        </p:spPr>
        <p:txBody>
          <a:bodyPr vert="horz"/>
          <a:lstStyle>
            <a:defPPr>
              <a:defRPr lang="en-US"/>
            </a:defPPr>
            <a:lvl1pPr indent="0" algn="just">
              <a:lnSpc>
                <a:spcPct val="100000"/>
              </a:lnSpc>
              <a:spcBef>
                <a:spcPts val="900"/>
              </a:spcBef>
              <a:buClr>
                <a:srgbClr val="FF0000"/>
              </a:buClr>
              <a:buFontTx/>
              <a:buNone/>
              <a:defRPr sz="1200" b="1" i="0" cap="all" spc="-70">
                <a:solidFill>
                  <a:srgbClr val="236093"/>
                </a:solidFill>
              </a:defRPr>
            </a:lvl1pPr>
            <a:lvl2pPr marL="359770" indent="0">
              <a:lnSpc>
                <a:spcPct val="100000"/>
              </a:lnSpc>
              <a:spcBef>
                <a:spcPts val="400"/>
              </a:spcBef>
              <a:buClr>
                <a:srgbClr val="FF0000"/>
              </a:buClr>
              <a:buFontTx/>
              <a:buNone/>
              <a:defRPr sz="1600" b="1" i="0" cap="all" spc="-50"/>
            </a:lvl2pPr>
            <a:lvl3pPr marL="742820" indent="0">
              <a:lnSpc>
                <a:spcPct val="100000"/>
              </a:lnSpc>
              <a:spcBef>
                <a:spcPts val="400"/>
              </a:spcBef>
              <a:buClr>
                <a:srgbClr val="FF0000"/>
              </a:buClr>
              <a:buFontTx/>
              <a:buNone/>
              <a:defRPr sz="1600" b="1" i="0" cap="all" spc="-50"/>
            </a:lvl3pPr>
            <a:lvl4pPr marL="1111054" indent="0">
              <a:lnSpc>
                <a:spcPct val="100000"/>
              </a:lnSpc>
              <a:spcBef>
                <a:spcPts val="400"/>
              </a:spcBef>
              <a:buClr>
                <a:srgbClr val="FF0000"/>
              </a:buClr>
              <a:buFontTx/>
              <a:buNone/>
              <a:defRPr sz="1600" b="1" i="0" cap="all" spc="-50"/>
            </a:lvl4pPr>
            <a:lvl5pPr marL="1430616" indent="0">
              <a:lnSpc>
                <a:spcPct val="100000"/>
              </a:lnSpc>
              <a:spcBef>
                <a:spcPts val="400"/>
              </a:spcBef>
              <a:buClr>
                <a:srgbClr val="FF0000"/>
              </a:buClr>
              <a:buFontTx/>
              <a:buNone/>
              <a:defRPr sz="1600" b="1" i="0" cap="all" spc="-50"/>
            </a:lvl5pPr>
            <a:lvl6pPr marL="2514160" indent="-228560">
              <a:spcBef>
                <a:spcPct val="20000"/>
              </a:spcBef>
              <a:buFont typeface="Arial" panose="020B0604020202020204" pitchFamily="34" charset="0"/>
              <a:buChar char="•"/>
              <a:defRPr sz="2000"/>
            </a:lvl6pPr>
            <a:lvl7pPr marL="2971280" indent="-228560">
              <a:spcBef>
                <a:spcPct val="20000"/>
              </a:spcBef>
              <a:buFont typeface="Arial" panose="020B0604020202020204" pitchFamily="34" charset="0"/>
              <a:buChar char="•"/>
              <a:defRPr sz="2000"/>
            </a:lvl7pPr>
            <a:lvl8pPr marL="3428400" indent="-228560">
              <a:spcBef>
                <a:spcPct val="20000"/>
              </a:spcBef>
              <a:buFont typeface="Arial" panose="020B0604020202020204" pitchFamily="34" charset="0"/>
              <a:buChar char="•"/>
              <a:defRPr sz="2000"/>
            </a:lvl8pPr>
            <a:lvl9pPr marL="3885520" indent="-228560">
              <a:spcBef>
                <a:spcPct val="20000"/>
              </a:spcBef>
              <a:buFont typeface="Arial" panose="020B0604020202020204" pitchFamily="34" charset="0"/>
              <a:buChar char="•"/>
              <a:defRPr sz="2000"/>
            </a:lvl9pPr>
          </a:lstStyle>
          <a:p>
            <a:r>
              <a:rPr lang="en-GB" dirty="0"/>
              <a:t>integrated</a:t>
            </a:r>
            <a:endParaRPr lang="en-US" dirty="0"/>
          </a:p>
        </p:txBody>
      </p:sp>
      <p:sp>
        <p:nvSpPr>
          <p:cNvPr id="20" name="Text Placeholder 3"/>
          <p:cNvSpPr txBox="1">
            <a:spLocks/>
          </p:cNvSpPr>
          <p:nvPr/>
        </p:nvSpPr>
        <p:spPr>
          <a:xfrm>
            <a:off x="4482445" y="5030046"/>
            <a:ext cx="1570959" cy="301881"/>
          </a:xfrm>
          <a:prstGeom prst="rect">
            <a:avLst/>
          </a:prstGeom>
        </p:spPr>
        <p:txBody>
          <a:bodyPr vert="horz"/>
          <a:lstStyle>
            <a:lvl1pPr marL="0" indent="0" algn="l" defTabSz="914240" rtl="0" eaLnBrk="1" latinLnBrk="0" hangingPunct="1">
              <a:lnSpc>
                <a:spcPct val="100000"/>
              </a:lnSpc>
              <a:spcBef>
                <a:spcPts val="900"/>
              </a:spcBef>
              <a:buClr>
                <a:srgbClr val="FF0000"/>
              </a:buClr>
              <a:buFontTx/>
              <a:buNone/>
              <a:defRPr sz="1600" b="1" i="0" kern="1200" cap="all" spc="-50">
                <a:solidFill>
                  <a:schemeClr val="tx1"/>
                </a:solidFill>
                <a:latin typeface="+mn-lt"/>
                <a:ea typeface="+mn-ea"/>
                <a:cs typeface="+mn-cs"/>
              </a:defRPr>
            </a:lvl1pPr>
            <a:lvl2pPr marL="35977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2pPr>
            <a:lvl3pPr marL="74282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3pPr>
            <a:lvl4pPr marL="1111054"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4pPr>
            <a:lvl5pPr marL="1430616"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GB" sz="1200" spc="-70" dirty="0">
                <a:solidFill>
                  <a:srgbClr val="236093"/>
                </a:solidFill>
              </a:rPr>
              <a:t>cloud</a:t>
            </a:r>
            <a:endParaRPr lang="en-US" sz="1200" spc="-70" dirty="0">
              <a:solidFill>
                <a:srgbClr val="236093"/>
              </a:solidFill>
            </a:endParaRPr>
          </a:p>
        </p:txBody>
      </p:sp>
      <p:cxnSp>
        <p:nvCxnSpPr>
          <p:cNvPr id="21" name="Straight Connector 20"/>
          <p:cNvCxnSpPr/>
          <p:nvPr/>
        </p:nvCxnSpPr>
        <p:spPr>
          <a:xfrm>
            <a:off x="3481765" y="3978769"/>
            <a:ext cx="2423478"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3481765" y="4783807"/>
            <a:ext cx="2423478"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1921" y="3306644"/>
            <a:ext cx="500406" cy="500406"/>
          </a:xfrm>
          <a:prstGeom prst="rect">
            <a:avLst/>
          </a:prstGeom>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44991" y="4945561"/>
            <a:ext cx="683406" cy="408335"/>
          </a:xfrm>
          <a:prstGeom prst="rect">
            <a:avLst/>
          </a:prstGeom>
        </p:spPr>
      </p:pic>
      <p:sp>
        <p:nvSpPr>
          <p:cNvPr id="25" name="Text Placeholder 3"/>
          <p:cNvSpPr txBox="1">
            <a:spLocks/>
          </p:cNvSpPr>
          <p:nvPr/>
        </p:nvSpPr>
        <p:spPr>
          <a:xfrm>
            <a:off x="7279434" y="3423387"/>
            <a:ext cx="1570959" cy="301881"/>
          </a:xfrm>
          <a:prstGeom prst="rect">
            <a:avLst/>
          </a:prstGeom>
        </p:spPr>
        <p:txBody>
          <a:bodyPr vert="horz"/>
          <a:lstStyle>
            <a:lvl1pPr marL="0" indent="0" algn="l" defTabSz="914240" rtl="0" eaLnBrk="1" latinLnBrk="0" hangingPunct="1">
              <a:lnSpc>
                <a:spcPct val="100000"/>
              </a:lnSpc>
              <a:spcBef>
                <a:spcPts val="900"/>
              </a:spcBef>
              <a:buClr>
                <a:srgbClr val="FF0000"/>
              </a:buClr>
              <a:buFontTx/>
              <a:buNone/>
              <a:defRPr sz="1600" b="1" i="0" kern="1200" cap="all" spc="-50">
                <a:solidFill>
                  <a:schemeClr val="tx1"/>
                </a:solidFill>
                <a:latin typeface="+mn-lt"/>
                <a:ea typeface="+mn-ea"/>
                <a:cs typeface="+mn-cs"/>
              </a:defRPr>
            </a:lvl1pPr>
            <a:lvl2pPr marL="35977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2pPr>
            <a:lvl3pPr marL="74282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3pPr>
            <a:lvl4pPr marL="1111054"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4pPr>
            <a:lvl5pPr marL="1430616"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200" spc="-70" dirty="0">
                <a:solidFill>
                  <a:schemeClr val="bg1">
                    <a:lumMod val="75000"/>
                  </a:schemeClr>
                </a:solidFill>
              </a:rPr>
              <a:t>controller</a:t>
            </a:r>
            <a:endParaRPr lang="en-US" sz="1200" spc="-70" dirty="0">
              <a:solidFill>
                <a:schemeClr val="bg1">
                  <a:lumMod val="75000"/>
                </a:schemeClr>
              </a:solidFill>
            </a:endParaRPr>
          </a:p>
        </p:txBody>
      </p:sp>
      <p:pic>
        <p:nvPicPr>
          <p:cNvPr id="26" name="Picture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21327" y="4111413"/>
            <a:ext cx="739330" cy="544640"/>
          </a:xfrm>
          <a:prstGeom prst="rect">
            <a:avLst/>
          </a:prstGeom>
        </p:spPr>
      </p:pic>
      <p:sp>
        <p:nvSpPr>
          <p:cNvPr id="27" name="Text Placeholder 3"/>
          <p:cNvSpPr txBox="1">
            <a:spLocks/>
          </p:cNvSpPr>
          <p:nvPr/>
        </p:nvSpPr>
        <p:spPr>
          <a:xfrm>
            <a:off x="7279434" y="4240533"/>
            <a:ext cx="1570959" cy="301881"/>
          </a:xfrm>
          <a:prstGeom prst="rect">
            <a:avLst/>
          </a:prstGeom>
        </p:spPr>
        <p:txBody>
          <a:bodyPr vert="horz"/>
          <a:lstStyle>
            <a:defPPr>
              <a:defRPr lang="en-US"/>
            </a:defPPr>
            <a:lvl1pPr indent="0" algn="just">
              <a:lnSpc>
                <a:spcPct val="100000"/>
              </a:lnSpc>
              <a:spcBef>
                <a:spcPts val="900"/>
              </a:spcBef>
              <a:buClr>
                <a:srgbClr val="FF0000"/>
              </a:buClr>
              <a:buFontTx/>
              <a:buNone/>
              <a:defRPr sz="1200" b="1" i="0" cap="all" spc="-70">
                <a:solidFill>
                  <a:srgbClr val="81BC00"/>
                </a:solidFill>
              </a:defRPr>
            </a:lvl1pPr>
            <a:lvl2pPr marL="359770" indent="0">
              <a:lnSpc>
                <a:spcPct val="100000"/>
              </a:lnSpc>
              <a:spcBef>
                <a:spcPts val="400"/>
              </a:spcBef>
              <a:buClr>
                <a:srgbClr val="FF0000"/>
              </a:buClr>
              <a:buFontTx/>
              <a:buNone/>
              <a:defRPr sz="1600" b="1" i="0" cap="all" spc="-50"/>
            </a:lvl2pPr>
            <a:lvl3pPr marL="742820" indent="0">
              <a:lnSpc>
                <a:spcPct val="100000"/>
              </a:lnSpc>
              <a:spcBef>
                <a:spcPts val="400"/>
              </a:spcBef>
              <a:buClr>
                <a:srgbClr val="FF0000"/>
              </a:buClr>
              <a:buFontTx/>
              <a:buNone/>
              <a:defRPr sz="1600" b="1" i="0" cap="all" spc="-50"/>
            </a:lvl3pPr>
            <a:lvl4pPr marL="1111054" indent="0">
              <a:lnSpc>
                <a:spcPct val="100000"/>
              </a:lnSpc>
              <a:spcBef>
                <a:spcPts val="400"/>
              </a:spcBef>
              <a:buClr>
                <a:srgbClr val="FF0000"/>
              </a:buClr>
              <a:buFontTx/>
              <a:buNone/>
              <a:defRPr sz="1600" b="1" i="0" cap="all" spc="-50"/>
            </a:lvl4pPr>
            <a:lvl5pPr marL="1430616" indent="0">
              <a:lnSpc>
                <a:spcPct val="100000"/>
              </a:lnSpc>
              <a:spcBef>
                <a:spcPts val="400"/>
              </a:spcBef>
              <a:buClr>
                <a:srgbClr val="FF0000"/>
              </a:buClr>
              <a:buFontTx/>
              <a:buNone/>
              <a:defRPr sz="1600" b="1" i="0" cap="all" spc="-50"/>
            </a:lvl5pPr>
            <a:lvl6pPr marL="2514160" indent="-228560">
              <a:spcBef>
                <a:spcPct val="20000"/>
              </a:spcBef>
              <a:buFont typeface="Arial" panose="020B0604020202020204" pitchFamily="34" charset="0"/>
              <a:buChar char="•"/>
              <a:defRPr sz="2000"/>
            </a:lvl6pPr>
            <a:lvl7pPr marL="2971280" indent="-228560">
              <a:spcBef>
                <a:spcPct val="20000"/>
              </a:spcBef>
              <a:buFont typeface="Arial" panose="020B0604020202020204" pitchFamily="34" charset="0"/>
              <a:buChar char="•"/>
              <a:defRPr sz="2000"/>
            </a:lvl7pPr>
            <a:lvl8pPr marL="3428400" indent="-228560">
              <a:spcBef>
                <a:spcPct val="20000"/>
              </a:spcBef>
              <a:buFont typeface="Arial" panose="020B0604020202020204" pitchFamily="34" charset="0"/>
              <a:buChar char="•"/>
              <a:defRPr sz="2000"/>
            </a:lvl8pPr>
            <a:lvl9pPr marL="3885520" indent="-228560">
              <a:spcBef>
                <a:spcPct val="20000"/>
              </a:spcBef>
              <a:buFont typeface="Arial" panose="020B0604020202020204" pitchFamily="34" charset="0"/>
              <a:buChar char="•"/>
              <a:defRPr sz="2000"/>
            </a:lvl9pPr>
          </a:lstStyle>
          <a:p>
            <a:r>
              <a:rPr lang="en-GB" dirty="0"/>
              <a:t>integrated</a:t>
            </a:r>
            <a:endParaRPr lang="en-US" dirty="0"/>
          </a:p>
        </p:txBody>
      </p:sp>
      <p:sp>
        <p:nvSpPr>
          <p:cNvPr id="28" name="Text Placeholder 3"/>
          <p:cNvSpPr txBox="1">
            <a:spLocks/>
          </p:cNvSpPr>
          <p:nvPr/>
        </p:nvSpPr>
        <p:spPr>
          <a:xfrm>
            <a:off x="7279434" y="5030046"/>
            <a:ext cx="1570959" cy="301881"/>
          </a:xfrm>
          <a:prstGeom prst="rect">
            <a:avLst/>
          </a:prstGeom>
        </p:spPr>
        <p:txBody>
          <a:bodyPr vert="horz"/>
          <a:lstStyle>
            <a:lvl1pPr marL="0" indent="0" algn="l" defTabSz="914240" rtl="0" eaLnBrk="1" latinLnBrk="0" hangingPunct="1">
              <a:lnSpc>
                <a:spcPct val="100000"/>
              </a:lnSpc>
              <a:spcBef>
                <a:spcPts val="900"/>
              </a:spcBef>
              <a:buClr>
                <a:srgbClr val="FF0000"/>
              </a:buClr>
              <a:buFontTx/>
              <a:buNone/>
              <a:defRPr sz="1600" b="1" i="0" kern="1200" cap="all" spc="-50">
                <a:solidFill>
                  <a:schemeClr val="tx1"/>
                </a:solidFill>
                <a:latin typeface="+mn-lt"/>
                <a:ea typeface="+mn-ea"/>
                <a:cs typeface="+mn-cs"/>
              </a:defRPr>
            </a:lvl1pPr>
            <a:lvl2pPr marL="35977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2pPr>
            <a:lvl3pPr marL="74282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3pPr>
            <a:lvl4pPr marL="1111054"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4pPr>
            <a:lvl5pPr marL="1430616"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GB" sz="1200" spc="-70" dirty="0">
                <a:solidFill>
                  <a:srgbClr val="81BC00"/>
                </a:solidFill>
              </a:rPr>
              <a:t>cloud</a:t>
            </a:r>
            <a:endParaRPr lang="en-US" sz="1200" spc="-70" dirty="0">
              <a:solidFill>
                <a:srgbClr val="81BC00"/>
              </a:solidFill>
            </a:endParaRPr>
          </a:p>
        </p:txBody>
      </p:sp>
      <p:cxnSp>
        <p:nvCxnSpPr>
          <p:cNvPr id="29" name="Straight Connector 28"/>
          <p:cNvCxnSpPr/>
          <p:nvPr/>
        </p:nvCxnSpPr>
        <p:spPr>
          <a:xfrm>
            <a:off x="6278754" y="3978769"/>
            <a:ext cx="2423478"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278754" y="4783807"/>
            <a:ext cx="2423478"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38910" y="3306644"/>
            <a:ext cx="500406" cy="500406"/>
          </a:xfrm>
          <a:prstGeom prst="rect">
            <a:avLst/>
          </a:prstGeom>
        </p:spPr>
      </p:pic>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41980" y="4945561"/>
            <a:ext cx="683406" cy="408335"/>
          </a:xfrm>
          <a:prstGeom prst="rect">
            <a:avLst/>
          </a:prstGeom>
        </p:spPr>
      </p:pic>
      <p:sp>
        <p:nvSpPr>
          <p:cNvPr id="33" name="Text Placeholder 3"/>
          <p:cNvSpPr txBox="1">
            <a:spLocks/>
          </p:cNvSpPr>
          <p:nvPr/>
        </p:nvSpPr>
        <p:spPr>
          <a:xfrm>
            <a:off x="10088251" y="3423387"/>
            <a:ext cx="1570959" cy="301881"/>
          </a:xfrm>
          <a:prstGeom prst="rect">
            <a:avLst/>
          </a:prstGeom>
        </p:spPr>
        <p:txBody>
          <a:bodyPr vert="horz"/>
          <a:lstStyle>
            <a:lvl1pPr marL="0" indent="0" algn="l" defTabSz="914240" rtl="0" eaLnBrk="1" latinLnBrk="0" hangingPunct="1">
              <a:lnSpc>
                <a:spcPct val="100000"/>
              </a:lnSpc>
              <a:spcBef>
                <a:spcPts val="900"/>
              </a:spcBef>
              <a:buClr>
                <a:srgbClr val="FF0000"/>
              </a:buClr>
              <a:buFontTx/>
              <a:buNone/>
              <a:defRPr sz="1600" b="1" i="0" kern="1200" cap="all" spc="-50">
                <a:solidFill>
                  <a:schemeClr val="tx1"/>
                </a:solidFill>
                <a:latin typeface="+mn-lt"/>
                <a:ea typeface="+mn-ea"/>
                <a:cs typeface="+mn-cs"/>
              </a:defRPr>
            </a:lvl1pPr>
            <a:lvl2pPr marL="35977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2pPr>
            <a:lvl3pPr marL="74282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3pPr>
            <a:lvl4pPr marL="1111054"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4pPr>
            <a:lvl5pPr marL="1430616"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200" spc="-70" dirty="0">
                <a:solidFill>
                  <a:schemeClr val="bg1">
                    <a:lumMod val="75000"/>
                  </a:schemeClr>
                </a:solidFill>
              </a:rPr>
              <a:t>controller</a:t>
            </a:r>
            <a:endParaRPr lang="en-US" sz="1200" spc="-70" dirty="0">
              <a:solidFill>
                <a:schemeClr val="bg1">
                  <a:lumMod val="75000"/>
                </a:schemeClr>
              </a:solidFill>
            </a:endParaRPr>
          </a:p>
        </p:txBody>
      </p:sp>
      <p:pic>
        <p:nvPicPr>
          <p:cNvPr id="34" name="Picture 3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29306" y="4111413"/>
            <a:ext cx="741006" cy="544640"/>
          </a:xfrm>
          <a:prstGeom prst="rect">
            <a:avLst/>
          </a:prstGeom>
        </p:spPr>
      </p:pic>
      <p:sp>
        <p:nvSpPr>
          <p:cNvPr id="35" name="Text Placeholder 3"/>
          <p:cNvSpPr txBox="1">
            <a:spLocks/>
          </p:cNvSpPr>
          <p:nvPr/>
        </p:nvSpPr>
        <p:spPr>
          <a:xfrm>
            <a:off x="10088251" y="4240533"/>
            <a:ext cx="1570959" cy="301881"/>
          </a:xfrm>
          <a:prstGeom prst="rect">
            <a:avLst/>
          </a:prstGeom>
        </p:spPr>
        <p:txBody>
          <a:bodyPr vert="horz"/>
          <a:lstStyle>
            <a:lvl1pPr marL="0" indent="0" algn="l" defTabSz="914240" rtl="0" eaLnBrk="1" latinLnBrk="0" hangingPunct="1">
              <a:lnSpc>
                <a:spcPct val="100000"/>
              </a:lnSpc>
              <a:spcBef>
                <a:spcPts val="900"/>
              </a:spcBef>
              <a:buClr>
                <a:srgbClr val="FF0000"/>
              </a:buClr>
              <a:buFontTx/>
              <a:buNone/>
              <a:defRPr sz="1600" b="1" i="0" kern="1200" cap="all" spc="-50">
                <a:solidFill>
                  <a:schemeClr val="tx1"/>
                </a:solidFill>
                <a:latin typeface="+mn-lt"/>
                <a:ea typeface="+mn-ea"/>
                <a:cs typeface="+mn-cs"/>
              </a:defRPr>
            </a:lvl1pPr>
            <a:lvl2pPr marL="35977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2pPr>
            <a:lvl3pPr marL="74282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3pPr>
            <a:lvl4pPr marL="1111054"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4pPr>
            <a:lvl5pPr marL="1430616"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200" spc="-70" dirty="0">
                <a:solidFill>
                  <a:srgbClr val="BFBFBF"/>
                </a:solidFill>
              </a:rPr>
              <a:t>integrated</a:t>
            </a:r>
            <a:endParaRPr lang="en-US" sz="1200" spc="-70" dirty="0">
              <a:solidFill>
                <a:srgbClr val="BFBFBF"/>
              </a:solidFill>
            </a:endParaRPr>
          </a:p>
        </p:txBody>
      </p:sp>
      <p:sp>
        <p:nvSpPr>
          <p:cNvPr id="36" name="Text Placeholder 3"/>
          <p:cNvSpPr txBox="1">
            <a:spLocks/>
          </p:cNvSpPr>
          <p:nvPr/>
        </p:nvSpPr>
        <p:spPr>
          <a:xfrm>
            <a:off x="10088251" y="5030046"/>
            <a:ext cx="1570959" cy="301881"/>
          </a:xfrm>
          <a:prstGeom prst="rect">
            <a:avLst/>
          </a:prstGeom>
        </p:spPr>
        <p:txBody>
          <a:bodyPr vert="horz"/>
          <a:lstStyle>
            <a:lvl1pPr marL="0" indent="0" algn="l" defTabSz="914240" rtl="0" eaLnBrk="1" latinLnBrk="0" hangingPunct="1">
              <a:lnSpc>
                <a:spcPct val="100000"/>
              </a:lnSpc>
              <a:spcBef>
                <a:spcPts val="900"/>
              </a:spcBef>
              <a:buClr>
                <a:srgbClr val="FF0000"/>
              </a:buClr>
              <a:buFontTx/>
              <a:buNone/>
              <a:defRPr sz="1600" b="1" i="0" kern="1200" cap="all" spc="-50">
                <a:solidFill>
                  <a:schemeClr val="tx1"/>
                </a:solidFill>
                <a:latin typeface="+mn-lt"/>
                <a:ea typeface="+mn-ea"/>
                <a:cs typeface="+mn-cs"/>
              </a:defRPr>
            </a:lvl1pPr>
            <a:lvl2pPr marL="35977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2pPr>
            <a:lvl3pPr marL="74282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3pPr>
            <a:lvl4pPr marL="1111054"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4pPr>
            <a:lvl5pPr marL="1430616"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GB" sz="1200" spc="-70" dirty="0">
                <a:solidFill>
                  <a:schemeClr val="accent5"/>
                </a:solidFill>
              </a:rPr>
              <a:t>cloud</a:t>
            </a:r>
            <a:endParaRPr lang="en-US" sz="1200" spc="-70" dirty="0">
              <a:solidFill>
                <a:schemeClr val="accent5"/>
              </a:solidFill>
            </a:endParaRPr>
          </a:p>
        </p:txBody>
      </p:sp>
      <p:cxnSp>
        <p:nvCxnSpPr>
          <p:cNvPr id="37" name="Straight Connector 36"/>
          <p:cNvCxnSpPr/>
          <p:nvPr/>
        </p:nvCxnSpPr>
        <p:spPr>
          <a:xfrm>
            <a:off x="9087571" y="3978769"/>
            <a:ext cx="2423478"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9087571" y="4783807"/>
            <a:ext cx="2423478"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39" name="Picture 3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47727" y="3306644"/>
            <a:ext cx="500406" cy="500406"/>
          </a:xfrm>
          <a:prstGeom prst="rect">
            <a:avLst/>
          </a:prstGeom>
        </p:spPr>
      </p:pic>
      <p:pic>
        <p:nvPicPr>
          <p:cNvPr id="40" name="Picture 3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250797" y="4945561"/>
            <a:ext cx="683406" cy="408335"/>
          </a:xfrm>
          <a:prstGeom prst="rect">
            <a:avLst/>
          </a:prstGeom>
        </p:spPr>
      </p:pic>
      <p:sp>
        <p:nvSpPr>
          <p:cNvPr id="41" name="Text Placeholder 3"/>
          <p:cNvSpPr txBox="1">
            <a:spLocks/>
          </p:cNvSpPr>
          <p:nvPr/>
        </p:nvSpPr>
        <p:spPr>
          <a:xfrm>
            <a:off x="1672383" y="3423387"/>
            <a:ext cx="1570959" cy="301881"/>
          </a:xfrm>
          <a:prstGeom prst="rect">
            <a:avLst/>
          </a:prstGeom>
        </p:spPr>
        <p:txBody>
          <a:bodyPr vert="horz"/>
          <a:lstStyle>
            <a:defPPr>
              <a:defRPr lang="en-US"/>
            </a:defPPr>
            <a:lvl1pPr indent="0">
              <a:lnSpc>
                <a:spcPct val="100000"/>
              </a:lnSpc>
              <a:spcBef>
                <a:spcPts val="900"/>
              </a:spcBef>
              <a:buClr>
                <a:srgbClr val="FF0000"/>
              </a:buClr>
              <a:buFontTx/>
              <a:buNone/>
              <a:defRPr sz="1200" b="1" i="0" cap="all" spc="-70">
                <a:solidFill>
                  <a:srgbClr val="DC291E"/>
                </a:solidFill>
              </a:defRPr>
            </a:lvl1pPr>
            <a:lvl2pPr marL="359770" indent="0">
              <a:lnSpc>
                <a:spcPct val="100000"/>
              </a:lnSpc>
              <a:spcBef>
                <a:spcPts val="400"/>
              </a:spcBef>
              <a:buClr>
                <a:srgbClr val="FF0000"/>
              </a:buClr>
              <a:buFontTx/>
              <a:buNone/>
              <a:defRPr sz="1600" b="1" i="0" cap="all" spc="-50"/>
            </a:lvl2pPr>
            <a:lvl3pPr marL="742820" indent="0">
              <a:lnSpc>
                <a:spcPct val="100000"/>
              </a:lnSpc>
              <a:spcBef>
                <a:spcPts val="400"/>
              </a:spcBef>
              <a:buClr>
                <a:srgbClr val="FF0000"/>
              </a:buClr>
              <a:buFontTx/>
              <a:buNone/>
              <a:defRPr sz="1600" b="1" i="0" cap="all" spc="-50"/>
            </a:lvl3pPr>
            <a:lvl4pPr marL="1111054" indent="0">
              <a:lnSpc>
                <a:spcPct val="100000"/>
              </a:lnSpc>
              <a:spcBef>
                <a:spcPts val="400"/>
              </a:spcBef>
              <a:buClr>
                <a:srgbClr val="FF0000"/>
              </a:buClr>
              <a:buFontTx/>
              <a:buNone/>
              <a:defRPr sz="1600" b="1" i="0" cap="all" spc="-50"/>
            </a:lvl4pPr>
            <a:lvl5pPr marL="1430616" indent="0">
              <a:lnSpc>
                <a:spcPct val="100000"/>
              </a:lnSpc>
              <a:spcBef>
                <a:spcPts val="400"/>
              </a:spcBef>
              <a:buClr>
                <a:srgbClr val="FF0000"/>
              </a:buClr>
              <a:buFontTx/>
              <a:buNone/>
              <a:defRPr sz="1600" b="1" i="0" cap="all" spc="-50"/>
            </a:lvl5pPr>
            <a:lvl6pPr marL="2514160" indent="-228560">
              <a:spcBef>
                <a:spcPct val="20000"/>
              </a:spcBef>
              <a:buFont typeface="Arial" panose="020B0604020202020204" pitchFamily="34" charset="0"/>
              <a:buChar char="•"/>
              <a:defRPr sz="2000"/>
            </a:lvl6pPr>
            <a:lvl7pPr marL="2971280" indent="-228560">
              <a:spcBef>
                <a:spcPct val="20000"/>
              </a:spcBef>
              <a:buFont typeface="Arial" panose="020B0604020202020204" pitchFamily="34" charset="0"/>
              <a:buChar char="•"/>
              <a:defRPr sz="2000"/>
            </a:lvl7pPr>
            <a:lvl8pPr marL="3428400" indent="-228560">
              <a:spcBef>
                <a:spcPct val="20000"/>
              </a:spcBef>
              <a:buFont typeface="Arial" panose="020B0604020202020204" pitchFamily="34" charset="0"/>
              <a:buChar char="•"/>
              <a:defRPr sz="2000"/>
            </a:lvl8pPr>
            <a:lvl9pPr marL="3885520" indent="-228560">
              <a:spcBef>
                <a:spcPct val="20000"/>
              </a:spcBef>
              <a:buFont typeface="Arial" panose="020B0604020202020204" pitchFamily="34" charset="0"/>
              <a:buChar char="•"/>
              <a:defRPr sz="2000"/>
            </a:lvl9pPr>
          </a:lstStyle>
          <a:p>
            <a:r>
              <a:rPr lang="en-GB" dirty="0"/>
              <a:t>controller</a:t>
            </a:r>
            <a:endParaRPr lang="en-US" dirty="0"/>
          </a:p>
        </p:txBody>
      </p:sp>
      <p:pic>
        <p:nvPicPr>
          <p:cNvPr id="42" name="Picture 4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14276" y="4111413"/>
            <a:ext cx="739330" cy="544640"/>
          </a:xfrm>
          <a:prstGeom prst="rect">
            <a:avLst/>
          </a:prstGeom>
        </p:spPr>
      </p:pic>
      <p:sp>
        <p:nvSpPr>
          <p:cNvPr id="43" name="Text Placeholder 3"/>
          <p:cNvSpPr txBox="1">
            <a:spLocks/>
          </p:cNvSpPr>
          <p:nvPr/>
        </p:nvSpPr>
        <p:spPr>
          <a:xfrm>
            <a:off x="1672383" y="4240533"/>
            <a:ext cx="1570959" cy="301881"/>
          </a:xfrm>
          <a:prstGeom prst="rect">
            <a:avLst/>
          </a:prstGeom>
        </p:spPr>
        <p:txBody>
          <a:bodyPr vert="horz"/>
          <a:lstStyle>
            <a:lvl1pPr marL="0" indent="0" algn="l" defTabSz="914240" rtl="0" eaLnBrk="1" latinLnBrk="0" hangingPunct="1">
              <a:lnSpc>
                <a:spcPct val="100000"/>
              </a:lnSpc>
              <a:spcBef>
                <a:spcPts val="900"/>
              </a:spcBef>
              <a:buClr>
                <a:srgbClr val="FF0000"/>
              </a:buClr>
              <a:buFontTx/>
              <a:buNone/>
              <a:defRPr sz="1600" b="1" i="0" kern="1200" cap="all" spc="-50">
                <a:solidFill>
                  <a:schemeClr val="tx1"/>
                </a:solidFill>
                <a:latin typeface="+mn-lt"/>
                <a:ea typeface="+mn-ea"/>
                <a:cs typeface="+mn-cs"/>
              </a:defRPr>
            </a:lvl1pPr>
            <a:lvl2pPr marL="35977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2pPr>
            <a:lvl3pPr marL="74282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3pPr>
            <a:lvl4pPr marL="1111054"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4pPr>
            <a:lvl5pPr marL="1430616"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200" spc="-70" dirty="0">
                <a:solidFill>
                  <a:srgbClr val="DC291E"/>
                </a:solidFill>
              </a:rPr>
              <a:t>integrated</a:t>
            </a:r>
            <a:endParaRPr lang="en-US" sz="1200" spc="-70" dirty="0">
              <a:solidFill>
                <a:srgbClr val="DC291E"/>
              </a:solidFill>
            </a:endParaRPr>
          </a:p>
        </p:txBody>
      </p:sp>
      <p:sp>
        <p:nvSpPr>
          <p:cNvPr id="44" name="Text Placeholder 3"/>
          <p:cNvSpPr txBox="1">
            <a:spLocks/>
          </p:cNvSpPr>
          <p:nvPr/>
        </p:nvSpPr>
        <p:spPr>
          <a:xfrm>
            <a:off x="1672383" y="5030046"/>
            <a:ext cx="1570959" cy="301881"/>
          </a:xfrm>
          <a:prstGeom prst="rect">
            <a:avLst/>
          </a:prstGeom>
        </p:spPr>
        <p:txBody>
          <a:bodyPr vert="horz"/>
          <a:lstStyle>
            <a:lvl1pPr marL="0" indent="0" algn="l" defTabSz="914240" rtl="0" eaLnBrk="1" latinLnBrk="0" hangingPunct="1">
              <a:lnSpc>
                <a:spcPct val="100000"/>
              </a:lnSpc>
              <a:spcBef>
                <a:spcPts val="900"/>
              </a:spcBef>
              <a:buClr>
                <a:srgbClr val="FF0000"/>
              </a:buClr>
              <a:buFontTx/>
              <a:buNone/>
              <a:defRPr sz="1600" b="1" i="0" kern="1200" cap="all" spc="-50">
                <a:solidFill>
                  <a:schemeClr val="tx1"/>
                </a:solidFill>
                <a:latin typeface="+mn-lt"/>
                <a:ea typeface="+mn-ea"/>
                <a:cs typeface="+mn-cs"/>
              </a:defRPr>
            </a:lvl1pPr>
            <a:lvl2pPr marL="35977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2pPr>
            <a:lvl3pPr marL="742820"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3pPr>
            <a:lvl4pPr marL="1111054"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4pPr>
            <a:lvl5pPr marL="1430616" indent="0" algn="l" defTabSz="914240" rtl="0" eaLnBrk="1" latinLnBrk="0" hangingPunct="1">
              <a:lnSpc>
                <a:spcPct val="100000"/>
              </a:lnSpc>
              <a:spcBef>
                <a:spcPts val="400"/>
              </a:spcBef>
              <a:buClr>
                <a:srgbClr val="FF0000"/>
              </a:buClr>
              <a:buFontTx/>
              <a:buNone/>
              <a:defRPr sz="1600" b="1" i="0" kern="1200" cap="all" spc="-5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GB" sz="1200" spc="-70" dirty="0">
                <a:solidFill>
                  <a:srgbClr val="DC291E"/>
                </a:solidFill>
              </a:rPr>
              <a:t>cloud</a:t>
            </a:r>
            <a:endParaRPr lang="en-US" sz="1200" spc="-70" dirty="0">
              <a:solidFill>
                <a:srgbClr val="DC291E"/>
              </a:solidFill>
            </a:endParaRPr>
          </a:p>
        </p:txBody>
      </p:sp>
      <p:cxnSp>
        <p:nvCxnSpPr>
          <p:cNvPr id="45" name="Straight Connector 44"/>
          <p:cNvCxnSpPr/>
          <p:nvPr/>
        </p:nvCxnSpPr>
        <p:spPr>
          <a:xfrm>
            <a:off x="671703" y="3978769"/>
            <a:ext cx="2423478"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671703" y="4783807"/>
            <a:ext cx="2423478"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47" name="Picture 4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31859" y="3306644"/>
            <a:ext cx="500406" cy="500406"/>
          </a:xfrm>
          <a:prstGeom prst="rect">
            <a:avLst/>
          </a:prstGeom>
        </p:spPr>
      </p:pic>
      <p:pic>
        <p:nvPicPr>
          <p:cNvPr id="48" name="Picture 4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34929" y="4945561"/>
            <a:ext cx="683406" cy="408335"/>
          </a:xfrm>
          <a:prstGeom prst="rect">
            <a:avLst/>
          </a:prstGeom>
        </p:spPr>
      </p:pic>
      <p:pic>
        <p:nvPicPr>
          <p:cNvPr id="51" name="Picture 50"/>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738100" y="2519737"/>
            <a:ext cx="457080" cy="582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714277" y="5650083"/>
            <a:ext cx="10796772" cy="598796"/>
            <a:chOff x="714277" y="5650083"/>
            <a:chExt cx="10796772" cy="598796"/>
          </a:xfrm>
        </p:grpSpPr>
        <p:sp>
          <p:nvSpPr>
            <p:cNvPr id="2" name="Left-Right Arrow 1"/>
            <p:cNvSpPr/>
            <p:nvPr/>
          </p:nvSpPr>
          <p:spPr bwMode="invGray">
            <a:xfrm>
              <a:off x="714277" y="5650083"/>
              <a:ext cx="10796772" cy="598796"/>
            </a:xfrm>
            <a:prstGeom prst="leftRightArrow">
              <a:avLst/>
            </a:prstGeom>
            <a:gradFill flip="none" rotWithShape="1">
              <a:gsLst>
                <a:gs pos="0">
                  <a:schemeClr val="accent1">
                    <a:lumMod val="5000"/>
                    <a:lumOff val="95000"/>
                  </a:schemeClr>
                </a:gs>
                <a:gs pos="54000">
                  <a:schemeClr val="accent4">
                    <a:lumMod val="75000"/>
                  </a:schemeClr>
                </a:gs>
                <a:gs pos="83000">
                  <a:schemeClr val="accent1">
                    <a:lumMod val="45000"/>
                    <a:lumOff val="55000"/>
                  </a:schemeClr>
                </a:gs>
                <a:gs pos="100000">
                  <a:schemeClr val="accent1">
                    <a:lumMod val="68000"/>
                  </a:schemeClr>
                </a:gs>
              </a:gsLst>
              <a:path path="shape">
                <a:fillToRect l="50000" t="50000" r="50000" b="50000"/>
              </a:path>
              <a:tileRect/>
            </a:gradFill>
            <a:ln w="9525">
              <a:solidFill>
                <a:schemeClr val="bg1"/>
              </a:solid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4" name="TextBox 53"/>
            <p:cNvSpPr txBox="1"/>
            <p:nvPr/>
          </p:nvSpPr>
          <p:spPr>
            <a:xfrm>
              <a:off x="1091126" y="5754523"/>
              <a:ext cx="10375255" cy="369332"/>
            </a:xfrm>
            <a:prstGeom prst="rect">
              <a:avLst/>
            </a:prstGeom>
            <a:noFill/>
          </p:spPr>
          <p:txBody>
            <a:bodyPr wrap="square" rtlCol="0">
              <a:spAutoFit/>
            </a:bodyPr>
            <a:lstStyle/>
            <a:p>
              <a:pPr algn="ctr"/>
              <a:r>
                <a:rPr lang="en-GB" b="1" dirty="0">
                  <a:solidFill>
                    <a:srgbClr val="702BA0"/>
                  </a:solidFill>
                </a:rPr>
                <a:t>802.11ac Wave 2 </a:t>
              </a:r>
              <a:r>
                <a:rPr lang="fr-FR" b="1" dirty="0">
                  <a:solidFill>
                    <a:srgbClr val="702BA0"/>
                  </a:solidFill>
                </a:rPr>
                <a:t>-</a:t>
              </a:r>
              <a:r>
                <a:rPr lang="en-GB" b="1" dirty="0">
                  <a:solidFill>
                    <a:srgbClr val="702BA0"/>
                  </a:solidFill>
                </a:rPr>
                <a:t> Indoor - Outdoor </a:t>
              </a:r>
              <a:r>
                <a:rPr lang="fr-FR" b="1" dirty="0">
                  <a:solidFill>
                    <a:srgbClr val="702BA0"/>
                  </a:solidFill>
                </a:rPr>
                <a:t>-</a:t>
              </a:r>
              <a:r>
                <a:rPr lang="en-GB" b="1" dirty="0">
                  <a:solidFill>
                    <a:srgbClr val="702BA0"/>
                  </a:solidFill>
                </a:rPr>
                <a:t> 2x2 - 3x3 - 4x4 </a:t>
              </a:r>
              <a:r>
                <a:rPr lang="mr-IN" b="1" dirty="0">
                  <a:solidFill>
                    <a:srgbClr val="702BA0"/>
                  </a:solidFill>
                </a:rPr>
                <a:t>–</a:t>
              </a:r>
              <a:r>
                <a:rPr lang="en-GB" b="1" dirty="0">
                  <a:solidFill>
                    <a:srgbClr val="702BA0"/>
                  </a:solidFill>
                </a:rPr>
                <a:t> MU-MIMO - Internal/External Antennas</a:t>
              </a:r>
            </a:p>
          </p:txBody>
        </p:sp>
      </p:grpSp>
    </p:spTree>
    <p:extLst>
      <p:ext uri="{BB962C8B-B14F-4D97-AF65-F5344CB8AC3E}">
        <p14:creationId xmlns:p14="http://schemas.microsoft.com/office/powerpoint/2010/main" val="31564107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1000"/>
                                        <p:tgtEl>
                                          <p:spTgt spid="26"/>
                                        </p:tgtEl>
                                      </p:cBhvr>
                                    </p:animEffect>
                                    <p:anim calcmode="lin" valueType="num">
                                      <p:cBhvr>
                                        <p:cTn id="70" dur="1000" fill="hold"/>
                                        <p:tgtEl>
                                          <p:spTgt spid="26"/>
                                        </p:tgtEl>
                                        <p:attrNameLst>
                                          <p:attrName>ppt_x</p:attrName>
                                        </p:attrNameLst>
                                      </p:cBhvr>
                                      <p:tavLst>
                                        <p:tav tm="0">
                                          <p:val>
                                            <p:strVal val="#ppt_x"/>
                                          </p:val>
                                        </p:tav>
                                        <p:tav tm="100000">
                                          <p:val>
                                            <p:strVal val="#ppt_x"/>
                                          </p:val>
                                        </p:tav>
                                      </p:tavLst>
                                    </p:anim>
                                    <p:anim calcmode="lin" valueType="num">
                                      <p:cBhvr>
                                        <p:cTn id="71" dur="1000" fill="hold"/>
                                        <p:tgtEl>
                                          <p:spTgt spid="26"/>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1000"/>
                                        <p:tgtEl>
                                          <p:spTgt spid="30"/>
                                        </p:tgtEl>
                                      </p:cBhvr>
                                    </p:animEffect>
                                    <p:anim calcmode="lin" valueType="num">
                                      <p:cBhvr>
                                        <p:cTn id="80" dur="1000" fill="hold"/>
                                        <p:tgtEl>
                                          <p:spTgt spid="30"/>
                                        </p:tgtEl>
                                        <p:attrNameLst>
                                          <p:attrName>ppt_x</p:attrName>
                                        </p:attrNameLst>
                                      </p:cBhvr>
                                      <p:tavLst>
                                        <p:tav tm="0">
                                          <p:val>
                                            <p:strVal val="#ppt_x"/>
                                          </p:val>
                                        </p:tav>
                                        <p:tav tm="100000">
                                          <p:val>
                                            <p:strVal val="#ppt_x"/>
                                          </p:val>
                                        </p:tav>
                                      </p:tavLst>
                                    </p:anim>
                                    <p:anim calcmode="lin" valueType="num">
                                      <p:cBhvr>
                                        <p:cTn id="81" dur="1000" fill="hold"/>
                                        <p:tgtEl>
                                          <p:spTgt spid="30"/>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1000"/>
                                        <p:tgtEl>
                                          <p:spTgt spid="32"/>
                                        </p:tgtEl>
                                      </p:cBhvr>
                                    </p:animEffect>
                                    <p:anim calcmode="lin" valueType="num">
                                      <p:cBhvr>
                                        <p:cTn id="90" dur="1000" fill="hold"/>
                                        <p:tgtEl>
                                          <p:spTgt spid="32"/>
                                        </p:tgtEl>
                                        <p:attrNameLst>
                                          <p:attrName>ppt_x</p:attrName>
                                        </p:attrNameLst>
                                      </p:cBhvr>
                                      <p:tavLst>
                                        <p:tav tm="0">
                                          <p:val>
                                            <p:strVal val="#ppt_x"/>
                                          </p:val>
                                        </p:tav>
                                        <p:tav tm="100000">
                                          <p:val>
                                            <p:strVal val="#ppt_x"/>
                                          </p:val>
                                        </p:tav>
                                      </p:tavLst>
                                    </p:anim>
                                    <p:anim calcmode="lin" valueType="num">
                                      <p:cBhvr>
                                        <p:cTn id="91" dur="1000" fill="hold"/>
                                        <p:tgtEl>
                                          <p:spTgt spid="32"/>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1000"/>
                                        <p:tgtEl>
                                          <p:spTgt spid="8"/>
                                        </p:tgtEl>
                                      </p:cBhvr>
                                    </p:animEffect>
                                    <p:anim calcmode="lin" valueType="num">
                                      <p:cBhvr>
                                        <p:cTn id="95" dur="1000" fill="hold"/>
                                        <p:tgtEl>
                                          <p:spTgt spid="8"/>
                                        </p:tgtEl>
                                        <p:attrNameLst>
                                          <p:attrName>ppt_x</p:attrName>
                                        </p:attrNameLst>
                                      </p:cBhvr>
                                      <p:tavLst>
                                        <p:tav tm="0">
                                          <p:val>
                                            <p:strVal val="#ppt_x"/>
                                          </p:val>
                                        </p:tav>
                                        <p:tav tm="100000">
                                          <p:val>
                                            <p:strVal val="#ppt_x"/>
                                          </p:val>
                                        </p:tav>
                                      </p:tavLst>
                                    </p:anim>
                                    <p:anim calcmode="lin" valueType="num">
                                      <p:cBhvr>
                                        <p:cTn id="96" dur="1000" fill="hold"/>
                                        <p:tgtEl>
                                          <p:spTgt spid="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1000"/>
                                        <p:tgtEl>
                                          <p:spTgt spid="25"/>
                                        </p:tgtEl>
                                      </p:cBhvr>
                                    </p:animEffect>
                                    <p:anim calcmode="lin" valueType="num">
                                      <p:cBhvr>
                                        <p:cTn id="100" dur="1000" fill="hold"/>
                                        <p:tgtEl>
                                          <p:spTgt spid="25"/>
                                        </p:tgtEl>
                                        <p:attrNameLst>
                                          <p:attrName>ppt_x</p:attrName>
                                        </p:attrNameLst>
                                      </p:cBhvr>
                                      <p:tavLst>
                                        <p:tav tm="0">
                                          <p:val>
                                            <p:strVal val="#ppt_x"/>
                                          </p:val>
                                        </p:tav>
                                        <p:tav tm="100000">
                                          <p:val>
                                            <p:strVal val="#ppt_x"/>
                                          </p:val>
                                        </p:tav>
                                      </p:tavLst>
                                    </p:anim>
                                    <p:anim calcmode="lin" valueType="num">
                                      <p:cBhvr>
                                        <p:cTn id="101" dur="1000" fill="hold"/>
                                        <p:tgtEl>
                                          <p:spTgt spid="25"/>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fade">
                                      <p:cBhvr>
                                        <p:cTn id="104" dur="1000"/>
                                        <p:tgtEl>
                                          <p:spTgt spid="27"/>
                                        </p:tgtEl>
                                      </p:cBhvr>
                                    </p:animEffect>
                                    <p:anim calcmode="lin" valueType="num">
                                      <p:cBhvr>
                                        <p:cTn id="105" dur="1000" fill="hold"/>
                                        <p:tgtEl>
                                          <p:spTgt spid="27"/>
                                        </p:tgtEl>
                                        <p:attrNameLst>
                                          <p:attrName>ppt_x</p:attrName>
                                        </p:attrNameLst>
                                      </p:cBhvr>
                                      <p:tavLst>
                                        <p:tav tm="0">
                                          <p:val>
                                            <p:strVal val="#ppt_x"/>
                                          </p:val>
                                        </p:tav>
                                        <p:tav tm="100000">
                                          <p:val>
                                            <p:strVal val="#ppt_x"/>
                                          </p:val>
                                        </p:tav>
                                      </p:tavLst>
                                    </p:anim>
                                    <p:anim calcmode="lin" valueType="num">
                                      <p:cBhvr>
                                        <p:cTn id="106" dur="1000" fill="hold"/>
                                        <p:tgtEl>
                                          <p:spTgt spid="2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1000"/>
                                        <p:tgtEl>
                                          <p:spTgt spid="28"/>
                                        </p:tgtEl>
                                      </p:cBhvr>
                                    </p:animEffect>
                                    <p:anim calcmode="lin" valueType="num">
                                      <p:cBhvr>
                                        <p:cTn id="110" dur="1000" fill="hold"/>
                                        <p:tgtEl>
                                          <p:spTgt spid="28"/>
                                        </p:tgtEl>
                                        <p:attrNameLst>
                                          <p:attrName>ppt_x</p:attrName>
                                        </p:attrNameLst>
                                      </p:cBhvr>
                                      <p:tavLst>
                                        <p:tav tm="0">
                                          <p:val>
                                            <p:strVal val="#ppt_x"/>
                                          </p:val>
                                        </p:tav>
                                        <p:tav tm="100000">
                                          <p:val>
                                            <p:strVal val="#ppt_x"/>
                                          </p:val>
                                        </p:tav>
                                      </p:tavLst>
                                    </p:anim>
                                    <p:anim calcmode="lin" valueType="num">
                                      <p:cBhvr>
                                        <p:cTn id="111" dur="1000" fill="hold"/>
                                        <p:tgtEl>
                                          <p:spTgt spid="28"/>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1000"/>
                                        <p:tgtEl>
                                          <p:spTgt spid="51"/>
                                        </p:tgtEl>
                                      </p:cBhvr>
                                    </p:animEffect>
                                    <p:anim calcmode="lin" valueType="num">
                                      <p:cBhvr>
                                        <p:cTn id="115" dur="1000" fill="hold"/>
                                        <p:tgtEl>
                                          <p:spTgt spid="51"/>
                                        </p:tgtEl>
                                        <p:attrNameLst>
                                          <p:attrName>ppt_x</p:attrName>
                                        </p:attrNameLst>
                                      </p:cBhvr>
                                      <p:tavLst>
                                        <p:tav tm="0">
                                          <p:val>
                                            <p:strVal val="#ppt_x"/>
                                          </p:val>
                                        </p:tav>
                                        <p:tav tm="100000">
                                          <p:val>
                                            <p:strVal val="#ppt_x"/>
                                          </p:val>
                                        </p:tav>
                                      </p:tavLst>
                                    </p:anim>
                                    <p:anim calcmode="lin" valueType="num">
                                      <p:cBhvr>
                                        <p:cTn id="1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grpId="0" nodeType="clickEffect">
                                  <p:stCondLst>
                                    <p:cond delay="0"/>
                                  </p:stCondLst>
                                  <p:childTnLst>
                                    <p:set>
                                      <p:cBhvr>
                                        <p:cTn id="120" dur="1" fill="hold">
                                          <p:stCondLst>
                                            <p:cond delay="0"/>
                                          </p:stCondLst>
                                        </p:cTn>
                                        <p:tgtEl>
                                          <p:spTgt spid="9"/>
                                        </p:tgtEl>
                                        <p:attrNameLst>
                                          <p:attrName>style.visibility</p:attrName>
                                        </p:attrNameLst>
                                      </p:cBhvr>
                                      <p:to>
                                        <p:strVal val="visible"/>
                                      </p:to>
                                    </p:set>
                                    <p:animEffect transition="in" filter="fade">
                                      <p:cBhvr>
                                        <p:cTn id="121" dur="1000"/>
                                        <p:tgtEl>
                                          <p:spTgt spid="9"/>
                                        </p:tgtEl>
                                      </p:cBhvr>
                                    </p:animEffect>
                                    <p:anim calcmode="lin" valueType="num">
                                      <p:cBhvr>
                                        <p:cTn id="122" dur="1000" fill="hold"/>
                                        <p:tgtEl>
                                          <p:spTgt spid="9"/>
                                        </p:tgtEl>
                                        <p:attrNameLst>
                                          <p:attrName>ppt_x</p:attrName>
                                        </p:attrNameLst>
                                      </p:cBhvr>
                                      <p:tavLst>
                                        <p:tav tm="0">
                                          <p:val>
                                            <p:strVal val="#ppt_x"/>
                                          </p:val>
                                        </p:tav>
                                        <p:tav tm="100000">
                                          <p:val>
                                            <p:strVal val="#ppt_x"/>
                                          </p:val>
                                        </p:tav>
                                      </p:tavLst>
                                    </p:anim>
                                    <p:anim calcmode="lin" valueType="num">
                                      <p:cBhvr>
                                        <p:cTn id="123" dur="1000" fill="hold"/>
                                        <p:tgtEl>
                                          <p:spTgt spid="9"/>
                                        </p:tgtEl>
                                        <p:attrNameLst>
                                          <p:attrName>ppt_y</p:attrName>
                                        </p:attrNameLst>
                                      </p:cBhvr>
                                      <p:tavLst>
                                        <p:tav tm="0">
                                          <p:val>
                                            <p:strVal val="#ppt_y+.1"/>
                                          </p:val>
                                        </p:tav>
                                        <p:tav tm="100000">
                                          <p:val>
                                            <p:strVal val="#ppt_y"/>
                                          </p:val>
                                        </p:tav>
                                      </p:tavLst>
                                    </p:anim>
                                  </p:childTnLst>
                                </p:cTn>
                              </p:par>
                              <p:par>
                                <p:cTn id="124" presetID="42" presetClass="entr" presetSubtype="0" fill="hold" nodeType="withEffect">
                                  <p:stCondLst>
                                    <p:cond delay="0"/>
                                  </p:stCondLst>
                                  <p:childTnLst>
                                    <p:set>
                                      <p:cBhvr>
                                        <p:cTn id="125" dur="1" fill="hold">
                                          <p:stCondLst>
                                            <p:cond delay="0"/>
                                          </p:stCondLst>
                                        </p:cTn>
                                        <p:tgtEl>
                                          <p:spTgt spid="12"/>
                                        </p:tgtEl>
                                        <p:attrNameLst>
                                          <p:attrName>style.visibility</p:attrName>
                                        </p:attrNameLst>
                                      </p:cBhvr>
                                      <p:to>
                                        <p:strVal val="visible"/>
                                      </p:to>
                                    </p:set>
                                    <p:animEffect transition="in" filter="fade">
                                      <p:cBhvr>
                                        <p:cTn id="126" dur="1000"/>
                                        <p:tgtEl>
                                          <p:spTgt spid="12"/>
                                        </p:tgtEl>
                                      </p:cBhvr>
                                    </p:animEffect>
                                    <p:anim calcmode="lin" valueType="num">
                                      <p:cBhvr>
                                        <p:cTn id="127" dur="1000" fill="hold"/>
                                        <p:tgtEl>
                                          <p:spTgt spid="12"/>
                                        </p:tgtEl>
                                        <p:attrNameLst>
                                          <p:attrName>ppt_x</p:attrName>
                                        </p:attrNameLst>
                                      </p:cBhvr>
                                      <p:tavLst>
                                        <p:tav tm="0">
                                          <p:val>
                                            <p:strVal val="#ppt_x"/>
                                          </p:val>
                                        </p:tav>
                                        <p:tav tm="100000">
                                          <p:val>
                                            <p:strVal val="#ppt_x"/>
                                          </p:val>
                                        </p:tav>
                                      </p:tavLst>
                                    </p:anim>
                                    <p:anim calcmode="lin" valueType="num">
                                      <p:cBhvr>
                                        <p:cTn id="128" dur="1000" fill="hold"/>
                                        <p:tgtEl>
                                          <p:spTgt spid="12"/>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15"/>
                                        </p:tgtEl>
                                        <p:attrNameLst>
                                          <p:attrName>style.visibility</p:attrName>
                                        </p:attrNameLst>
                                      </p:cBhvr>
                                      <p:to>
                                        <p:strVal val="visible"/>
                                      </p:to>
                                    </p:set>
                                    <p:animEffect transition="in" filter="fade">
                                      <p:cBhvr>
                                        <p:cTn id="131" dur="1000"/>
                                        <p:tgtEl>
                                          <p:spTgt spid="15"/>
                                        </p:tgtEl>
                                      </p:cBhvr>
                                    </p:animEffect>
                                    <p:anim calcmode="lin" valueType="num">
                                      <p:cBhvr>
                                        <p:cTn id="132" dur="1000" fill="hold"/>
                                        <p:tgtEl>
                                          <p:spTgt spid="15"/>
                                        </p:tgtEl>
                                        <p:attrNameLst>
                                          <p:attrName>ppt_x</p:attrName>
                                        </p:attrNameLst>
                                      </p:cBhvr>
                                      <p:tavLst>
                                        <p:tav tm="0">
                                          <p:val>
                                            <p:strVal val="#ppt_x"/>
                                          </p:val>
                                        </p:tav>
                                        <p:tav tm="100000">
                                          <p:val>
                                            <p:strVal val="#ppt_x"/>
                                          </p:val>
                                        </p:tav>
                                      </p:tavLst>
                                    </p:anim>
                                    <p:anim calcmode="lin" valueType="num">
                                      <p:cBhvr>
                                        <p:cTn id="133" dur="1000" fill="hold"/>
                                        <p:tgtEl>
                                          <p:spTgt spid="15"/>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fade">
                                      <p:cBhvr>
                                        <p:cTn id="136" dur="1000"/>
                                        <p:tgtEl>
                                          <p:spTgt spid="33"/>
                                        </p:tgtEl>
                                      </p:cBhvr>
                                    </p:animEffect>
                                    <p:anim calcmode="lin" valueType="num">
                                      <p:cBhvr>
                                        <p:cTn id="137" dur="1000" fill="hold"/>
                                        <p:tgtEl>
                                          <p:spTgt spid="33"/>
                                        </p:tgtEl>
                                        <p:attrNameLst>
                                          <p:attrName>ppt_x</p:attrName>
                                        </p:attrNameLst>
                                      </p:cBhvr>
                                      <p:tavLst>
                                        <p:tav tm="0">
                                          <p:val>
                                            <p:strVal val="#ppt_x"/>
                                          </p:val>
                                        </p:tav>
                                        <p:tav tm="100000">
                                          <p:val>
                                            <p:strVal val="#ppt_x"/>
                                          </p:val>
                                        </p:tav>
                                      </p:tavLst>
                                    </p:anim>
                                    <p:anim calcmode="lin" valueType="num">
                                      <p:cBhvr>
                                        <p:cTn id="138" dur="1000" fill="hold"/>
                                        <p:tgtEl>
                                          <p:spTgt spid="33"/>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fade">
                                      <p:cBhvr>
                                        <p:cTn id="141" dur="1000"/>
                                        <p:tgtEl>
                                          <p:spTgt spid="34"/>
                                        </p:tgtEl>
                                      </p:cBhvr>
                                    </p:animEffect>
                                    <p:anim calcmode="lin" valueType="num">
                                      <p:cBhvr>
                                        <p:cTn id="142" dur="1000" fill="hold"/>
                                        <p:tgtEl>
                                          <p:spTgt spid="34"/>
                                        </p:tgtEl>
                                        <p:attrNameLst>
                                          <p:attrName>ppt_x</p:attrName>
                                        </p:attrNameLst>
                                      </p:cBhvr>
                                      <p:tavLst>
                                        <p:tav tm="0">
                                          <p:val>
                                            <p:strVal val="#ppt_x"/>
                                          </p:val>
                                        </p:tav>
                                        <p:tav tm="100000">
                                          <p:val>
                                            <p:strVal val="#ppt_x"/>
                                          </p:val>
                                        </p:tav>
                                      </p:tavLst>
                                    </p:anim>
                                    <p:anim calcmode="lin" valueType="num">
                                      <p:cBhvr>
                                        <p:cTn id="143" dur="1000" fill="hold"/>
                                        <p:tgtEl>
                                          <p:spTgt spid="3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5"/>
                                        </p:tgtEl>
                                        <p:attrNameLst>
                                          <p:attrName>style.visibility</p:attrName>
                                        </p:attrNameLst>
                                      </p:cBhvr>
                                      <p:to>
                                        <p:strVal val="visible"/>
                                      </p:to>
                                    </p:set>
                                    <p:animEffect transition="in" filter="fade">
                                      <p:cBhvr>
                                        <p:cTn id="146" dur="1000"/>
                                        <p:tgtEl>
                                          <p:spTgt spid="35"/>
                                        </p:tgtEl>
                                      </p:cBhvr>
                                    </p:animEffect>
                                    <p:anim calcmode="lin" valueType="num">
                                      <p:cBhvr>
                                        <p:cTn id="147" dur="1000" fill="hold"/>
                                        <p:tgtEl>
                                          <p:spTgt spid="35"/>
                                        </p:tgtEl>
                                        <p:attrNameLst>
                                          <p:attrName>ppt_x</p:attrName>
                                        </p:attrNameLst>
                                      </p:cBhvr>
                                      <p:tavLst>
                                        <p:tav tm="0">
                                          <p:val>
                                            <p:strVal val="#ppt_x"/>
                                          </p:val>
                                        </p:tav>
                                        <p:tav tm="100000">
                                          <p:val>
                                            <p:strVal val="#ppt_x"/>
                                          </p:val>
                                        </p:tav>
                                      </p:tavLst>
                                    </p:anim>
                                    <p:anim calcmode="lin" valueType="num">
                                      <p:cBhvr>
                                        <p:cTn id="148" dur="1000" fill="hold"/>
                                        <p:tgtEl>
                                          <p:spTgt spid="3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6"/>
                                        </p:tgtEl>
                                        <p:attrNameLst>
                                          <p:attrName>style.visibility</p:attrName>
                                        </p:attrNameLst>
                                      </p:cBhvr>
                                      <p:to>
                                        <p:strVal val="visible"/>
                                      </p:to>
                                    </p:set>
                                    <p:animEffect transition="in" filter="fade">
                                      <p:cBhvr>
                                        <p:cTn id="151" dur="1000"/>
                                        <p:tgtEl>
                                          <p:spTgt spid="36"/>
                                        </p:tgtEl>
                                      </p:cBhvr>
                                    </p:animEffect>
                                    <p:anim calcmode="lin" valueType="num">
                                      <p:cBhvr>
                                        <p:cTn id="152" dur="1000" fill="hold"/>
                                        <p:tgtEl>
                                          <p:spTgt spid="36"/>
                                        </p:tgtEl>
                                        <p:attrNameLst>
                                          <p:attrName>ppt_x</p:attrName>
                                        </p:attrNameLst>
                                      </p:cBhvr>
                                      <p:tavLst>
                                        <p:tav tm="0">
                                          <p:val>
                                            <p:strVal val="#ppt_x"/>
                                          </p:val>
                                        </p:tav>
                                        <p:tav tm="100000">
                                          <p:val>
                                            <p:strVal val="#ppt_x"/>
                                          </p:val>
                                        </p:tav>
                                      </p:tavLst>
                                    </p:anim>
                                    <p:anim calcmode="lin" valueType="num">
                                      <p:cBhvr>
                                        <p:cTn id="153" dur="1000" fill="hold"/>
                                        <p:tgtEl>
                                          <p:spTgt spid="36"/>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1000"/>
                                        <p:tgtEl>
                                          <p:spTgt spid="37"/>
                                        </p:tgtEl>
                                      </p:cBhvr>
                                    </p:animEffect>
                                    <p:anim calcmode="lin" valueType="num">
                                      <p:cBhvr>
                                        <p:cTn id="157" dur="1000" fill="hold"/>
                                        <p:tgtEl>
                                          <p:spTgt spid="37"/>
                                        </p:tgtEl>
                                        <p:attrNameLst>
                                          <p:attrName>ppt_x</p:attrName>
                                        </p:attrNameLst>
                                      </p:cBhvr>
                                      <p:tavLst>
                                        <p:tav tm="0">
                                          <p:val>
                                            <p:strVal val="#ppt_x"/>
                                          </p:val>
                                        </p:tav>
                                        <p:tav tm="100000">
                                          <p:val>
                                            <p:strVal val="#ppt_x"/>
                                          </p:val>
                                        </p:tav>
                                      </p:tavLst>
                                    </p:anim>
                                    <p:anim calcmode="lin" valueType="num">
                                      <p:cBhvr>
                                        <p:cTn id="158" dur="1000" fill="hold"/>
                                        <p:tgtEl>
                                          <p:spTgt spid="37"/>
                                        </p:tgtEl>
                                        <p:attrNameLst>
                                          <p:attrName>ppt_y</p:attrName>
                                        </p:attrNameLst>
                                      </p:cBhvr>
                                      <p:tavLst>
                                        <p:tav tm="0">
                                          <p:val>
                                            <p:strVal val="#ppt_y+.1"/>
                                          </p:val>
                                        </p:tav>
                                        <p:tav tm="100000">
                                          <p:val>
                                            <p:strVal val="#ppt_y"/>
                                          </p:val>
                                        </p:tav>
                                      </p:tavLst>
                                    </p:anim>
                                  </p:childTnLst>
                                </p:cTn>
                              </p:par>
                              <p:par>
                                <p:cTn id="159" presetID="42" presetClass="entr" presetSubtype="0" fill="hold" nodeType="with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1000"/>
                                        <p:tgtEl>
                                          <p:spTgt spid="38"/>
                                        </p:tgtEl>
                                      </p:cBhvr>
                                    </p:animEffect>
                                    <p:anim calcmode="lin" valueType="num">
                                      <p:cBhvr>
                                        <p:cTn id="162" dur="1000" fill="hold"/>
                                        <p:tgtEl>
                                          <p:spTgt spid="38"/>
                                        </p:tgtEl>
                                        <p:attrNameLst>
                                          <p:attrName>ppt_x</p:attrName>
                                        </p:attrNameLst>
                                      </p:cBhvr>
                                      <p:tavLst>
                                        <p:tav tm="0">
                                          <p:val>
                                            <p:strVal val="#ppt_x"/>
                                          </p:val>
                                        </p:tav>
                                        <p:tav tm="100000">
                                          <p:val>
                                            <p:strVal val="#ppt_x"/>
                                          </p:val>
                                        </p:tav>
                                      </p:tavLst>
                                    </p:anim>
                                    <p:anim calcmode="lin" valueType="num">
                                      <p:cBhvr>
                                        <p:cTn id="163" dur="1000" fill="hold"/>
                                        <p:tgtEl>
                                          <p:spTgt spid="38"/>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39"/>
                                        </p:tgtEl>
                                        <p:attrNameLst>
                                          <p:attrName>style.visibility</p:attrName>
                                        </p:attrNameLst>
                                      </p:cBhvr>
                                      <p:to>
                                        <p:strVal val="visible"/>
                                      </p:to>
                                    </p:set>
                                    <p:animEffect transition="in" filter="fade">
                                      <p:cBhvr>
                                        <p:cTn id="166" dur="1000"/>
                                        <p:tgtEl>
                                          <p:spTgt spid="39"/>
                                        </p:tgtEl>
                                      </p:cBhvr>
                                    </p:animEffect>
                                    <p:anim calcmode="lin" valueType="num">
                                      <p:cBhvr>
                                        <p:cTn id="167" dur="1000" fill="hold"/>
                                        <p:tgtEl>
                                          <p:spTgt spid="39"/>
                                        </p:tgtEl>
                                        <p:attrNameLst>
                                          <p:attrName>ppt_x</p:attrName>
                                        </p:attrNameLst>
                                      </p:cBhvr>
                                      <p:tavLst>
                                        <p:tav tm="0">
                                          <p:val>
                                            <p:strVal val="#ppt_x"/>
                                          </p:val>
                                        </p:tav>
                                        <p:tav tm="100000">
                                          <p:val>
                                            <p:strVal val="#ppt_x"/>
                                          </p:val>
                                        </p:tav>
                                      </p:tavLst>
                                    </p:anim>
                                    <p:anim calcmode="lin" valueType="num">
                                      <p:cBhvr>
                                        <p:cTn id="168" dur="1000" fill="hold"/>
                                        <p:tgtEl>
                                          <p:spTgt spid="39"/>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in" filter="fade">
                                      <p:cBhvr>
                                        <p:cTn id="171" dur="1000"/>
                                        <p:tgtEl>
                                          <p:spTgt spid="40"/>
                                        </p:tgtEl>
                                      </p:cBhvr>
                                    </p:animEffect>
                                    <p:anim calcmode="lin" valueType="num">
                                      <p:cBhvr>
                                        <p:cTn id="172" dur="1000" fill="hold"/>
                                        <p:tgtEl>
                                          <p:spTgt spid="40"/>
                                        </p:tgtEl>
                                        <p:attrNameLst>
                                          <p:attrName>ppt_x</p:attrName>
                                        </p:attrNameLst>
                                      </p:cBhvr>
                                      <p:tavLst>
                                        <p:tav tm="0">
                                          <p:val>
                                            <p:strVal val="#ppt_x"/>
                                          </p:val>
                                        </p:tav>
                                        <p:tav tm="100000">
                                          <p:val>
                                            <p:strVal val="#ppt_x"/>
                                          </p:val>
                                        </p:tav>
                                      </p:tavLst>
                                    </p:anim>
                                    <p:anim calcmode="lin" valueType="num">
                                      <p:cBhvr>
                                        <p:cTn id="17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42" presetClass="entr" presetSubtype="0" fill="hold" grpId="0" nodeType="clickEffect">
                                  <p:stCondLst>
                                    <p:cond delay="0"/>
                                  </p:stCondLst>
                                  <p:childTnLst>
                                    <p:set>
                                      <p:cBhvr>
                                        <p:cTn id="177" dur="1" fill="hold">
                                          <p:stCondLst>
                                            <p:cond delay="0"/>
                                          </p:stCondLst>
                                        </p:cTn>
                                        <p:tgtEl>
                                          <p:spTgt spid="6"/>
                                        </p:tgtEl>
                                        <p:attrNameLst>
                                          <p:attrName>style.visibility</p:attrName>
                                        </p:attrNameLst>
                                      </p:cBhvr>
                                      <p:to>
                                        <p:strVal val="visible"/>
                                      </p:to>
                                    </p:set>
                                    <p:animEffect transition="in" filter="fade">
                                      <p:cBhvr>
                                        <p:cTn id="178" dur="1000"/>
                                        <p:tgtEl>
                                          <p:spTgt spid="6"/>
                                        </p:tgtEl>
                                      </p:cBhvr>
                                    </p:animEffect>
                                    <p:anim calcmode="lin" valueType="num">
                                      <p:cBhvr>
                                        <p:cTn id="179" dur="1000" fill="hold"/>
                                        <p:tgtEl>
                                          <p:spTgt spid="6"/>
                                        </p:tgtEl>
                                        <p:attrNameLst>
                                          <p:attrName>ppt_x</p:attrName>
                                        </p:attrNameLst>
                                      </p:cBhvr>
                                      <p:tavLst>
                                        <p:tav tm="0">
                                          <p:val>
                                            <p:strVal val="#ppt_x"/>
                                          </p:val>
                                        </p:tav>
                                        <p:tav tm="100000">
                                          <p:val>
                                            <p:strVal val="#ppt_x"/>
                                          </p:val>
                                        </p:tav>
                                      </p:tavLst>
                                    </p:anim>
                                    <p:anim calcmode="lin" valueType="num">
                                      <p:cBhvr>
                                        <p:cTn id="180" dur="1000" fill="hold"/>
                                        <p:tgtEl>
                                          <p:spTgt spid="6"/>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0"/>
                                  </p:stCondLst>
                                  <p:childTnLst>
                                    <p:set>
                                      <p:cBhvr>
                                        <p:cTn id="182" dur="1" fill="hold">
                                          <p:stCondLst>
                                            <p:cond delay="0"/>
                                          </p:stCondLst>
                                        </p:cTn>
                                        <p:tgtEl>
                                          <p:spTgt spid="10"/>
                                        </p:tgtEl>
                                        <p:attrNameLst>
                                          <p:attrName>style.visibility</p:attrName>
                                        </p:attrNameLst>
                                      </p:cBhvr>
                                      <p:to>
                                        <p:strVal val="visible"/>
                                      </p:to>
                                    </p:set>
                                    <p:animEffect transition="in" filter="fade">
                                      <p:cBhvr>
                                        <p:cTn id="183" dur="1000"/>
                                        <p:tgtEl>
                                          <p:spTgt spid="10"/>
                                        </p:tgtEl>
                                      </p:cBhvr>
                                    </p:animEffect>
                                    <p:anim calcmode="lin" valueType="num">
                                      <p:cBhvr>
                                        <p:cTn id="184" dur="1000" fill="hold"/>
                                        <p:tgtEl>
                                          <p:spTgt spid="10"/>
                                        </p:tgtEl>
                                        <p:attrNameLst>
                                          <p:attrName>ppt_x</p:attrName>
                                        </p:attrNameLst>
                                      </p:cBhvr>
                                      <p:tavLst>
                                        <p:tav tm="0">
                                          <p:val>
                                            <p:strVal val="#ppt_x"/>
                                          </p:val>
                                        </p:tav>
                                        <p:tav tm="100000">
                                          <p:val>
                                            <p:strVal val="#ppt_x"/>
                                          </p:val>
                                        </p:tav>
                                      </p:tavLst>
                                    </p:anim>
                                    <p:anim calcmode="lin" valueType="num">
                                      <p:cBhvr>
                                        <p:cTn id="185" dur="1000" fill="hold"/>
                                        <p:tgtEl>
                                          <p:spTgt spid="10"/>
                                        </p:tgtEl>
                                        <p:attrNameLst>
                                          <p:attrName>ppt_y</p:attrName>
                                        </p:attrNameLst>
                                      </p:cBhvr>
                                      <p:tavLst>
                                        <p:tav tm="0">
                                          <p:val>
                                            <p:strVal val="#ppt_y+.1"/>
                                          </p:val>
                                        </p:tav>
                                        <p:tav tm="100000">
                                          <p:val>
                                            <p:strVal val="#ppt_y"/>
                                          </p:val>
                                        </p:tav>
                                      </p:tavLst>
                                    </p:anim>
                                  </p:childTnLst>
                                </p:cTn>
                              </p:par>
                              <p:par>
                                <p:cTn id="186" presetID="42" presetClass="entr" presetSubtype="0" fill="hold" nodeType="withEffect">
                                  <p:stCondLst>
                                    <p:cond delay="0"/>
                                  </p:stCondLst>
                                  <p:childTnLst>
                                    <p:set>
                                      <p:cBhvr>
                                        <p:cTn id="187" dur="1" fill="hold">
                                          <p:stCondLst>
                                            <p:cond delay="0"/>
                                          </p:stCondLst>
                                        </p:cTn>
                                        <p:tgtEl>
                                          <p:spTgt spid="16"/>
                                        </p:tgtEl>
                                        <p:attrNameLst>
                                          <p:attrName>style.visibility</p:attrName>
                                        </p:attrNameLst>
                                      </p:cBhvr>
                                      <p:to>
                                        <p:strVal val="visible"/>
                                      </p:to>
                                    </p:set>
                                    <p:animEffect transition="in" filter="fade">
                                      <p:cBhvr>
                                        <p:cTn id="188" dur="1000"/>
                                        <p:tgtEl>
                                          <p:spTgt spid="16"/>
                                        </p:tgtEl>
                                      </p:cBhvr>
                                    </p:animEffect>
                                    <p:anim calcmode="lin" valueType="num">
                                      <p:cBhvr>
                                        <p:cTn id="189" dur="1000" fill="hold"/>
                                        <p:tgtEl>
                                          <p:spTgt spid="16"/>
                                        </p:tgtEl>
                                        <p:attrNameLst>
                                          <p:attrName>ppt_x</p:attrName>
                                        </p:attrNameLst>
                                      </p:cBhvr>
                                      <p:tavLst>
                                        <p:tav tm="0">
                                          <p:val>
                                            <p:strVal val="#ppt_x"/>
                                          </p:val>
                                        </p:tav>
                                        <p:tav tm="100000">
                                          <p:val>
                                            <p:strVal val="#ppt_x"/>
                                          </p:val>
                                        </p:tav>
                                      </p:tavLst>
                                    </p:anim>
                                    <p:anim calcmode="lin" valueType="num">
                                      <p:cBhvr>
                                        <p:cTn id="190" dur="1000" fill="hold"/>
                                        <p:tgtEl>
                                          <p:spTgt spid="16"/>
                                        </p:tgtEl>
                                        <p:attrNameLst>
                                          <p:attrName>ppt_y</p:attrName>
                                        </p:attrNameLst>
                                      </p:cBhvr>
                                      <p:tavLst>
                                        <p:tav tm="0">
                                          <p:val>
                                            <p:strVal val="#ppt_y+.1"/>
                                          </p:val>
                                        </p:tav>
                                        <p:tav tm="100000">
                                          <p:val>
                                            <p:strVal val="#ppt_y"/>
                                          </p:val>
                                        </p:tav>
                                      </p:tavLst>
                                    </p:anim>
                                  </p:childTnLst>
                                </p:cTn>
                              </p:par>
                              <p:par>
                                <p:cTn id="191" presetID="42" presetClass="entr" presetSubtype="0" fill="hold" grpId="0" nodeType="withEffect">
                                  <p:stCondLst>
                                    <p:cond delay="0"/>
                                  </p:stCondLst>
                                  <p:childTnLst>
                                    <p:set>
                                      <p:cBhvr>
                                        <p:cTn id="192" dur="1" fill="hold">
                                          <p:stCondLst>
                                            <p:cond delay="0"/>
                                          </p:stCondLst>
                                        </p:cTn>
                                        <p:tgtEl>
                                          <p:spTgt spid="41"/>
                                        </p:tgtEl>
                                        <p:attrNameLst>
                                          <p:attrName>style.visibility</p:attrName>
                                        </p:attrNameLst>
                                      </p:cBhvr>
                                      <p:to>
                                        <p:strVal val="visible"/>
                                      </p:to>
                                    </p:set>
                                    <p:animEffect transition="in" filter="fade">
                                      <p:cBhvr>
                                        <p:cTn id="193" dur="1000"/>
                                        <p:tgtEl>
                                          <p:spTgt spid="41"/>
                                        </p:tgtEl>
                                      </p:cBhvr>
                                    </p:animEffect>
                                    <p:anim calcmode="lin" valueType="num">
                                      <p:cBhvr>
                                        <p:cTn id="194" dur="1000" fill="hold"/>
                                        <p:tgtEl>
                                          <p:spTgt spid="41"/>
                                        </p:tgtEl>
                                        <p:attrNameLst>
                                          <p:attrName>ppt_x</p:attrName>
                                        </p:attrNameLst>
                                      </p:cBhvr>
                                      <p:tavLst>
                                        <p:tav tm="0">
                                          <p:val>
                                            <p:strVal val="#ppt_x"/>
                                          </p:val>
                                        </p:tav>
                                        <p:tav tm="100000">
                                          <p:val>
                                            <p:strVal val="#ppt_x"/>
                                          </p:val>
                                        </p:tav>
                                      </p:tavLst>
                                    </p:anim>
                                    <p:anim calcmode="lin" valueType="num">
                                      <p:cBhvr>
                                        <p:cTn id="195" dur="1000" fill="hold"/>
                                        <p:tgtEl>
                                          <p:spTgt spid="41"/>
                                        </p:tgtEl>
                                        <p:attrNameLst>
                                          <p:attrName>ppt_y</p:attrName>
                                        </p:attrNameLst>
                                      </p:cBhvr>
                                      <p:tavLst>
                                        <p:tav tm="0">
                                          <p:val>
                                            <p:strVal val="#ppt_y+.1"/>
                                          </p:val>
                                        </p:tav>
                                        <p:tav tm="100000">
                                          <p:val>
                                            <p:strVal val="#ppt_y"/>
                                          </p:val>
                                        </p:tav>
                                      </p:tavLst>
                                    </p:anim>
                                  </p:childTnLst>
                                </p:cTn>
                              </p:par>
                              <p:par>
                                <p:cTn id="196" presetID="42" presetClass="entr" presetSubtype="0" fill="hold" nodeType="withEffect">
                                  <p:stCondLst>
                                    <p:cond delay="0"/>
                                  </p:stCondLst>
                                  <p:childTnLst>
                                    <p:set>
                                      <p:cBhvr>
                                        <p:cTn id="197" dur="1" fill="hold">
                                          <p:stCondLst>
                                            <p:cond delay="0"/>
                                          </p:stCondLst>
                                        </p:cTn>
                                        <p:tgtEl>
                                          <p:spTgt spid="42"/>
                                        </p:tgtEl>
                                        <p:attrNameLst>
                                          <p:attrName>style.visibility</p:attrName>
                                        </p:attrNameLst>
                                      </p:cBhvr>
                                      <p:to>
                                        <p:strVal val="visible"/>
                                      </p:to>
                                    </p:set>
                                    <p:animEffect transition="in" filter="fade">
                                      <p:cBhvr>
                                        <p:cTn id="198" dur="1000"/>
                                        <p:tgtEl>
                                          <p:spTgt spid="42"/>
                                        </p:tgtEl>
                                      </p:cBhvr>
                                    </p:animEffect>
                                    <p:anim calcmode="lin" valueType="num">
                                      <p:cBhvr>
                                        <p:cTn id="199" dur="1000" fill="hold"/>
                                        <p:tgtEl>
                                          <p:spTgt spid="42"/>
                                        </p:tgtEl>
                                        <p:attrNameLst>
                                          <p:attrName>ppt_x</p:attrName>
                                        </p:attrNameLst>
                                      </p:cBhvr>
                                      <p:tavLst>
                                        <p:tav tm="0">
                                          <p:val>
                                            <p:strVal val="#ppt_x"/>
                                          </p:val>
                                        </p:tav>
                                        <p:tav tm="100000">
                                          <p:val>
                                            <p:strVal val="#ppt_x"/>
                                          </p:val>
                                        </p:tav>
                                      </p:tavLst>
                                    </p:anim>
                                    <p:anim calcmode="lin" valueType="num">
                                      <p:cBhvr>
                                        <p:cTn id="200" dur="1000" fill="hold"/>
                                        <p:tgtEl>
                                          <p:spTgt spid="42"/>
                                        </p:tgtEl>
                                        <p:attrNameLst>
                                          <p:attrName>ppt_y</p:attrName>
                                        </p:attrNameLst>
                                      </p:cBhvr>
                                      <p:tavLst>
                                        <p:tav tm="0">
                                          <p:val>
                                            <p:strVal val="#ppt_y+.1"/>
                                          </p:val>
                                        </p:tav>
                                        <p:tav tm="100000">
                                          <p:val>
                                            <p:strVal val="#ppt_y"/>
                                          </p:val>
                                        </p:tav>
                                      </p:tavLst>
                                    </p:anim>
                                  </p:childTnLst>
                                </p:cTn>
                              </p:par>
                              <p:par>
                                <p:cTn id="201" presetID="42" presetClass="entr" presetSubtype="0" fill="hold" grpId="0" nodeType="withEffect">
                                  <p:stCondLst>
                                    <p:cond delay="0"/>
                                  </p:stCondLst>
                                  <p:childTnLst>
                                    <p:set>
                                      <p:cBhvr>
                                        <p:cTn id="202" dur="1" fill="hold">
                                          <p:stCondLst>
                                            <p:cond delay="0"/>
                                          </p:stCondLst>
                                        </p:cTn>
                                        <p:tgtEl>
                                          <p:spTgt spid="43"/>
                                        </p:tgtEl>
                                        <p:attrNameLst>
                                          <p:attrName>style.visibility</p:attrName>
                                        </p:attrNameLst>
                                      </p:cBhvr>
                                      <p:to>
                                        <p:strVal val="visible"/>
                                      </p:to>
                                    </p:set>
                                    <p:animEffect transition="in" filter="fade">
                                      <p:cBhvr>
                                        <p:cTn id="203" dur="1000"/>
                                        <p:tgtEl>
                                          <p:spTgt spid="43"/>
                                        </p:tgtEl>
                                      </p:cBhvr>
                                    </p:animEffect>
                                    <p:anim calcmode="lin" valueType="num">
                                      <p:cBhvr>
                                        <p:cTn id="204" dur="1000" fill="hold"/>
                                        <p:tgtEl>
                                          <p:spTgt spid="43"/>
                                        </p:tgtEl>
                                        <p:attrNameLst>
                                          <p:attrName>ppt_x</p:attrName>
                                        </p:attrNameLst>
                                      </p:cBhvr>
                                      <p:tavLst>
                                        <p:tav tm="0">
                                          <p:val>
                                            <p:strVal val="#ppt_x"/>
                                          </p:val>
                                        </p:tav>
                                        <p:tav tm="100000">
                                          <p:val>
                                            <p:strVal val="#ppt_x"/>
                                          </p:val>
                                        </p:tav>
                                      </p:tavLst>
                                    </p:anim>
                                    <p:anim calcmode="lin" valueType="num">
                                      <p:cBhvr>
                                        <p:cTn id="205" dur="1000" fill="hold"/>
                                        <p:tgtEl>
                                          <p:spTgt spid="43"/>
                                        </p:tgtEl>
                                        <p:attrNameLst>
                                          <p:attrName>ppt_y</p:attrName>
                                        </p:attrNameLst>
                                      </p:cBhvr>
                                      <p:tavLst>
                                        <p:tav tm="0">
                                          <p:val>
                                            <p:strVal val="#ppt_y+.1"/>
                                          </p:val>
                                        </p:tav>
                                        <p:tav tm="100000">
                                          <p:val>
                                            <p:strVal val="#ppt_y"/>
                                          </p:val>
                                        </p:tav>
                                      </p:tavLst>
                                    </p:anim>
                                  </p:childTnLst>
                                </p:cTn>
                              </p:par>
                              <p:par>
                                <p:cTn id="206" presetID="42" presetClass="entr" presetSubtype="0" fill="hold" grpId="0" nodeType="withEffect">
                                  <p:stCondLst>
                                    <p:cond delay="0"/>
                                  </p:stCondLst>
                                  <p:childTnLst>
                                    <p:set>
                                      <p:cBhvr>
                                        <p:cTn id="207" dur="1" fill="hold">
                                          <p:stCondLst>
                                            <p:cond delay="0"/>
                                          </p:stCondLst>
                                        </p:cTn>
                                        <p:tgtEl>
                                          <p:spTgt spid="44"/>
                                        </p:tgtEl>
                                        <p:attrNameLst>
                                          <p:attrName>style.visibility</p:attrName>
                                        </p:attrNameLst>
                                      </p:cBhvr>
                                      <p:to>
                                        <p:strVal val="visible"/>
                                      </p:to>
                                    </p:set>
                                    <p:animEffect transition="in" filter="fade">
                                      <p:cBhvr>
                                        <p:cTn id="208" dur="1000"/>
                                        <p:tgtEl>
                                          <p:spTgt spid="44"/>
                                        </p:tgtEl>
                                      </p:cBhvr>
                                    </p:animEffect>
                                    <p:anim calcmode="lin" valueType="num">
                                      <p:cBhvr>
                                        <p:cTn id="209" dur="1000" fill="hold"/>
                                        <p:tgtEl>
                                          <p:spTgt spid="44"/>
                                        </p:tgtEl>
                                        <p:attrNameLst>
                                          <p:attrName>ppt_x</p:attrName>
                                        </p:attrNameLst>
                                      </p:cBhvr>
                                      <p:tavLst>
                                        <p:tav tm="0">
                                          <p:val>
                                            <p:strVal val="#ppt_x"/>
                                          </p:val>
                                        </p:tav>
                                        <p:tav tm="100000">
                                          <p:val>
                                            <p:strVal val="#ppt_x"/>
                                          </p:val>
                                        </p:tav>
                                      </p:tavLst>
                                    </p:anim>
                                    <p:anim calcmode="lin" valueType="num">
                                      <p:cBhvr>
                                        <p:cTn id="210" dur="1000" fill="hold"/>
                                        <p:tgtEl>
                                          <p:spTgt spid="44"/>
                                        </p:tgtEl>
                                        <p:attrNameLst>
                                          <p:attrName>ppt_y</p:attrName>
                                        </p:attrNameLst>
                                      </p:cBhvr>
                                      <p:tavLst>
                                        <p:tav tm="0">
                                          <p:val>
                                            <p:strVal val="#ppt_y+.1"/>
                                          </p:val>
                                        </p:tav>
                                        <p:tav tm="100000">
                                          <p:val>
                                            <p:strVal val="#ppt_y"/>
                                          </p:val>
                                        </p:tav>
                                      </p:tavLst>
                                    </p:anim>
                                  </p:childTnLst>
                                </p:cTn>
                              </p:par>
                              <p:par>
                                <p:cTn id="211" presetID="42" presetClass="entr" presetSubtype="0" fill="hold" nodeType="withEffect">
                                  <p:stCondLst>
                                    <p:cond delay="0"/>
                                  </p:stCondLst>
                                  <p:childTnLst>
                                    <p:set>
                                      <p:cBhvr>
                                        <p:cTn id="212" dur="1" fill="hold">
                                          <p:stCondLst>
                                            <p:cond delay="0"/>
                                          </p:stCondLst>
                                        </p:cTn>
                                        <p:tgtEl>
                                          <p:spTgt spid="45"/>
                                        </p:tgtEl>
                                        <p:attrNameLst>
                                          <p:attrName>style.visibility</p:attrName>
                                        </p:attrNameLst>
                                      </p:cBhvr>
                                      <p:to>
                                        <p:strVal val="visible"/>
                                      </p:to>
                                    </p:set>
                                    <p:animEffect transition="in" filter="fade">
                                      <p:cBhvr>
                                        <p:cTn id="213" dur="1000"/>
                                        <p:tgtEl>
                                          <p:spTgt spid="45"/>
                                        </p:tgtEl>
                                      </p:cBhvr>
                                    </p:animEffect>
                                    <p:anim calcmode="lin" valueType="num">
                                      <p:cBhvr>
                                        <p:cTn id="214" dur="1000" fill="hold"/>
                                        <p:tgtEl>
                                          <p:spTgt spid="45"/>
                                        </p:tgtEl>
                                        <p:attrNameLst>
                                          <p:attrName>ppt_x</p:attrName>
                                        </p:attrNameLst>
                                      </p:cBhvr>
                                      <p:tavLst>
                                        <p:tav tm="0">
                                          <p:val>
                                            <p:strVal val="#ppt_x"/>
                                          </p:val>
                                        </p:tav>
                                        <p:tav tm="100000">
                                          <p:val>
                                            <p:strVal val="#ppt_x"/>
                                          </p:val>
                                        </p:tav>
                                      </p:tavLst>
                                    </p:anim>
                                    <p:anim calcmode="lin" valueType="num">
                                      <p:cBhvr>
                                        <p:cTn id="215" dur="1000" fill="hold"/>
                                        <p:tgtEl>
                                          <p:spTgt spid="45"/>
                                        </p:tgtEl>
                                        <p:attrNameLst>
                                          <p:attrName>ppt_y</p:attrName>
                                        </p:attrNameLst>
                                      </p:cBhvr>
                                      <p:tavLst>
                                        <p:tav tm="0">
                                          <p:val>
                                            <p:strVal val="#ppt_y+.1"/>
                                          </p:val>
                                        </p:tav>
                                        <p:tav tm="100000">
                                          <p:val>
                                            <p:strVal val="#ppt_y"/>
                                          </p:val>
                                        </p:tav>
                                      </p:tavLst>
                                    </p:anim>
                                  </p:childTnLst>
                                </p:cTn>
                              </p:par>
                              <p:par>
                                <p:cTn id="216" presetID="42" presetClass="entr" presetSubtype="0" fill="hold" nodeType="withEffect">
                                  <p:stCondLst>
                                    <p:cond delay="0"/>
                                  </p:stCondLst>
                                  <p:childTnLst>
                                    <p:set>
                                      <p:cBhvr>
                                        <p:cTn id="217" dur="1" fill="hold">
                                          <p:stCondLst>
                                            <p:cond delay="0"/>
                                          </p:stCondLst>
                                        </p:cTn>
                                        <p:tgtEl>
                                          <p:spTgt spid="46"/>
                                        </p:tgtEl>
                                        <p:attrNameLst>
                                          <p:attrName>style.visibility</p:attrName>
                                        </p:attrNameLst>
                                      </p:cBhvr>
                                      <p:to>
                                        <p:strVal val="visible"/>
                                      </p:to>
                                    </p:set>
                                    <p:animEffect transition="in" filter="fade">
                                      <p:cBhvr>
                                        <p:cTn id="218" dur="1000"/>
                                        <p:tgtEl>
                                          <p:spTgt spid="46"/>
                                        </p:tgtEl>
                                      </p:cBhvr>
                                    </p:animEffect>
                                    <p:anim calcmode="lin" valueType="num">
                                      <p:cBhvr>
                                        <p:cTn id="219" dur="1000" fill="hold"/>
                                        <p:tgtEl>
                                          <p:spTgt spid="46"/>
                                        </p:tgtEl>
                                        <p:attrNameLst>
                                          <p:attrName>ppt_x</p:attrName>
                                        </p:attrNameLst>
                                      </p:cBhvr>
                                      <p:tavLst>
                                        <p:tav tm="0">
                                          <p:val>
                                            <p:strVal val="#ppt_x"/>
                                          </p:val>
                                        </p:tav>
                                        <p:tav tm="100000">
                                          <p:val>
                                            <p:strVal val="#ppt_x"/>
                                          </p:val>
                                        </p:tav>
                                      </p:tavLst>
                                    </p:anim>
                                    <p:anim calcmode="lin" valueType="num">
                                      <p:cBhvr>
                                        <p:cTn id="220" dur="1000" fill="hold"/>
                                        <p:tgtEl>
                                          <p:spTgt spid="46"/>
                                        </p:tgtEl>
                                        <p:attrNameLst>
                                          <p:attrName>ppt_y</p:attrName>
                                        </p:attrNameLst>
                                      </p:cBhvr>
                                      <p:tavLst>
                                        <p:tav tm="0">
                                          <p:val>
                                            <p:strVal val="#ppt_y+.1"/>
                                          </p:val>
                                        </p:tav>
                                        <p:tav tm="100000">
                                          <p:val>
                                            <p:strVal val="#ppt_y"/>
                                          </p:val>
                                        </p:tav>
                                      </p:tavLst>
                                    </p:anim>
                                  </p:childTnLst>
                                </p:cTn>
                              </p:par>
                              <p:par>
                                <p:cTn id="221" presetID="42" presetClass="entr" presetSubtype="0" fill="hold" nodeType="withEffect">
                                  <p:stCondLst>
                                    <p:cond delay="0"/>
                                  </p:stCondLst>
                                  <p:childTnLst>
                                    <p:set>
                                      <p:cBhvr>
                                        <p:cTn id="222" dur="1" fill="hold">
                                          <p:stCondLst>
                                            <p:cond delay="0"/>
                                          </p:stCondLst>
                                        </p:cTn>
                                        <p:tgtEl>
                                          <p:spTgt spid="47"/>
                                        </p:tgtEl>
                                        <p:attrNameLst>
                                          <p:attrName>style.visibility</p:attrName>
                                        </p:attrNameLst>
                                      </p:cBhvr>
                                      <p:to>
                                        <p:strVal val="visible"/>
                                      </p:to>
                                    </p:set>
                                    <p:animEffect transition="in" filter="fade">
                                      <p:cBhvr>
                                        <p:cTn id="223" dur="1000"/>
                                        <p:tgtEl>
                                          <p:spTgt spid="47"/>
                                        </p:tgtEl>
                                      </p:cBhvr>
                                    </p:animEffect>
                                    <p:anim calcmode="lin" valueType="num">
                                      <p:cBhvr>
                                        <p:cTn id="224" dur="1000" fill="hold"/>
                                        <p:tgtEl>
                                          <p:spTgt spid="47"/>
                                        </p:tgtEl>
                                        <p:attrNameLst>
                                          <p:attrName>ppt_x</p:attrName>
                                        </p:attrNameLst>
                                      </p:cBhvr>
                                      <p:tavLst>
                                        <p:tav tm="0">
                                          <p:val>
                                            <p:strVal val="#ppt_x"/>
                                          </p:val>
                                        </p:tav>
                                        <p:tav tm="100000">
                                          <p:val>
                                            <p:strVal val="#ppt_x"/>
                                          </p:val>
                                        </p:tav>
                                      </p:tavLst>
                                    </p:anim>
                                    <p:anim calcmode="lin" valueType="num">
                                      <p:cBhvr>
                                        <p:cTn id="225" dur="1000" fill="hold"/>
                                        <p:tgtEl>
                                          <p:spTgt spid="47"/>
                                        </p:tgtEl>
                                        <p:attrNameLst>
                                          <p:attrName>ppt_y</p:attrName>
                                        </p:attrNameLst>
                                      </p:cBhvr>
                                      <p:tavLst>
                                        <p:tav tm="0">
                                          <p:val>
                                            <p:strVal val="#ppt_y+.1"/>
                                          </p:val>
                                        </p:tav>
                                        <p:tav tm="100000">
                                          <p:val>
                                            <p:strVal val="#ppt_y"/>
                                          </p:val>
                                        </p:tav>
                                      </p:tavLst>
                                    </p:anim>
                                  </p:childTnLst>
                                </p:cTn>
                              </p:par>
                              <p:par>
                                <p:cTn id="226" presetID="42" presetClass="entr" presetSubtype="0" fill="hold" nodeType="withEffect">
                                  <p:stCondLst>
                                    <p:cond delay="0"/>
                                  </p:stCondLst>
                                  <p:childTnLst>
                                    <p:set>
                                      <p:cBhvr>
                                        <p:cTn id="227" dur="1" fill="hold">
                                          <p:stCondLst>
                                            <p:cond delay="0"/>
                                          </p:stCondLst>
                                        </p:cTn>
                                        <p:tgtEl>
                                          <p:spTgt spid="48"/>
                                        </p:tgtEl>
                                        <p:attrNameLst>
                                          <p:attrName>style.visibility</p:attrName>
                                        </p:attrNameLst>
                                      </p:cBhvr>
                                      <p:to>
                                        <p:strVal val="visible"/>
                                      </p:to>
                                    </p:set>
                                    <p:animEffect transition="in" filter="fade">
                                      <p:cBhvr>
                                        <p:cTn id="228" dur="1000"/>
                                        <p:tgtEl>
                                          <p:spTgt spid="48"/>
                                        </p:tgtEl>
                                      </p:cBhvr>
                                    </p:animEffect>
                                    <p:anim calcmode="lin" valueType="num">
                                      <p:cBhvr>
                                        <p:cTn id="229" dur="1000" fill="hold"/>
                                        <p:tgtEl>
                                          <p:spTgt spid="48"/>
                                        </p:tgtEl>
                                        <p:attrNameLst>
                                          <p:attrName>ppt_x</p:attrName>
                                        </p:attrNameLst>
                                      </p:cBhvr>
                                      <p:tavLst>
                                        <p:tav tm="0">
                                          <p:val>
                                            <p:strVal val="#ppt_x"/>
                                          </p:val>
                                        </p:tav>
                                        <p:tav tm="100000">
                                          <p:val>
                                            <p:strVal val="#ppt_x"/>
                                          </p:val>
                                        </p:tav>
                                      </p:tavLst>
                                    </p:anim>
                                    <p:anim calcmode="lin" valueType="num">
                                      <p:cBhvr>
                                        <p:cTn id="23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42" presetClass="entr" presetSubtype="0" fill="hold" nodeType="clickEffect">
                                  <p:stCondLst>
                                    <p:cond delay="0"/>
                                  </p:stCondLst>
                                  <p:childTnLst>
                                    <p:set>
                                      <p:cBhvr>
                                        <p:cTn id="234" dur="1" fill="hold">
                                          <p:stCondLst>
                                            <p:cond delay="0"/>
                                          </p:stCondLst>
                                        </p:cTn>
                                        <p:tgtEl>
                                          <p:spTgt spid="4"/>
                                        </p:tgtEl>
                                        <p:attrNameLst>
                                          <p:attrName>style.visibility</p:attrName>
                                        </p:attrNameLst>
                                      </p:cBhvr>
                                      <p:to>
                                        <p:strVal val="visible"/>
                                      </p:to>
                                    </p:set>
                                    <p:animEffect transition="in" filter="fade">
                                      <p:cBhvr>
                                        <p:cTn id="235" dur="1000"/>
                                        <p:tgtEl>
                                          <p:spTgt spid="4"/>
                                        </p:tgtEl>
                                      </p:cBhvr>
                                    </p:animEffect>
                                    <p:anim calcmode="lin" valueType="num">
                                      <p:cBhvr>
                                        <p:cTn id="236" dur="1000" fill="hold"/>
                                        <p:tgtEl>
                                          <p:spTgt spid="4"/>
                                        </p:tgtEl>
                                        <p:attrNameLst>
                                          <p:attrName>ppt_x</p:attrName>
                                        </p:attrNameLst>
                                      </p:cBhvr>
                                      <p:tavLst>
                                        <p:tav tm="0">
                                          <p:val>
                                            <p:strVal val="#ppt_x"/>
                                          </p:val>
                                        </p:tav>
                                        <p:tav tm="100000">
                                          <p:val>
                                            <p:strVal val="#ppt_x"/>
                                          </p:val>
                                        </p:tav>
                                      </p:tavLst>
                                    </p:anim>
                                    <p:anim calcmode="lin" valueType="num">
                                      <p:cBhvr>
                                        <p:cTn id="2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7" grpId="0"/>
      <p:bldP spid="19" grpId="0"/>
      <p:bldP spid="20" grpId="0"/>
      <p:bldP spid="25" grpId="0"/>
      <p:bldP spid="27" grpId="0"/>
      <p:bldP spid="28" grpId="0"/>
      <p:bldP spid="33" grpId="0"/>
      <p:bldP spid="35" grpId="0"/>
      <p:bldP spid="36" grpId="0"/>
      <p:bldP spid="41" grpId="0"/>
      <p:bldP spid="43"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Secure Access Solutions</a:t>
            </a:r>
          </a:p>
        </p:txBody>
      </p:sp>
    </p:spTree>
    <p:extLst>
      <p:ext uri="{BB962C8B-B14F-4D97-AF65-F5344CB8AC3E}">
        <p14:creationId xmlns:p14="http://schemas.microsoft.com/office/powerpoint/2010/main" val="3841658757"/>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Wireless </a:t>
            </a:r>
            <a:r>
              <a:rPr lang="en-GB" dirty="0"/>
              <a:t>impacts the entire </a:t>
            </a:r>
            <a:r>
              <a:rPr lang="en-US" dirty="0"/>
              <a:t>network</a:t>
            </a:r>
          </a:p>
        </p:txBody>
      </p:sp>
      <p:pic>
        <p:nvPicPr>
          <p:cNvPr id="21" name="Picture 4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11530" y="3623301"/>
            <a:ext cx="324408" cy="55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45840" y="3671874"/>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74"/>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748821" y="3671874"/>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1"/>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1226001" y="3665524"/>
            <a:ext cx="353391" cy="47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195223" y="4335516"/>
            <a:ext cx="774571" cy="369332"/>
          </a:xfrm>
          <a:prstGeom prst="rect">
            <a:avLst/>
          </a:prstGeom>
          <a:noFill/>
        </p:spPr>
        <p:txBody>
          <a:bodyPr wrap="none" rtlCol="0">
            <a:spAutoFit/>
          </a:bodyPr>
          <a:lstStyle/>
          <a:p>
            <a:r>
              <a:rPr lang="en-US"/>
              <a:t>Client</a:t>
            </a:r>
          </a:p>
        </p:txBody>
      </p:sp>
      <p:sp>
        <p:nvSpPr>
          <p:cNvPr id="29" name="TextBox 28"/>
          <p:cNvSpPr txBox="1"/>
          <p:nvPr/>
        </p:nvSpPr>
        <p:spPr>
          <a:xfrm>
            <a:off x="3500886" y="4325684"/>
            <a:ext cx="1069524" cy="369332"/>
          </a:xfrm>
          <a:prstGeom prst="rect">
            <a:avLst/>
          </a:prstGeom>
          <a:noFill/>
        </p:spPr>
        <p:txBody>
          <a:bodyPr wrap="none" rtlCol="0">
            <a:spAutoFit/>
          </a:bodyPr>
          <a:lstStyle/>
          <a:p>
            <a:r>
              <a:rPr lang="en-US"/>
              <a:t>Wireless</a:t>
            </a:r>
            <a:endParaRPr lang="en-US" dirty="0"/>
          </a:p>
        </p:txBody>
      </p:sp>
      <p:sp>
        <p:nvSpPr>
          <p:cNvPr id="30" name="TextBox 29"/>
          <p:cNvSpPr txBox="1"/>
          <p:nvPr/>
        </p:nvSpPr>
        <p:spPr>
          <a:xfrm>
            <a:off x="6046305" y="4329113"/>
            <a:ext cx="864339" cy="369332"/>
          </a:xfrm>
          <a:prstGeom prst="rect">
            <a:avLst/>
          </a:prstGeom>
          <a:noFill/>
        </p:spPr>
        <p:txBody>
          <a:bodyPr wrap="none" rtlCol="0">
            <a:spAutoFit/>
          </a:bodyPr>
          <a:lstStyle/>
          <a:p>
            <a:r>
              <a:rPr lang="en-US"/>
              <a:t>Switch</a:t>
            </a:r>
            <a:endParaRPr lang="en-US" dirty="0"/>
          </a:p>
        </p:txBody>
      </p:sp>
      <p:sp>
        <p:nvSpPr>
          <p:cNvPr id="31" name="TextBox 30"/>
          <p:cNvSpPr txBox="1"/>
          <p:nvPr/>
        </p:nvSpPr>
        <p:spPr>
          <a:xfrm>
            <a:off x="8484707" y="4329113"/>
            <a:ext cx="979755" cy="369332"/>
          </a:xfrm>
          <a:prstGeom prst="rect">
            <a:avLst/>
          </a:prstGeom>
          <a:noFill/>
        </p:spPr>
        <p:txBody>
          <a:bodyPr wrap="none" rtlCol="0">
            <a:spAutoFit/>
          </a:bodyPr>
          <a:lstStyle/>
          <a:p>
            <a:r>
              <a:rPr lang="en-US" dirty="0"/>
              <a:t>Firewall</a:t>
            </a:r>
          </a:p>
        </p:txBody>
      </p:sp>
      <p:sp>
        <p:nvSpPr>
          <p:cNvPr id="32" name="TextBox 31"/>
          <p:cNvSpPr txBox="1"/>
          <p:nvPr/>
        </p:nvSpPr>
        <p:spPr>
          <a:xfrm>
            <a:off x="10657637" y="4329113"/>
            <a:ext cx="1531188" cy="369332"/>
          </a:xfrm>
          <a:prstGeom prst="rect">
            <a:avLst/>
          </a:prstGeom>
          <a:noFill/>
        </p:spPr>
        <p:txBody>
          <a:bodyPr wrap="none" rtlCol="0">
            <a:spAutoFit/>
          </a:bodyPr>
          <a:lstStyle/>
          <a:p>
            <a:r>
              <a:rPr lang="en-US"/>
              <a:t>Management</a:t>
            </a:r>
            <a:endParaRPr lang="en-US" dirty="0"/>
          </a:p>
        </p:txBody>
      </p:sp>
      <p:pic>
        <p:nvPicPr>
          <p:cNvPr id="33" name="Picture 140"/>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2811192" y="1692825"/>
            <a:ext cx="442269" cy="46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Compliance-Dk.emf"/>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197031" y="1717000"/>
            <a:ext cx="562887" cy="450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82"/>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826629" y="3666581"/>
            <a:ext cx="368204" cy="47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640566" y="1253104"/>
            <a:ext cx="928459" cy="369332"/>
          </a:xfrm>
          <a:prstGeom prst="rect">
            <a:avLst/>
          </a:prstGeom>
          <a:noFill/>
        </p:spPr>
        <p:txBody>
          <a:bodyPr wrap="none" rtlCol="0">
            <a:spAutoFit/>
          </a:bodyPr>
          <a:lstStyle/>
          <a:p>
            <a:r>
              <a:rPr lang="en-US" dirty="0"/>
              <a:t>Access</a:t>
            </a:r>
          </a:p>
        </p:txBody>
      </p:sp>
      <p:sp>
        <p:nvSpPr>
          <p:cNvPr id="36" name="TextBox 35"/>
          <p:cNvSpPr txBox="1"/>
          <p:nvPr/>
        </p:nvSpPr>
        <p:spPr>
          <a:xfrm>
            <a:off x="5777001" y="1288947"/>
            <a:ext cx="1402948" cy="369332"/>
          </a:xfrm>
          <a:prstGeom prst="rect">
            <a:avLst/>
          </a:prstGeom>
          <a:noFill/>
        </p:spPr>
        <p:txBody>
          <a:bodyPr wrap="none" rtlCol="0">
            <a:spAutoFit/>
          </a:bodyPr>
          <a:lstStyle/>
          <a:p>
            <a:r>
              <a:rPr lang="en-US"/>
              <a:t>Compliance</a:t>
            </a:r>
            <a:endParaRPr lang="en-US" dirty="0"/>
          </a:p>
        </p:txBody>
      </p:sp>
      <p:pic>
        <p:nvPicPr>
          <p:cNvPr id="37" name="Picture 355"/>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11166599" y="1724436"/>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37"/>
          <p:cNvSpPr txBox="1"/>
          <p:nvPr/>
        </p:nvSpPr>
        <p:spPr>
          <a:xfrm>
            <a:off x="10855361" y="1288947"/>
            <a:ext cx="1107996" cy="369332"/>
          </a:xfrm>
          <a:prstGeom prst="rect">
            <a:avLst/>
          </a:prstGeom>
          <a:noFill/>
        </p:spPr>
        <p:txBody>
          <a:bodyPr wrap="none" rtlCol="0">
            <a:spAutoFit/>
          </a:bodyPr>
          <a:lstStyle/>
          <a:p>
            <a:r>
              <a:rPr lang="en-US"/>
              <a:t>Analytics</a:t>
            </a:r>
            <a:endParaRPr lang="en-US" dirty="0"/>
          </a:p>
        </p:txBody>
      </p:sp>
      <p:pic>
        <p:nvPicPr>
          <p:cNvPr id="39" name="Picture 355"/>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4397087" y="1724436"/>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39"/>
          <p:cNvSpPr txBox="1"/>
          <p:nvPr/>
        </p:nvSpPr>
        <p:spPr>
          <a:xfrm>
            <a:off x="4115345" y="1288947"/>
            <a:ext cx="1082348" cy="369332"/>
          </a:xfrm>
          <a:prstGeom prst="rect">
            <a:avLst/>
          </a:prstGeom>
          <a:noFill/>
        </p:spPr>
        <p:txBody>
          <a:bodyPr wrap="none" rtlCol="0">
            <a:spAutoFit/>
          </a:bodyPr>
          <a:lstStyle/>
          <a:p>
            <a:r>
              <a:rPr lang="en-US"/>
              <a:t>Planning</a:t>
            </a:r>
            <a:endParaRPr lang="en-US" dirty="0"/>
          </a:p>
        </p:txBody>
      </p:sp>
      <p:pic>
        <p:nvPicPr>
          <p:cNvPr id="41" name="Picture 40" descr="VLAN-Dk.emf"/>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720588" y="1672578"/>
            <a:ext cx="531144" cy="531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p:cNvSpPr txBox="1"/>
          <p:nvPr/>
        </p:nvSpPr>
        <p:spPr>
          <a:xfrm>
            <a:off x="8539863" y="1288947"/>
            <a:ext cx="902811" cy="369332"/>
          </a:xfrm>
          <a:prstGeom prst="rect">
            <a:avLst/>
          </a:prstGeom>
          <a:noFill/>
        </p:spPr>
        <p:txBody>
          <a:bodyPr wrap="none" rtlCol="0">
            <a:spAutoFit/>
          </a:bodyPr>
          <a:lstStyle/>
          <a:p>
            <a:r>
              <a:rPr lang="en-US"/>
              <a:t>VLANs</a:t>
            </a:r>
            <a:endParaRPr lang="en-US" dirty="0"/>
          </a:p>
        </p:txBody>
      </p:sp>
      <p:pic>
        <p:nvPicPr>
          <p:cNvPr id="43" name="Picture 217"/>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1388677" y="1690674"/>
            <a:ext cx="361856"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Box 43"/>
          <p:cNvSpPr txBox="1"/>
          <p:nvPr/>
        </p:nvSpPr>
        <p:spPr>
          <a:xfrm>
            <a:off x="1244383" y="1259451"/>
            <a:ext cx="684803" cy="369332"/>
          </a:xfrm>
          <a:prstGeom prst="rect">
            <a:avLst/>
          </a:prstGeom>
          <a:noFill/>
        </p:spPr>
        <p:txBody>
          <a:bodyPr wrap="none" rtlCol="0">
            <a:spAutoFit/>
          </a:bodyPr>
          <a:lstStyle/>
          <a:p>
            <a:r>
              <a:rPr lang="en-US"/>
              <a:t>UTM</a:t>
            </a:r>
            <a:endParaRPr lang="en-US" dirty="0"/>
          </a:p>
        </p:txBody>
      </p:sp>
      <p:cxnSp>
        <p:nvCxnSpPr>
          <p:cNvPr id="11" name="Straight Arrow Connector 10"/>
          <p:cNvCxnSpPr>
            <a:stCxn id="43" idx="2"/>
            <a:endCxn id="21" idx="0"/>
          </p:cNvCxnSpPr>
          <p:nvPr/>
        </p:nvCxnSpPr>
        <p:spPr>
          <a:xfrm>
            <a:off x="1569605" y="2152107"/>
            <a:ext cx="4129" cy="1471194"/>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33" idx="2"/>
            <a:endCxn id="21" idx="0"/>
          </p:cNvCxnSpPr>
          <p:nvPr/>
        </p:nvCxnSpPr>
        <p:spPr>
          <a:xfrm flipH="1">
            <a:off x="1573734" y="2158492"/>
            <a:ext cx="1458593" cy="1464809"/>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a:stCxn id="37" idx="2"/>
            <a:endCxn id="21" idx="0"/>
          </p:cNvCxnSpPr>
          <p:nvPr/>
        </p:nvCxnSpPr>
        <p:spPr>
          <a:xfrm flipH="1">
            <a:off x="1573734" y="2185869"/>
            <a:ext cx="9823522" cy="1437432"/>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a:stCxn id="39" idx="2"/>
            <a:endCxn id="35" idx="0"/>
          </p:cNvCxnSpPr>
          <p:nvPr/>
        </p:nvCxnSpPr>
        <p:spPr>
          <a:xfrm flipH="1">
            <a:off x="4010731" y="2185869"/>
            <a:ext cx="617013" cy="1480712"/>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a:stCxn id="34" idx="2"/>
            <a:endCxn id="21" idx="0"/>
          </p:cNvCxnSpPr>
          <p:nvPr/>
        </p:nvCxnSpPr>
        <p:spPr>
          <a:xfrm flipH="1">
            <a:off x="1573734" y="2167851"/>
            <a:ext cx="4904741" cy="1455450"/>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a:stCxn id="43" idx="2"/>
            <a:endCxn id="35" idx="0"/>
          </p:cNvCxnSpPr>
          <p:nvPr/>
        </p:nvCxnSpPr>
        <p:spPr>
          <a:xfrm>
            <a:off x="1569605" y="2152107"/>
            <a:ext cx="2441126" cy="1514474"/>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a:stCxn id="43" idx="2"/>
            <a:endCxn id="23" idx="0"/>
          </p:cNvCxnSpPr>
          <p:nvPr/>
        </p:nvCxnSpPr>
        <p:spPr>
          <a:xfrm>
            <a:off x="1569605" y="2152107"/>
            <a:ext cx="7409873" cy="1519767"/>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a:stCxn id="34" idx="2"/>
            <a:endCxn id="35" idx="0"/>
          </p:cNvCxnSpPr>
          <p:nvPr/>
        </p:nvCxnSpPr>
        <p:spPr>
          <a:xfrm flipH="1">
            <a:off x="4010731" y="2167851"/>
            <a:ext cx="2467744" cy="1498730"/>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66" name="Straight Arrow Connector 65"/>
          <p:cNvCxnSpPr>
            <a:stCxn id="34" idx="2"/>
            <a:endCxn id="23" idx="0"/>
          </p:cNvCxnSpPr>
          <p:nvPr/>
        </p:nvCxnSpPr>
        <p:spPr>
          <a:xfrm>
            <a:off x="6478475" y="2167851"/>
            <a:ext cx="2501003" cy="1504023"/>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a:stCxn id="41" idx="2"/>
            <a:endCxn id="22" idx="0"/>
          </p:cNvCxnSpPr>
          <p:nvPr/>
        </p:nvCxnSpPr>
        <p:spPr>
          <a:xfrm flipH="1">
            <a:off x="6476497" y="2203861"/>
            <a:ext cx="2509663" cy="1468013"/>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a:stCxn id="41" idx="2"/>
            <a:endCxn id="23" idx="0"/>
          </p:cNvCxnSpPr>
          <p:nvPr/>
        </p:nvCxnSpPr>
        <p:spPr>
          <a:xfrm flipH="1">
            <a:off x="8979478" y="2203861"/>
            <a:ext cx="6682" cy="1468013"/>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a:stCxn id="43" idx="2"/>
            <a:endCxn id="24" idx="0"/>
          </p:cNvCxnSpPr>
          <p:nvPr/>
        </p:nvCxnSpPr>
        <p:spPr>
          <a:xfrm>
            <a:off x="1569605" y="2152107"/>
            <a:ext cx="9833092" cy="1513417"/>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a:stCxn id="33" idx="2"/>
            <a:endCxn id="24" idx="0"/>
          </p:cNvCxnSpPr>
          <p:nvPr/>
        </p:nvCxnSpPr>
        <p:spPr>
          <a:xfrm>
            <a:off x="3032327" y="2158492"/>
            <a:ext cx="8370370" cy="1507032"/>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83" name="Straight Arrow Connector 82"/>
          <p:cNvCxnSpPr>
            <a:stCxn id="34" idx="2"/>
            <a:endCxn id="24" idx="0"/>
          </p:cNvCxnSpPr>
          <p:nvPr/>
        </p:nvCxnSpPr>
        <p:spPr>
          <a:xfrm>
            <a:off x="6478475" y="2167851"/>
            <a:ext cx="4924222" cy="1497673"/>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86" name="Straight Arrow Connector 85"/>
          <p:cNvCxnSpPr>
            <a:stCxn id="41" idx="2"/>
            <a:endCxn id="24" idx="0"/>
          </p:cNvCxnSpPr>
          <p:nvPr/>
        </p:nvCxnSpPr>
        <p:spPr>
          <a:xfrm>
            <a:off x="8986160" y="2203861"/>
            <a:ext cx="2416537" cy="1461663"/>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89" name="Straight Arrow Connector 88"/>
          <p:cNvCxnSpPr>
            <a:stCxn id="37" idx="2"/>
            <a:endCxn id="35" idx="0"/>
          </p:cNvCxnSpPr>
          <p:nvPr/>
        </p:nvCxnSpPr>
        <p:spPr>
          <a:xfrm flipH="1">
            <a:off x="4010731" y="2185869"/>
            <a:ext cx="7386525" cy="1480712"/>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2" name="Straight Arrow Connector 91"/>
          <p:cNvCxnSpPr>
            <a:stCxn id="37" idx="2"/>
            <a:endCxn id="24" idx="0"/>
          </p:cNvCxnSpPr>
          <p:nvPr/>
        </p:nvCxnSpPr>
        <p:spPr>
          <a:xfrm>
            <a:off x="11397256" y="2185869"/>
            <a:ext cx="5441" cy="1479655"/>
          </a:xfrm>
          <a:prstGeom prst="straightConnector1">
            <a:avLst/>
          </a:prstGeom>
          <a:ln w="12700">
            <a:solidFill>
              <a:schemeClr val="tx1">
                <a:lumMod val="75000"/>
                <a:lumOff val="25000"/>
              </a:schemeClr>
            </a:solidFill>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95" name="TextBox 94"/>
          <p:cNvSpPr txBox="1"/>
          <p:nvPr/>
        </p:nvSpPr>
        <p:spPr>
          <a:xfrm>
            <a:off x="133338" y="1607066"/>
            <a:ext cx="954107" cy="369332"/>
          </a:xfrm>
          <a:prstGeom prst="rect">
            <a:avLst/>
          </a:prstGeom>
          <a:noFill/>
        </p:spPr>
        <p:txBody>
          <a:bodyPr wrap="none" rtlCol="0">
            <a:spAutoFit/>
          </a:bodyPr>
          <a:lstStyle/>
          <a:p>
            <a:r>
              <a:rPr lang="en-US"/>
              <a:t>Service</a:t>
            </a:r>
          </a:p>
        </p:txBody>
      </p:sp>
      <p:sp>
        <p:nvSpPr>
          <p:cNvPr id="96" name="TextBox 95"/>
          <p:cNvSpPr txBox="1"/>
          <p:nvPr/>
        </p:nvSpPr>
        <p:spPr>
          <a:xfrm>
            <a:off x="108758" y="3706256"/>
            <a:ext cx="1184940" cy="369332"/>
          </a:xfrm>
          <a:prstGeom prst="rect">
            <a:avLst/>
          </a:prstGeom>
          <a:noFill/>
        </p:spPr>
        <p:txBody>
          <a:bodyPr wrap="none" rtlCol="0">
            <a:spAutoFit/>
          </a:bodyPr>
          <a:lstStyle/>
          <a:p>
            <a:r>
              <a:rPr lang="en-US" dirty="0"/>
              <a:t>Hardware</a:t>
            </a:r>
          </a:p>
        </p:txBody>
      </p:sp>
      <p:sp>
        <p:nvSpPr>
          <p:cNvPr id="2" name="Rectangle 1"/>
          <p:cNvSpPr/>
          <p:nvPr/>
        </p:nvSpPr>
        <p:spPr>
          <a:xfrm>
            <a:off x="554183" y="5252614"/>
            <a:ext cx="11208326" cy="923330"/>
          </a:xfrm>
          <a:prstGeom prst="rect">
            <a:avLst/>
          </a:prstGeom>
        </p:spPr>
        <p:txBody>
          <a:bodyPr wrap="square">
            <a:spAutoFit/>
          </a:bodyPr>
          <a:lstStyle/>
          <a:p>
            <a:pPr lvl="1">
              <a:lnSpc>
                <a:spcPct val="90000"/>
              </a:lnSpc>
              <a:buClrTx/>
            </a:pPr>
            <a:r>
              <a:rPr lang="en-US" sz="2000" dirty="0"/>
              <a:t>What is needed?</a:t>
            </a:r>
          </a:p>
          <a:p>
            <a:pPr lvl="1">
              <a:lnSpc>
                <a:spcPct val="90000"/>
              </a:lnSpc>
              <a:buClrTx/>
            </a:pPr>
            <a:endParaRPr lang="en-US" sz="2000" dirty="0"/>
          </a:p>
          <a:p>
            <a:pPr lvl="1">
              <a:lnSpc>
                <a:spcPct val="90000"/>
              </a:lnSpc>
              <a:buClrTx/>
            </a:pPr>
            <a:r>
              <a:rPr lang="en-US" sz="2000" b="1" i="1" dirty="0"/>
              <a:t>Balancing the need for security with the flexibility to allow any device on the network</a:t>
            </a:r>
          </a:p>
        </p:txBody>
      </p:sp>
    </p:spTree>
    <p:extLst>
      <p:ext uri="{BB962C8B-B14F-4D97-AF65-F5344CB8AC3E}">
        <p14:creationId xmlns:p14="http://schemas.microsoft.com/office/powerpoint/2010/main" val="418971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up)">
                                      <p:cBhvr>
                                        <p:cTn id="11" dur="500"/>
                                        <p:tgtEl>
                                          <p:spTgt spid="4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up)">
                                      <p:cBhvr>
                                        <p:cTn id="15" dur="500"/>
                                        <p:tgtEl>
                                          <p:spTgt spid="4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up)">
                                      <p:cBhvr>
                                        <p:cTn id="19" dur="500"/>
                                        <p:tgtEl>
                                          <p:spTgt spid="51"/>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up)">
                                      <p:cBhvr>
                                        <p:cTn id="23" dur="500"/>
                                        <p:tgtEl>
                                          <p:spTgt spid="5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500"/>
                                        <p:tgtEl>
                                          <p:spTgt spid="57"/>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up)">
                                      <p:cBhvr>
                                        <p:cTn id="31" dur="500"/>
                                        <p:tgtEl>
                                          <p:spTgt spid="60"/>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wipe(up)">
                                      <p:cBhvr>
                                        <p:cTn id="35" dur="500"/>
                                        <p:tgtEl>
                                          <p:spTgt spid="63"/>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up)">
                                      <p:cBhvr>
                                        <p:cTn id="39" dur="500"/>
                                        <p:tgtEl>
                                          <p:spTgt spid="66"/>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wipe(up)">
                                      <p:cBhvr>
                                        <p:cTn id="43" dur="500"/>
                                        <p:tgtEl>
                                          <p:spTgt spid="70"/>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wipe(up)">
                                      <p:cBhvr>
                                        <p:cTn id="47" dur="500"/>
                                        <p:tgtEl>
                                          <p:spTgt spid="74"/>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wipe(up)">
                                      <p:cBhvr>
                                        <p:cTn id="51" dur="500"/>
                                        <p:tgtEl>
                                          <p:spTgt spid="77"/>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80"/>
                                        </p:tgtEl>
                                        <p:attrNameLst>
                                          <p:attrName>style.visibility</p:attrName>
                                        </p:attrNameLst>
                                      </p:cBhvr>
                                      <p:to>
                                        <p:strVal val="visible"/>
                                      </p:to>
                                    </p:set>
                                    <p:animEffect transition="in" filter="wipe(up)">
                                      <p:cBhvr>
                                        <p:cTn id="55" dur="500"/>
                                        <p:tgtEl>
                                          <p:spTgt spid="80"/>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up)">
                                      <p:cBhvr>
                                        <p:cTn id="59" dur="500"/>
                                        <p:tgtEl>
                                          <p:spTgt spid="83"/>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up)">
                                      <p:cBhvr>
                                        <p:cTn id="63" dur="500"/>
                                        <p:tgtEl>
                                          <p:spTgt spid="86"/>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92"/>
                                        </p:tgtEl>
                                        <p:attrNameLst>
                                          <p:attrName>style.visibility</p:attrName>
                                        </p:attrNameLst>
                                      </p:cBhvr>
                                      <p:to>
                                        <p:strVal val="visible"/>
                                      </p:to>
                                    </p:set>
                                    <p:animEffect transition="in" filter="wipe(up)">
                                      <p:cBhvr>
                                        <p:cTn id="71"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GB" dirty="0"/>
              <a:t>Wireless complexity increases with scale</a:t>
            </a:r>
            <a:endParaRPr lang="en-US" dirty="0"/>
          </a:p>
        </p:txBody>
      </p:sp>
      <p:pic>
        <p:nvPicPr>
          <p:cNvPr id="21" name="Picture 4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94717" y="5246131"/>
            <a:ext cx="324408" cy="55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2234224" y="2810659"/>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74"/>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2226264" y="1650471"/>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75733" y="5324164"/>
            <a:ext cx="774571" cy="369332"/>
          </a:xfrm>
          <a:prstGeom prst="rect">
            <a:avLst/>
          </a:prstGeom>
          <a:noFill/>
        </p:spPr>
        <p:txBody>
          <a:bodyPr wrap="none" rtlCol="0">
            <a:spAutoFit/>
          </a:bodyPr>
          <a:lstStyle/>
          <a:p>
            <a:r>
              <a:rPr lang="en-US"/>
              <a:t>Client</a:t>
            </a:r>
          </a:p>
        </p:txBody>
      </p:sp>
      <p:sp>
        <p:nvSpPr>
          <p:cNvPr id="29" name="TextBox 28"/>
          <p:cNvSpPr txBox="1"/>
          <p:nvPr/>
        </p:nvSpPr>
        <p:spPr>
          <a:xfrm>
            <a:off x="575733" y="4090219"/>
            <a:ext cx="1069524" cy="369332"/>
          </a:xfrm>
          <a:prstGeom prst="rect">
            <a:avLst/>
          </a:prstGeom>
          <a:noFill/>
        </p:spPr>
        <p:txBody>
          <a:bodyPr wrap="none" rtlCol="0">
            <a:spAutoFit/>
          </a:bodyPr>
          <a:lstStyle/>
          <a:p>
            <a:r>
              <a:rPr lang="en-US"/>
              <a:t>Wireless</a:t>
            </a:r>
            <a:endParaRPr lang="en-US" dirty="0"/>
          </a:p>
        </p:txBody>
      </p:sp>
      <p:sp>
        <p:nvSpPr>
          <p:cNvPr id="30" name="TextBox 29"/>
          <p:cNvSpPr txBox="1"/>
          <p:nvPr/>
        </p:nvSpPr>
        <p:spPr>
          <a:xfrm>
            <a:off x="575733" y="2843768"/>
            <a:ext cx="864339" cy="369332"/>
          </a:xfrm>
          <a:prstGeom prst="rect">
            <a:avLst/>
          </a:prstGeom>
          <a:noFill/>
        </p:spPr>
        <p:txBody>
          <a:bodyPr wrap="none" rtlCol="0">
            <a:spAutoFit/>
          </a:bodyPr>
          <a:lstStyle/>
          <a:p>
            <a:r>
              <a:rPr lang="en-US" dirty="0"/>
              <a:t>Switch</a:t>
            </a:r>
          </a:p>
        </p:txBody>
      </p:sp>
      <p:sp>
        <p:nvSpPr>
          <p:cNvPr id="31" name="TextBox 30"/>
          <p:cNvSpPr txBox="1"/>
          <p:nvPr/>
        </p:nvSpPr>
        <p:spPr>
          <a:xfrm>
            <a:off x="575733" y="1674911"/>
            <a:ext cx="979755" cy="369332"/>
          </a:xfrm>
          <a:prstGeom prst="rect">
            <a:avLst/>
          </a:prstGeom>
          <a:noFill/>
        </p:spPr>
        <p:txBody>
          <a:bodyPr wrap="none" rtlCol="0">
            <a:spAutoFit/>
          </a:bodyPr>
          <a:lstStyle/>
          <a:p>
            <a:r>
              <a:rPr lang="en-US" dirty="0"/>
              <a:t>Firewall</a:t>
            </a:r>
          </a:p>
        </p:txBody>
      </p:sp>
      <p:pic>
        <p:nvPicPr>
          <p:cNvPr id="46" name="Picture 319"/>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2226264" y="402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 name="Straight Connector 111"/>
          <p:cNvCxnSpPr>
            <a:stCxn id="22" idx="0"/>
            <a:endCxn id="23" idx="2"/>
          </p:cNvCxnSpPr>
          <p:nvPr/>
        </p:nvCxnSpPr>
        <p:spPr>
          <a:xfrm flipH="1" flipV="1">
            <a:off x="2456921" y="2111904"/>
            <a:ext cx="7960" cy="698755"/>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15" name="Straight Connector 114"/>
          <p:cNvCxnSpPr>
            <a:stCxn id="46" idx="0"/>
            <a:endCxn id="22" idx="2"/>
          </p:cNvCxnSpPr>
          <p:nvPr/>
        </p:nvCxnSpPr>
        <p:spPr>
          <a:xfrm flipV="1">
            <a:off x="2456921" y="3272092"/>
            <a:ext cx="7960" cy="754866"/>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40" name="TextBox 139"/>
          <p:cNvSpPr txBox="1"/>
          <p:nvPr/>
        </p:nvSpPr>
        <p:spPr>
          <a:xfrm>
            <a:off x="1992691" y="1089892"/>
            <a:ext cx="928459" cy="369332"/>
          </a:xfrm>
          <a:prstGeom prst="rect">
            <a:avLst/>
          </a:prstGeom>
          <a:noFill/>
        </p:spPr>
        <p:txBody>
          <a:bodyPr wrap="none" rtlCol="0">
            <a:spAutoFit/>
          </a:bodyPr>
          <a:lstStyle/>
          <a:p>
            <a:r>
              <a:rPr lang="en-US" dirty="0"/>
              <a:t>SO/HO</a:t>
            </a:r>
          </a:p>
        </p:txBody>
      </p:sp>
      <p:grpSp>
        <p:nvGrpSpPr>
          <p:cNvPr id="160" name="Group 159"/>
          <p:cNvGrpSpPr/>
          <p:nvPr/>
        </p:nvGrpSpPr>
        <p:grpSpPr>
          <a:xfrm>
            <a:off x="3481267" y="1083747"/>
            <a:ext cx="2639860" cy="5347733"/>
            <a:chOff x="3481267" y="1083747"/>
            <a:chExt cx="2639860" cy="5347733"/>
          </a:xfrm>
        </p:grpSpPr>
        <p:pic>
          <p:nvPicPr>
            <p:cNvPr id="47" name="Picture 274"/>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930135" y="1650471"/>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0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4926601" y="2802996"/>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319"/>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4340199" y="402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319"/>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495489" y="402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4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832850" y="5384757"/>
              <a:ext cx="324408" cy="55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3" name="Straight Connector 102"/>
            <p:cNvCxnSpPr>
              <a:stCxn id="52" idx="0"/>
              <a:endCxn id="49" idx="2"/>
            </p:cNvCxnSpPr>
            <p:nvPr/>
          </p:nvCxnSpPr>
          <p:spPr>
            <a:xfrm flipH="1" flipV="1">
              <a:off x="5157258" y="3264429"/>
              <a:ext cx="568888" cy="762529"/>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6" name="Straight Connector 105"/>
            <p:cNvCxnSpPr>
              <a:stCxn id="50" idx="0"/>
              <a:endCxn id="49" idx="2"/>
            </p:cNvCxnSpPr>
            <p:nvPr/>
          </p:nvCxnSpPr>
          <p:spPr>
            <a:xfrm flipV="1">
              <a:off x="4570856" y="3264429"/>
              <a:ext cx="586402" cy="762529"/>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9" name="Straight Connector 108"/>
            <p:cNvCxnSpPr>
              <a:stCxn id="49" idx="0"/>
              <a:endCxn id="47" idx="2"/>
            </p:cNvCxnSpPr>
            <p:nvPr/>
          </p:nvCxnSpPr>
          <p:spPr>
            <a:xfrm flipV="1">
              <a:off x="5157258" y="2111904"/>
              <a:ext cx="3534" cy="69109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pic>
          <p:nvPicPr>
            <p:cNvPr id="118" name="Picture 4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24463" y="4957983"/>
              <a:ext cx="324408" cy="55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0" name="Straight Arrow Connector 119"/>
            <p:cNvCxnSpPr>
              <a:stCxn id="118" idx="1"/>
            </p:cNvCxnSpPr>
            <p:nvPr/>
          </p:nvCxnSpPr>
          <p:spPr>
            <a:xfrm flipH="1" flipV="1">
              <a:off x="4395565" y="5235677"/>
              <a:ext cx="928898" cy="1596"/>
            </a:xfrm>
            <a:prstGeom prst="straightConnector1">
              <a:avLst/>
            </a:prstGeom>
            <a:ln w="12700">
              <a:solidFill>
                <a:schemeClr val="tx1">
                  <a:lumMod val="75000"/>
                  <a:lumOff val="2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21" name="Straight Arrow Connector 120"/>
            <p:cNvCxnSpPr>
              <a:stCxn id="53" idx="3"/>
            </p:cNvCxnSpPr>
            <p:nvPr/>
          </p:nvCxnSpPr>
          <p:spPr>
            <a:xfrm flipV="1">
              <a:off x="5157258" y="5663381"/>
              <a:ext cx="963869" cy="666"/>
            </a:xfrm>
            <a:prstGeom prst="straightConnector1">
              <a:avLst/>
            </a:prstGeom>
            <a:ln w="12700">
              <a:solidFill>
                <a:schemeClr val="tx1">
                  <a:lumMod val="75000"/>
                  <a:lumOff val="25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127" name="TextBox 126"/>
            <p:cNvSpPr txBox="1"/>
            <p:nvPr/>
          </p:nvSpPr>
          <p:spPr>
            <a:xfrm>
              <a:off x="5309965" y="3200400"/>
              <a:ext cx="646331" cy="230832"/>
            </a:xfrm>
            <a:prstGeom prst="rect">
              <a:avLst/>
            </a:prstGeom>
            <a:noFill/>
          </p:spPr>
          <p:txBody>
            <a:bodyPr wrap="none" rtlCol="0">
              <a:spAutoFit/>
            </a:bodyPr>
            <a:lstStyle/>
            <a:p>
              <a:r>
                <a:rPr lang="en-US" sz="900" dirty="0"/>
                <a:t>VLAN 10</a:t>
              </a:r>
            </a:p>
          </p:txBody>
        </p:sp>
        <p:sp>
          <p:nvSpPr>
            <p:cNvPr id="141" name="TextBox 140"/>
            <p:cNvSpPr txBox="1"/>
            <p:nvPr/>
          </p:nvSpPr>
          <p:spPr>
            <a:xfrm>
              <a:off x="4829295" y="1083747"/>
              <a:ext cx="684803" cy="369332"/>
            </a:xfrm>
            <a:prstGeom prst="rect">
              <a:avLst/>
            </a:prstGeom>
            <a:noFill/>
          </p:spPr>
          <p:txBody>
            <a:bodyPr wrap="none" rtlCol="0">
              <a:spAutoFit/>
            </a:bodyPr>
            <a:lstStyle/>
            <a:p>
              <a:r>
                <a:rPr lang="en-US"/>
                <a:t>SMB</a:t>
              </a:r>
              <a:endParaRPr lang="en-US" dirty="0"/>
            </a:p>
          </p:txBody>
        </p:sp>
        <p:grpSp>
          <p:nvGrpSpPr>
            <p:cNvPr id="153" name="Group 152"/>
            <p:cNvGrpSpPr/>
            <p:nvPr/>
          </p:nvGrpSpPr>
          <p:grpSpPr>
            <a:xfrm>
              <a:off x="3481267" y="2787771"/>
              <a:ext cx="412584" cy="491883"/>
              <a:chOff x="2949677" y="2730589"/>
              <a:chExt cx="412584" cy="491883"/>
            </a:xfrm>
          </p:grpSpPr>
          <p:cxnSp>
            <p:nvCxnSpPr>
              <p:cNvPr id="145" name="Straight Connector 144"/>
              <p:cNvCxnSpPr/>
              <p:nvPr/>
            </p:nvCxnSpPr>
            <p:spPr>
              <a:xfrm flipV="1">
                <a:off x="2949677" y="2888243"/>
                <a:ext cx="411531" cy="2441"/>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47" name="Straight Connector 146"/>
              <p:cNvCxnSpPr/>
              <p:nvPr/>
            </p:nvCxnSpPr>
            <p:spPr>
              <a:xfrm flipV="1">
                <a:off x="2950730" y="3040643"/>
                <a:ext cx="411531" cy="2441"/>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48" name="Straight Connector 147"/>
              <p:cNvCxnSpPr/>
              <p:nvPr/>
            </p:nvCxnSpPr>
            <p:spPr>
              <a:xfrm flipV="1">
                <a:off x="3039592" y="2730589"/>
                <a:ext cx="239636" cy="491883"/>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sp>
          <p:nvSpPr>
            <p:cNvPr id="158" name="TextBox 157"/>
            <p:cNvSpPr txBox="1"/>
            <p:nvPr/>
          </p:nvSpPr>
          <p:spPr>
            <a:xfrm>
              <a:off x="4355162" y="6062148"/>
              <a:ext cx="1620957" cy="369332"/>
            </a:xfrm>
            <a:prstGeom prst="rect">
              <a:avLst/>
            </a:prstGeom>
            <a:noFill/>
          </p:spPr>
          <p:txBody>
            <a:bodyPr wrap="none" rtlCol="0">
              <a:spAutoFit/>
            </a:bodyPr>
            <a:lstStyle/>
            <a:p>
              <a:r>
                <a:rPr lang="en-US"/>
                <a:t>Client Mobility</a:t>
              </a:r>
              <a:endParaRPr lang="en-US" dirty="0"/>
            </a:p>
          </p:txBody>
        </p:sp>
      </p:grpSp>
      <p:grpSp>
        <p:nvGrpSpPr>
          <p:cNvPr id="161" name="Group 160"/>
          <p:cNvGrpSpPr/>
          <p:nvPr/>
        </p:nvGrpSpPr>
        <p:grpSpPr>
          <a:xfrm>
            <a:off x="6969650" y="1083747"/>
            <a:ext cx="4151180" cy="5381600"/>
            <a:chOff x="6969650" y="1083747"/>
            <a:chExt cx="4151180" cy="5381600"/>
          </a:xfrm>
        </p:grpSpPr>
        <p:pic>
          <p:nvPicPr>
            <p:cNvPr id="55" name="Picture 274"/>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9064598" y="1650471"/>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0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76168" y="315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319"/>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79697" y="402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4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25212" y="5089790"/>
              <a:ext cx="324408" cy="55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319"/>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638923" y="402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20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712021" y="2380211"/>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20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9424859" y="2370379"/>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0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6130" y="3161874"/>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319"/>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730302" y="402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319"/>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9939670" y="402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319"/>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9398896" y="402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19"/>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0490275" y="4026958"/>
              <a:ext cx="461313"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a:stCxn id="62" idx="0"/>
              <a:endCxn id="56" idx="2"/>
            </p:cNvCxnSpPr>
            <p:nvPr/>
          </p:nvCxnSpPr>
          <p:spPr>
            <a:xfrm flipV="1">
              <a:off x="7869580" y="3618391"/>
              <a:ext cx="537245" cy="408567"/>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a:stCxn id="58" idx="0"/>
              <a:endCxn id="56" idx="2"/>
            </p:cNvCxnSpPr>
            <p:nvPr/>
          </p:nvCxnSpPr>
          <p:spPr>
            <a:xfrm flipH="1" flipV="1">
              <a:off x="8406825" y="3618391"/>
              <a:ext cx="3529" cy="408567"/>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a:stCxn id="68" idx="0"/>
              <a:endCxn id="56" idx="2"/>
            </p:cNvCxnSpPr>
            <p:nvPr/>
          </p:nvCxnSpPr>
          <p:spPr>
            <a:xfrm flipH="1" flipV="1">
              <a:off x="8406825" y="3618391"/>
              <a:ext cx="554134" cy="408567"/>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a:stCxn id="71" idx="0"/>
              <a:endCxn id="67" idx="2"/>
            </p:cNvCxnSpPr>
            <p:nvPr/>
          </p:nvCxnSpPr>
          <p:spPr>
            <a:xfrm flipV="1">
              <a:off x="9629553" y="3623307"/>
              <a:ext cx="537234" cy="403651"/>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a:stCxn id="69" idx="0"/>
              <a:endCxn id="67" idx="2"/>
            </p:cNvCxnSpPr>
            <p:nvPr/>
          </p:nvCxnSpPr>
          <p:spPr>
            <a:xfrm flipH="1" flipV="1">
              <a:off x="10166787" y="3623307"/>
              <a:ext cx="3540" cy="403651"/>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a:stCxn id="72" idx="0"/>
              <a:endCxn id="67" idx="2"/>
            </p:cNvCxnSpPr>
            <p:nvPr/>
          </p:nvCxnSpPr>
          <p:spPr>
            <a:xfrm flipH="1" flipV="1">
              <a:off x="10166787" y="3623307"/>
              <a:ext cx="554145" cy="403651"/>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a:stCxn id="67" idx="0"/>
              <a:endCxn id="65" idx="2"/>
            </p:cNvCxnSpPr>
            <p:nvPr/>
          </p:nvCxnSpPr>
          <p:spPr>
            <a:xfrm flipH="1" flipV="1">
              <a:off x="9655516" y="2831812"/>
              <a:ext cx="511271" cy="33006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85" name="Straight Connector 84"/>
            <p:cNvCxnSpPr>
              <a:stCxn id="56" idx="0"/>
              <a:endCxn id="65" idx="2"/>
            </p:cNvCxnSpPr>
            <p:nvPr/>
          </p:nvCxnSpPr>
          <p:spPr>
            <a:xfrm flipV="1">
              <a:off x="8406825" y="2831812"/>
              <a:ext cx="1248691" cy="325146"/>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88" name="Straight Connector 87"/>
            <p:cNvCxnSpPr>
              <a:stCxn id="56" idx="0"/>
              <a:endCxn id="64" idx="2"/>
            </p:cNvCxnSpPr>
            <p:nvPr/>
          </p:nvCxnSpPr>
          <p:spPr>
            <a:xfrm flipV="1">
              <a:off x="8406825" y="2841644"/>
              <a:ext cx="535853" cy="315314"/>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91" name="Straight Connector 90"/>
            <p:cNvCxnSpPr>
              <a:stCxn id="67" idx="0"/>
              <a:endCxn id="64" idx="2"/>
            </p:cNvCxnSpPr>
            <p:nvPr/>
          </p:nvCxnSpPr>
          <p:spPr>
            <a:xfrm flipH="1" flipV="1">
              <a:off x="8942678" y="2841644"/>
              <a:ext cx="1224109" cy="320230"/>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94" name="Straight Connector 93"/>
            <p:cNvCxnSpPr>
              <a:stCxn id="67" idx="1"/>
              <a:endCxn id="56" idx="3"/>
            </p:cNvCxnSpPr>
            <p:nvPr/>
          </p:nvCxnSpPr>
          <p:spPr>
            <a:xfrm flipH="1" flipV="1">
              <a:off x="8637481" y="3387675"/>
              <a:ext cx="1298649" cy="4916"/>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97" name="Straight Connector 96"/>
            <p:cNvCxnSpPr>
              <a:stCxn id="64" idx="0"/>
              <a:endCxn id="55" idx="2"/>
            </p:cNvCxnSpPr>
            <p:nvPr/>
          </p:nvCxnSpPr>
          <p:spPr>
            <a:xfrm flipV="1">
              <a:off x="8942678" y="2111904"/>
              <a:ext cx="352577" cy="268307"/>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0" name="Straight Connector 99"/>
            <p:cNvCxnSpPr>
              <a:stCxn id="65" idx="0"/>
              <a:endCxn id="55" idx="2"/>
            </p:cNvCxnSpPr>
            <p:nvPr/>
          </p:nvCxnSpPr>
          <p:spPr>
            <a:xfrm flipH="1" flipV="1">
              <a:off x="9295255" y="2111904"/>
              <a:ext cx="360261" cy="258475"/>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24" name="Straight Arrow Connector 123"/>
            <p:cNvCxnSpPr>
              <a:stCxn id="61" idx="3"/>
            </p:cNvCxnSpPr>
            <p:nvPr/>
          </p:nvCxnSpPr>
          <p:spPr>
            <a:xfrm flipV="1">
              <a:off x="7949620" y="5368413"/>
              <a:ext cx="516500" cy="667"/>
            </a:xfrm>
            <a:prstGeom prst="straightConnector1">
              <a:avLst/>
            </a:prstGeom>
            <a:ln w="12700">
              <a:solidFill>
                <a:schemeClr val="tx1">
                  <a:lumMod val="75000"/>
                  <a:lumOff val="25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128" name="TextBox 127"/>
            <p:cNvSpPr txBox="1"/>
            <p:nvPr/>
          </p:nvSpPr>
          <p:spPr>
            <a:xfrm>
              <a:off x="8544777" y="3574025"/>
              <a:ext cx="646331" cy="230832"/>
            </a:xfrm>
            <a:prstGeom prst="rect">
              <a:avLst/>
            </a:prstGeom>
            <a:noFill/>
          </p:spPr>
          <p:txBody>
            <a:bodyPr wrap="none" rtlCol="0">
              <a:spAutoFit/>
            </a:bodyPr>
            <a:lstStyle/>
            <a:p>
              <a:r>
                <a:rPr lang="en-US" sz="900"/>
                <a:t>VLAN 10</a:t>
              </a:r>
            </a:p>
          </p:txBody>
        </p:sp>
        <p:sp>
          <p:nvSpPr>
            <p:cNvPr id="129" name="TextBox 128"/>
            <p:cNvSpPr txBox="1"/>
            <p:nvPr/>
          </p:nvSpPr>
          <p:spPr>
            <a:xfrm>
              <a:off x="10319500" y="3578943"/>
              <a:ext cx="646331" cy="230832"/>
            </a:xfrm>
            <a:prstGeom prst="rect">
              <a:avLst/>
            </a:prstGeom>
            <a:noFill/>
          </p:spPr>
          <p:txBody>
            <a:bodyPr wrap="none" rtlCol="0">
              <a:spAutoFit/>
            </a:bodyPr>
            <a:lstStyle/>
            <a:p>
              <a:r>
                <a:rPr lang="en-US" sz="900" dirty="0"/>
                <a:t>VLAN 20</a:t>
              </a:r>
            </a:p>
          </p:txBody>
        </p:sp>
        <p:pic>
          <p:nvPicPr>
            <p:cNvPr id="130" name="Picture 4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175818" y="5516563"/>
              <a:ext cx="324408" cy="55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1" name="Straight Arrow Connector 130"/>
            <p:cNvCxnSpPr/>
            <p:nvPr/>
          </p:nvCxnSpPr>
          <p:spPr>
            <a:xfrm flipV="1">
              <a:off x="8500226" y="5795186"/>
              <a:ext cx="516500" cy="667"/>
            </a:xfrm>
            <a:prstGeom prst="straightConnector1">
              <a:avLst/>
            </a:prstGeom>
            <a:ln w="12700">
              <a:solidFill>
                <a:schemeClr val="tx1">
                  <a:lumMod val="75000"/>
                  <a:lumOff val="25000"/>
                </a:schemeClr>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32" name="Picture 4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844412" y="4607079"/>
              <a:ext cx="324408" cy="55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3" name="Straight Arrow Connector 132"/>
            <p:cNvCxnSpPr/>
            <p:nvPr/>
          </p:nvCxnSpPr>
          <p:spPr>
            <a:xfrm flipV="1">
              <a:off x="9168820" y="4885702"/>
              <a:ext cx="516500" cy="667"/>
            </a:xfrm>
            <a:prstGeom prst="straightConnector1">
              <a:avLst/>
            </a:prstGeom>
            <a:ln w="12700">
              <a:solidFill>
                <a:schemeClr val="tx1">
                  <a:lumMod val="75000"/>
                  <a:lumOff val="25000"/>
                </a:schemeClr>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34" name="Picture 4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279922" y="4957983"/>
              <a:ext cx="324408" cy="55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5" name="Straight Arrow Connector 134"/>
            <p:cNvCxnSpPr/>
            <p:nvPr/>
          </p:nvCxnSpPr>
          <p:spPr>
            <a:xfrm flipV="1">
              <a:off x="10604330" y="5236606"/>
              <a:ext cx="516500" cy="667"/>
            </a:xfrm>
            <a:prstGeom prst="straightConnector1">
              <a:avLst/>
            </a:prstGeom>
            <a:ln w="12700">
              <a:solidFill>
                <a:schemeClr val="tx1">
                  <a:lumMod val="75000"/>
                  <a:lumOff val="25000"/>
                </a:schemeClr>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36" name="Picture 4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532671" y="5237273"/>
              <a:ext cx="324408" cy="55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7" name="Straight Arrow Connector 136"/>
            <p:cNvCxnSpPr/>
            <p:nvPr/>
          </p:nvCxnSpPr>
          <p:spPr>
            <a:xfrm flipH="1">
              <a:off x="8945085" y="5529716"/>
              <a:ext cx="582919" cy="0"/>
            </a:xfrm>
            <a:prstGeom prst="straightConnector1">
              <a:avLst/>
            </a:prstGeom>
            <a:ln w="12700">
              <a:solidFill>
                <a:schemeClr val="tx1">
                  <a:lumMod val="75000"/>
                  <a:lumOff val="25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142" name="TextBox 141"/>
            <p:cNvSpPr txBox="1"/>
            <p:nvPr/>
          </p:nvSpPr>
          <p:spPr>
            <a:xfrm>
              <a:off x="8779660" y="1083747"/>
              <a:ext cx="1043876" cy="369332"/>
            </a:xfrm>
            <a:prstGeom prst="rect">
              <a:avLst/>
            </a:prstGeom>
            <a:noFill/>
          </p:spPr>
          <p:txBody>
            <a:bodyPr wrap="none" rtlCol="0">
              <a:spAutoFit/>
            </a:bodyPr>
            <a:lstStyle/>
            <a:p>
              <a:r>
                <a:rPr lang="en-US" dirty="0"/>
                <a:t>Campus</a:t>
              </a:r>
            </a:p>
          </p:txBody>
        </p:sp>
        <p:grpSp>
          <p:nvGrpSpPr>
            <p:cNvPr id="154" name="Group 153"/>
            <p:cNvGrpSpPr/>
            <p:nvPr/>
          </p:nvGrpSpPr>
          <p:grpSpPr>
            <a:xfrm>
              <a:off x="6969650" y="2787771"/>
              <a:ext cx="412584" cy="491883"/>
              <a:chOff x="2949677" y="2730589"/>
              <a:chExt cx="412584" cy="491883"/>
            </a:xfrm>
          </p:grpSpPr>
          <p:cxnSp>
            <p:nvCxnSpPr>
              <p:cNvPr id="155" name="Straight Connector 154"/>
              <p:cNvCxnSpPr/>
              <p:nvPr/>
            </p:nvCxnSpPr>
            <p:spPr>
              <a:xfrm flipV="1">
                <a:off x="2949677" y="2888243"/>
                <a:ext cx="411531" cy="2441"/>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56" name="Straight Connector 155"/>
              <p:cNvCxnSpPr/>
              <p:nvPr/>
            </p:nvCxnSpPr>
            <p:spPr>
              <a:xfrm flipV="1">
                <a:off x="2950730" y="3040643"/>
                <a:ext cx="411531" cy="2441"/>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57" name="Straight Connector 156"/>
              <p:cNvCxnSpPr/>
              <p:nvPr/>
            </p:nvCxnSpPr>
            <p:spPr>
              <a:xfrm flipV="1">
                <a:off x="3039592" y="2730589"/>
                <a:ext cx="239636" cy="491883"/>
              </a:xfrm>
              <a:prstGeom prst="line">
                <a:avLst/>
              </a:prstGeom>
              <a:ln w="28575">
                <a:solidFill>
                  <a:schemeClr val="tx2"/>
                </a:solidFill>
              </a:ln>
              <a:effectLst/>
            </p:spPr>
            <p:style>
              <a:lnRef idx="2">
                <a:schemeClr val="accent1"/>
              </a:lnRef>
              <a:fillRef idx="0">
                <a:schemeClr val="accent1"/>
              </a:fillRef>
              <a:effectRef idx="1">
                <a:schemeClr val="accent1"/>
              </a:effectRef>
              <a:fontRef idx="minor">
                <a:schemeClr val="tx1"/>
              </a:fontRef>
            </p:style>
          </p:cxnSp>
        </p:grpSp>
        <p:sp>
          <p:nvSpPr>
            <p:cNvPr id="159" name="TextBox 158"/>
            <p:cNvSpPr txBox="1"/>
            <p:nvPr/>
          </p:nvSpPr>
          <p:spPr>
            <a:xfrm>
              <a:off x="8370036" y="6096015"/>
              <a:ext cx="1877437" cy="369332"/>
            </a:xfrm>
            <a:prstGeom prst="rect">
              <a:avLst/>
            </a:prstGeom>
            <a:noFill/>
          </p:spPr>
          <p:txBody>
            <a:bodyPr wrap="none" rtlCol="0">
              <a:spAutoFit/>
            </a:bodyPr>
            <a:lstStyle/>
            <a:p>
              <a:r>
                <a:rPr lang="en-US"/>
                <a:t>Network Mobility</a:t>
              </a:r>
              <a:endParaRPr lang="en-US" dirty="0"/>
            </a:p>
          </p:txBody>
        </p:sp>
      </p:grpSp>
    </p:spTree>
    <p:extLst>
      <p:ext uri="{BB962C8B-B14F-4D97-AF65-F5344CB8AC3E}">
        <p14:creationId xmlns:p14="http://schemas.microsoft.com/office/powerpoint/2010/main" val="31572187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0"/>
                                        </p:tgtEl>
                                        <p:attrNameLst>
                                          <p:attrName>style.visibility</p:attrName>
                                        </p:attrNameLst>
                                      </p:cBhvr>
                                      <p:to>
                                        <p:strVal val="visible"/>
                                      </p:to>
                                    </p:set>
                                    <p:animEffect transition="in" filter="dissolve">
                                      <p:cBhvr>
                                        <p:cTn id="7" dur="500"/>
                                        <p:tgtEl>
                                          <p:spTgt spid="16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1"/>
                                        </p:tgtEl>
                                        <p:attrNameLst>
                                          <p:attrName>style.visibility</p:attrName>
                                        </p:attrNameLst>
                                      </p:cBhvr>
                                      <p:to>
                                        <p:strVal val="visible"/>
                                      </p:to>
                                    </p:set>
                                    <p:animEffect transition="in" filter="dissolve">
                                      <p:cBhvr>
                                        <p:cTn id="12"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03258" y="937928"/>
            <a:ext cx="10198333" cy="5874926"/>
          </a:xfrm>
          <a:prstGeom prst="rect">
            <a:avLst/>
          </a:prstGeom>
        </p:spPr>
      </p:pic>
      <p:sp>
        <p:nvSpPr>
          <p:cNvPr id="2" name="Rectangle 1"/>
          <p:cNvSpPr/>
          <p:nvPr/>
        </p:nvSpPr>
        <p:spPr bwMode="invGray">
          <a:xfrm>
            <a:off x="2077011" y="1527476"/>
            <a:ext cx="9456320" cy="4611701"/>
          </a:xfrm>
          <a:prstGeom prst="rect">
            <a:avLst/>
          </a:prstGeom>
          <a:solidFill>
            <a:schemeClr val="bg1">
              <a:lumMod val="95000"/>
            </a:schemeClr>
          </a:solidFill>
          <a:ln w="9525">
            <a:solidFill>
              <a:schemeClr val="accent3">
                <a:lumMod val="75000"/>
              </a:schemeClr>
            </a:solidFill>
            <a:prstDash val="dash"/>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cxnSp>
        <p:nvCxnSpPr>
          <p:cNvPr id="5" name="Straight Arrow Connector 4"/>
          <p:cNvCxnSpPr/>
          <p:nvPr/>
        </p:nvCxnSpPr>
        <p:spPr>
          <a:xfrm flipV="1">
            <a:off x="1703258" y="937929"/>
            <a:ext cx="6725125" cy="383285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rot="19872926">
            <a:off x="4585252" y="2570921"/>
            <a:ext cx="697627" cy="369332"/>
          </a:xfrm>
          <a:prstGeom prst="rect">
            <a:avLst/>
          </a:prstGeom>
          <a:noFill/>
        </p:spPr>
        <p:txBody>
          <a:bodyPr wrap="none" rtlCol="0">
            <a:spAutoFit/>
          </a:bodyPr>
          <a:lstStyle/>
          <a:p>
            <a:r>
              <a:rPr lang="en-US"/>
              <a:t>50 m</a:t>
            </a:r>
          </a:p>
        </p:txBody>
      </p:sp>
      <p:sp>
        <p:nvSpPr>
          <p:cNvPr id="8" name="TextBox 7"/>
          <p:cNvSpPr txBox="1"/>
          <p:nvPr/>
        </p:nvSpPr>
        <p:spPr>
          <a:xfrm rot="1813333">
            <a:off x="2617304" y="5607153"/>
            <a:ext cx="697627" cy="369332"/>
          </a:xfrm>
          <a:prstGeom prst="rect">
            <a:avLst/>
          </a:prstGeom>
          <a:noFill/>
        </p:spPr>
        <p:txBody>
          <a:bodyPr wrap="none" rtlCol="0">
            <a:spAutoFit/>
          </a:bodyPr>
          <a:lstStyle/>
          <a:p>
            <a:r>
              <a:rPr lang="en-US"/>
              <a:t>20 m</a:t>
            </a:r>
          </a:p>
        </p:txBody>
      </p:sp>
      <p:cxnSp>
        <p:nvCxnSpPr>
          <p:cNvPr id="9" name="Straight Arrow Connector 8"/>
          <p:cNvCxnSpPr/>
          <p:nvPr/>
        </p:nvCxnSpPr>
        <p:spPr>
          <a:xfrm>
            <a:off x="1703258" y="4889048"/>
            <a:ext cx="3230807" cy="18396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4"/>
          <a:stretch>
            <a:fillRect/>
          </a:stretch>
        </p:blipFill>
        <p:spPr>
          <a:xfrm>
            <a:off x="7512640" y="5322468"/>
            <a:ext cx="4510237" cy="938701"/>
          </a:xfrm>
          <a:prstGeom prst="rect">
            <a:avLst/>
          </a:prstGeom>
        </p:spPr>
      </p:pic>
      <p:grpSp>
        <p:nvGrpSpPr>
          <p:cNvPr id="36" name="Group 35"/>
          <p:cNvGrpSpPr/>
          <p:nvPr/>
        </p:nvGrpSpPr>
        <p:grpSpPr>
          <a:xfrm>
            <a:off x="1793273" y="843005"/>
            <a:ext cx="9917885" cy="6014995"/>
            <a:chOff x="1846937" y="713635"/>
            <a:chExt cx="9917885" cy="6014995"/>
          </a:xfrm>
        </p:grpSpPr>
        <p:sp>
          <p:nvSpPr>
            <p:cNvPr id="24" name="Oval 23"/>
            <p:cNvSpPr/>
            <p:nvPr/>
          </p:nvSpPr>
          <p:spPr bwMode="invGray">
            <a:xfrm>
              <a:off x="7221147" y="713635"/>
              <a:ext cx="2809236" cy="1873399"/>
            </a:xfrm>
            <a:prstGeom prst="ellipse">
              <a:avLst/>
            </a:prstGeom>
            <a:solidFill>
              <a:schemeClr val="accent5">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5" name="Oval 24"/>
            <p:cNvSpPr/>
            <p:nvPr/>
          </p:nvSpPr>
          <p:spPr bwMode="invGray">
            <a:xfrm>
              <a:off x="8955586" y="1770550"/>
              <a:ext cx="2809236" cy="1873399"/>
            </a:xfrm>
            <a:prstGeom prst="ellipse">
              <a:avLst/>
            </a:prstGeom>
            <a:solidFill>
              <a:schemeClr val="accent6">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6" name="Oval 25"/>
            <p:cNvSpPr/>
            <p:nvPr/>
          </p:nvSpPr>
          <p:spPr bwMode="invGray">
            <a:xfrm>
              <a:off x="5862854" y="1632267"/>
              <a:ext cx="2809236" cy="1873399"/>
            </a:xfrm>
            <a:prstGeom prst="ellipse">
              <a:avLst/>
            </a:prstGeom>
            <a:solidFill>
              <a:schemeClr val="accent1">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7" name="Oval 26"/>
            <p:cNvSpPr/>
            <p:nvPr/>
          </p:nvSpPr>
          <p:spPr bwMode="invGray">
            <a:xfrm>
              <a:off x="7648973" y="2557122"/>
              <a:ext cx="2809236" cy="1873399"/>
            </a:xfrm>
            <a:prstGeom prst="ellipse">
              <a:avLst/>
            </a:prstGeom>
            <a:solidFill>
              <a:schemeClr val="accent4">
                <a:lumMod val="75000"/>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8" name="Oval 27"/>
            <p:cNvSpPr/>
            <p:nvPr/>
          </p:nvSpPr>
          <p:spPr bwMode="invGray">
            <a:xfrm>
              <a:off x="4680504" y="2199710"/>
              <a:ext cx="2809236" cy="1873399"/>
            </a:xfrm>
            <a:prstGeom prst="ellipse">
              <a:avLst/>
            </a:prstGeom>
            <a:solidFill>
              <a:schemeClr val="accent5">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9" name="Oval 28"/>
            <p:cNvSpPr/>
            <p:nvPr/>
          </p:nvSpPr>
          <p:spPr bwMode="invGray">
            <a:xfrm>
              <a:off x="6319842" y="3321886"/>
              <a:ext cx="2809236" cy="1873399"/>
            </a:xfrm>
            <a:prstGeom prst="ellipse">
              <a:avLst/>
            </a:prstGeom>
            <a:solidFill>
              <a:schemeClr val="accent6">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30" name="Oval 29"/>
            <p:cNvSpPr/>
            <p:nvPr/>
          </p:nvSpPr>
          <p:spPr bwMode="invGray">
            <a:xfrm>
              <a:off x="3183724" y="3096591"/>
              <a:ext cx="2809236" cy="1873399"/>
            </a:xfrm>
            <a:prstGeom prst="ellipse">
              <a:avLst/>
            </a:prstGeom>
            <a:solidFill>
              <a:schemeClr val="accent1">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31" name="Oval 30"/>
            <p:cNvSpPr/>
            <p:nvPr/>
          </p:nvSpPr>
          <p:spPr bwMode="invGray">
            <a:xfrm>
              <a:off x="4969843" y="4021446"/>
              <a:ext cx="2809236" cy="1873399"/>
            </a:xfrm>
            <a:prstGeom prst="ellipse">
              <a:avLst/>
            </a:prstGeom>
            <a:solidFill>
              <a:schemeClr val="accent4">
                <a:lumMod val="75000"/>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34" name="Oval 33"/>
            <p:cNvSpPr/>
            <p:nvPr/>
          </p:nvSpPr>
          <p:spPr bwMode="invGray">
            <a:xfrm>
              <a:off x="1846937" y="3839682"/>
              <a:ext cx="2809236" cy="1873399"/>
            </a:xfrm>
            <a:prstGeom prst="ellipse">
              <a:avLst/>
            </a:prstGeom>
            <a:solidFill>
              <a:schemeClr val="accent5">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35" name="Oval 34"/>
            <p:cNvSpPr/>
            <p:nvPr/>
          </p:nvSpPr>
          <p:spPr bwMode="invGray">
            <a:xfrm>
              <a:off x="3620737" y="4855231"/>
              <a:ext cx="2809236" cy="1873399"/>
            </a:xfrm>
            <a:prstGeom prst="ellipse">
              <a:avLst/>
            </a:prstGeom>
            <a:solidFill>
              <a:schemeClr val="accent6">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grpSp>
      <p:pic>
        <p:nvPicPr>
          <p:cNvPr id="12"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481041" y="171649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259786" y="2649113"/>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151547" y="243209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807371" y="3451255"/>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5814722" y="321934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19128" y="4193745"/>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454621" y="4059746"/>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88351" y="494846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2997313" y="4799277"/>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780393" y="5819757"/>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Content Placeholder 2"/>
          <p:cNvSpPr txBox="1">
            <a:spLocks/>
          </p:cNvSpPr>
          <p:nvPr/>
        </p:nvSpPr>
        <p:spPr>
          <a:xfrm>
            <a:off x="392247" y="833134"/>
            <a:ext cx="4189278" cy="3222048"/>
          </a:xfrm>
          <a:prstGeom prst="rect">
            <a:avLst/>
          </a:prstGeom>
        </p:spPr>
        <p:txBody>
          <a:bodyPr vert="horz" lIns="121867" tIns="60933" rIns="121867" bIns="60933" rtlCol="0">
            <a:noAutofit/>
          </a:bodyPr>
          <a:lstStyle>
            <a:lvl1pPr marL="234910" indent="-234910" algn="l" defTabSz="914240" rtl="0" eaLnBrk="1" latinLnBrk="0" hangingPunct="1">
              <a:lnSpc>
                <a:spcPct val="100000"/>
              </a:lnSpc>
              <a:spcBef>
                <a:spcPts val="900"/>
              </a:spcBef>
              <a:buClr>
                <a:srgbClr val="FF0000"/>
              </a:buClr>
              <a:buFont typeface="Wingdings" panose="05000000000000000000" pitchFamily="2" charset="2"/>
              <a:buChar char="§"/>
              <a:defRPr sz="2800" kern="120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0000"/>
              </a:buClr>
              <a:buFont typeface="Arial" panose="020B0604020202020204" pitchFamily="34" charset="0"/>
              <a:buChar char="»"/>
              <a:defRPr sz="2500" kern="120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0000"/>
              </a:buClr>
              <a:buFont typeface="Wingdings" panose="05000000000000000000" pitchFamily="2" charset="2"/>
              <a:buChar char="§"/>
              <a:defRPr sz="2300" kern="120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0000"/>
              </a:buClr>
              <a:buFont typeface="Arial" panose="020B0604020202020204" pitchFamily="34" charset="0"/>
              <a:buChar char="»"/>
              <a:defRPr sz="2000" kern="120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Tx/>
            </a:pPr>
            <a:r>
              <a:rPr lang="en-US" sz="2000" dirty="0"/>
              <a:t>Limited 80 MHz Channels</a:t>
            </a:r>
          </a:p>
          <a:p>
            <a:pPr>
              <a:buClrTx/>
            </a:pPr>
            <a:r>
              <a:rPr lang="en-US" sz="2000" dirty="0"/>
              <a:t>Standard Channel Plan</a:t>
            </a:r>
          </a:p>
          <a:p>
            <a:pPr>
              <a:buClrTx/>
            </a:pPr>
            <a:r>
              <a:rPr lang="en-US" sz="2000" dirty="0"/>
              <a:t>Could lead to excessive roaming</a:t>
            </a:r>
          </a:p>
          <a:p>
            <a:pPr>
              <a:buClrTx/>
            </a:pPr>
            <a:r>
              <a:rPr lang="en-GB" sz="2000" dirty="0"/>
              <a:t>Idealised view </a:t>
            </a:r>
            <a:r>
              <a:rPr lang="mr-IN" sz="2000" dirty="0"/>
              <a:t>–</a:t>
            </a:r>
            <a:r>
              <a:rPr lang="en-GB" sz="2000" dirty="0"/>
              <a:t> assumes APs are limited to a 5m transmit radius</a:t>
            </a:r>
          </a:p>
          <a:p>
            <a:pPr>
              <a:buClrTx/>
            </a:pPr>
            <a:r>
              <a:rPr lang="en-GB" sz="2000" dirty="0"/>
              <a:t>2.4GHz has even fewer</a:t>
            </a:r>
          </a:p>
          <a:p>
            <a:pPr>
              <a:buClrTx/>
            </a:pPr>
            <a:endParaRPr lang="en-US" sz="2000" dirty="0"/>
          </a:p>
        </p:txBody>
      </p:sp>
      <p:sp>
        <p:nvSpPr>
          <p:cNvPr id="4" name="Title 3"/>
          <p:cNvSpPr>
            <a:spLocks noGrp="1"/>
          </p:cNvSpPr>
          <p:nvPr>
            <p:ph type="title"/>
          </p:nvPr>
        </p:nvSpPr>
        <p:spPr/>
        <p:txBody>
          <a:bodyPr/>
          <a:lstStyle/>
          <a:p>
            <a:r>
              <a:rPr lang="en-GB" dirty="0"/>
              <a:t>High density deployments need careful planning</a:t>
            </a:r>
            <a:endParaRPr lang="en-US" dirty="0"/>
          </a:p>
        </p:txBody>
      </p:sp>
    </p:spTree>
    <p:extLst>
      <p:ext uri="{BB962C8B-B14F-4D97-AF65-F5344CB8AC3E}">
        <p14:creationId xmlns:p14="http://schemas.microsoft.com/office/powerpoint/2010/main" val="7784113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strVal val="#ppt_x"/>
                                          </p:val>
                                        </p:tav>
                                        <p:tav tm="100000">
                                          <p:val>
                                            <p:strVal val="#ppt_x"/>
                                          </p:val>
                                        </p:tav>
                                      </p:tavLst>
                                    </p:anim>
                                    <p:anim calcmode="lin" valueType="num">
                                      <p:cBhvr>
                                        <p:cTn id="29" dur="5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strVal val="#ppt_x"/>
                                          </p:val>
                                        </p:tav>
                                        <p:tav tm="100000">
                                          <p:val>
                                            <p:strVal val="#ppt_x"/>
                                          </p:val>
                                        </p:tav>
                                      </p:tavLst>
                                    </p:anim>
                                    <p:anim calcmode="lin" valueType="num">
                                      <p:cBhvr>
                                        <p:cTn id="39" dur="50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anim calcmode="lin" valueType="num">
                                      <p:cBhvr>
                                        <p:cTn id="43" dur="500" fill="hold"/>
                                        <p:tgtEl>
                                          <p:spTgt spid="18"/>
                                        </p:tgtEl>
                                        <p:attrNameLst>
                                          <p:attrName>ppt_x</p:attrName>
                                        </p:attrNameLst>
                                      </p:cBhvr>
                                      <p:tavLst>
                                        <p:tav tm="0">
                                          <p:val>
                                            <p:strVal val="#ppt_x"/>
                                          </p:val>
                                        </p:tav>
                                        <p:tav tm="100000">
                                          <p:val>
                                            <p:strVal val="#ppt_x"/>
                                          </p:val>
                                        </p:tav>
                                      </p:tavLst>
                                    </p:anim>
                                    <p:anim calcmode="lin" valueType="num">
                                      <p:cBhvr>
                                        <p:cTn id="44" dur="500" fill="hold"/>
                                        <p:tgtEl>
                                          <p:spTgt spid="18"/>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strVal val="#ppt_x"/>
                                          </p:val>
                                        </p:tav>
                                        <p:tav tm="100000">
                                          <p:val>
                                            <p:strVal val="#ppt_x"/>
                                          </p:val>
                                        </p:tav>
                                      </p:tavLst>
                                    </p:anim>
                                    <p:anim calcmode="lin" valueType="num">
                                      <p:cBhvr>
                                        <p:cTn id="49" dur="500" fill="hold"/>
                                        <p:tgtEl>
                                          <p:spTgt spid="19"/>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nodeType="click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dissolve">
                                      <p:cBhvr>
                                        <p:cTn id="64" dur="500"/>
                                        <p:tgtEl>
                                          <p:spTgt spid="36"/>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3" y="1554480"/>
            <a:ext cx="7609883" cy="4594784"/>
          </a:xfrm>
        </p:spPr>
        <p:txBody>
          <a:bodyPr>
            <a:normAutofit/>
          </a:bodyPr>
          <a:lstStyle/>
          <a:p>
            <a:r>
              <a:rPr lang="en-GB" sz="1800" dirty="0"/>
              <a:t>Integrated - Part of the Security Fabric</a:t>
            </a:r>
          </a:p>
          <a:p>
            <a:pPr lvl="1"/>
            <a:r>
              <a:rPr lang="en-GB" sz="1600" dirty="0"/>
              <a:t>The FortiGate acting as controller to thin Access Points &amp; Switches</a:t>
            </a:r>
          </a:p>
          <a:p>
            <a:pPr lvl="1"/>
            <a:r>
              <a:rPr lang="en-GB" sz="1600" dirty="0"/>
              <a:t>Full integration into the firewall with full UTM </a:t>
            </a:r>
          </a:p>
          <a:p>
            <a:pPr lvl="1"/>
            <a:endParaRPr lang="en-GB" sz="1600" dirty="0"/>
          </a:p>
          <a:p>
            <a:pPr lvl="1"/>
            <a:endParaRPr lang="en-GB" sz="1600" dirty="0"/>
          </a:p>
          <a:p>
            <a:r>
              <a:rPr lang="en-GB" sz="1800" dirty="0"/>
              <a:t>Cloud – Taking Security Fabric to the Edge</a:t>
            </a:r>
          </a:p>
          <a:p>
            <a:pPr lvl="1"/>
            <a:r>
              <a:rPr lang="en-GB" sz="1600" dirty="0"/>
              <a:t>Smart APs with FortiGuard services on board reporting to FortiCloud</a:t>
            </a:r>
          </a:p>
          <a:p>
            <a:pPr lvl="1"/>
            <a:r>
              <a:rPr lang="en-GB" sz="1600" dirty="0"/>
              <a:t>FortiGate and </a:t>
            </a:r>
            <a:r>
              <a:rPr lang="en-GB" sz="1600" dirty="0" err="1"/>
              <a:t>FortWifi</a:t>
            </a:r>
            <a:r>
              <a:rPr lang="en-GB" sz="1600" dirty="0"/>
              <a:t> also managed by </a:t>
            </a:r>
            <a:r>
              <a:rPr lang="en-GB" sz="1600" dirty="0" err="1"/>
              <a:t>FortiCloud</a:t>
            </a:r>
            <a:endParaRPr lang="en-GB" sz="1600" dirty="0"/>
          </a:p>
          <a:p>
            <a:pPr lvl="1"/>
            <a:endParaRPr lang="en-GB" sz="1600" dirty="0"/>
          </a:p>
          <a:p>
            <a:pPr lvl="1"/>
            <a:endParaRPr lang="en-GB" sz="1600" dirty="0"/>
          </a:p>
          <a:p>
            <a:r>
              <a:rPr lang="en-GB" sz="1800" dirty="0"/>
              <a:t>Controller – Specialised Wi-Fi integration with the Fabric.</a:t>
            </a:r>
          </a:p>
          <a:p>
            <a:pPr lvl="1"/>
            <a:r>
              <a:rPr lang="en-GB" sz="1600" dirty="0"/>
              <a:t>Complete Wireless solution appearing as a single AP to the Security fabric.</a:t>
            </a:r>
          </a:p>
        </p:txBody>
      </p:sp>
      <p:sp>
        <p:nvSpPr>
          <p:cNvPr id="2" name="Title 1"/>
          <p:cNvSpPr>
            <a:spLocks noGrp="1"/>
          </p:cNvSpPr>
          <p:nvPr>
            <p:ph type="title"/>
          </p:nvPr>
        </p:nvSpPr>
        <p:spPr/>
        <p:txBody>
          <a:bodyPr/>
          <a:lstStyle/>
          <a:p>
            <a:r>
              <a:rPr lang="en-US" dirty="0"/>
              <a:t>One Solution Does Not Fix All</a:t>
            </a:r>
          </a:p>
        </p:txBody>
      </p:sp>
      <p:grpSp>
        <p:nvGrpSpPr>
          <p:cNvPr id="4" name="Group 3"/>
          <p:cNvGrpSpPr/>
          <p:nvPr/>
        </p:nvGrpSpPr>
        <p:grpSpPr>
          <a:xfrm>
            <a:off x="9102902" y="1479480"/>
            <a:ext cx="1119885" cy="1181528"/>
            <a:chOff x="4374730" y="1482657"/>
            <a:chExt cx="3067095" cy="4177979"/>
          </a:xfrm>
        </p:grpSpPr>
        <p:sp>
          <p:nvSpPr>
            <p:cNvPr id="5" name="Rounded Rectangle 4"/>
            <p:cNvSpPr/>
            <p:nvPr/>
          </p:nvSpPr>
          <p:spPr bwMode="invGray">
            <a:xfrm>
              <a:off x="4374730" y="1482657"/>
              <a:ext cx="3067095" cy="4177979"/>
            </a:xfrm>
            <a:prstGeom prst="roundRect">
              <a:avLst/>
            </a:prstGeom>
            <a:solidFill>
              <a:schemeClr val="accent1">
                <a:lumMod val="40000"/>
                <a:lumOff val="60000"/>
              </a:schemeClr>
            </a:solidFill>
            <a:ln w="9525">
              <a:solidFill>
                <a:schemeClr val="tx1"/>
              </a:solidFill>
              <a:round/>
              <a:headEnd/>
              <a:tailEnd/>
            </a:ln>
            <a:extLst/>
          </p:spPr>
          <p:txBody>
            <a:bodyPr wrap="square" rtlCol="0" anchor="ctr"/>
            <a:lstStyle/>
            <a:p>
              <a:pPr algn="ctr" defTabSz="342761"/>
              <a:endParaRPr lang="en-US" sz="700" dirty="0"/>
            </a:p>
          </p:txBody>
        </p:sp>
        <p:grpSp>
          <p:nvGrpSpPr>
            <p:cNvPr id="6" name="Group 5"/>
            <p:cNvGrpSpPr/>
            <p:nvPr/>
          </p:nvGrpSpPr>
          <p:grpSpPr>
            <a:xfrm>
              <a:off x="4397665" y="1698618"/>
              <a:ext cx="2864223" cy="3698415"/>
              <a:chOff x="4662301" y="1645132"/>
              <a:chExt cx="2864223" cy="3698415"/>
            </a:xfrm>
          </p:grpSpPr>
          <p:pic>
            <p:nvPicPr>
              <p:cNvPr id="7" name="Picture 3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2454" y="4629196"/>
                <a:ext cx="823912" cy="71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5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0493" y="4616556"/>
                <a:ext cx="1003130" cy="69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5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5005" y="3422953"/>
                <a:ext cx="1005840" cy="72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58280" y="3263677"/>
                <a:ext cx="457199" cy="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5088030" y="2292175"/>
                <a:ext cx="2077460" cy="1142737"/>
              </a:xfrm>
              <a:prstGeom prst="rect">
                <a:avLst/>
              </a:prstGeom>
              <a:noFill/>
            </p:spPr>
            <p:txBody>
              <a:bodyPr wrap="none" rtlCol="0">
                <a:spAutoFit/>
              </a:bodyPr>
              <a:lstStyle/>
              <a:p>
                <a:pPr algn="ctr"/>
                <a:r>
                  <a:rPr lang="en-US" sz="500" dirty="0" err="1"/>
                  <a:t>FortiGate</a:t>
                </a:r>
                <a:endParaRPr lang="en-US" sz="500" dirty="0"/>
              </a:p>
              <a:p>
                <a:pPr algn="ctr"/>
                <a:r>
                  <a:rPr lang="en-US" sz="500" dirty="0"/>
                  <a:t>+</a:t>
                </a:r>
              </a:p>
              <a:p>
                <a:pPr algn="ctr"/>
                <a:r>
                  <a:rPr lang="en-US" sz="500" dirty="0"/>
                  <a:t>WLAN Management</a:t>
                </a:r>
              </a:p>
            </p:txBody>
          </p:sp>
          <p:sp>
            <p:nvSpPr>
              <p:cNvPr id="12" name="TextBox 11"/>
              <p:cNvSpPr txBox="1"/>
              <p:nvPr/>
            </p:nvSpPr>
            <p:spPr>
              <a:xfrm>
                <a:off x="6552567" y="4119748"/>
                <a:ext cx="742828" cy="598577"/>
              </a:xfrm>
              <a:prstGeom prst="rect">
                <a:avLst/>
              </a:prstGeom>
              <a:noFill/>
            </p:spPr>
            <p:txBody>
              <a:bodyPr wrap="none" rtlCol="0">
                <a:spAutoFit/>
              </a:bodyPr>
              <a:lstStyle/>
              <a:p>
                <a:r>
                  <a:rPr lang="en-US" sz="500" dirty="0"/>
                  <a:t>AP</a:t>
                </a:r>
              </a:p>
            </p:txBody>
          </p:sp>
          <p:sp>
            <p:nvSpPr>
              <p:cNvPr id="13" name="TextBox 12"/>
              <p:cNvSpPr txBox="1"/>
              <p:nvPr/>
            </p:nvSpPr>
            <p:spPr>
              <a:xfrm>
                <a:off x="4823198" y="4157298"/>
                <a:ext cx="1023802" cy="598577"/>
              </a:xfrm>
              <a:prstGeom prst="rect">
                <a:avLst/>
              </a:prstGeom>
              <a:noFill/>
            </p:spPr>
            <p:txBody>
              <a:bodyPr wrap="none" rtlCol="0">
                <a:spAutoFit/>
              </a:bodyPr>
              <a:lstStyle/>
              <a:p>
                <a:r>
                  <a:rPr lang="en-US" sz="500" dirty="0"/>
                  <a:t>Switch</a:t>
                </a:r>
              </a:p>
            </p:txBody>
          </p:sp>
          <p:sp>
            <p:nvSpPr>
              <p:cNvPr id="14" name="TextBox 13"/>
              <p:cNvSpPr txBox="1"/>
              <p:nvPr/>
            </p:nvSpPr>
            <p:spPr>
              <a:xfrm>
                <a:off x="5246656" y="1645132"/>
                <a:ext cx="1695510" cy="707411"/>
              </a:xfrm>
              <a:prstGeom prst="rect">
                <a:avLst/>
              </a:prstGeom>
              <a:noFill/>
            </p:spPr>
            <p:txBody>
              <a:bodyPr wrap="none" rtlCol="0">
                <a:spAutoFit/>
              </a:bodyPr>
              <a:lstStyle/>
              <a:p>
                <a:pPr algn="ctr"/>
                <a:r>
                  <a:rPr lang="en-US" sz="700" b="1" dirty="0">
                    <a:ln w="12700">
                      <a:noFill/>
                      <a:prstDash val="solid"/>
                    </a:ln>
                    <a:effectLst>
                      <a:outerShdw blurRad="41275" dist="20320" dir="1800000" algn="tl" rotWithShape="0">
                        <a:srgbClr val="000000">
                          <a:alpha val="40000"/>
                        </a:srgbClr>
                      </a:outerShdw>
                    </a:effectLst>
                  </a:rPr>
                  <a:t>Integrated</a:t>
                </a:r>
              </a:p>
            </p:txBody>
          </p:sp>
          <p:sp>
            <p:nvSpPr>
              <p:cNvPr id="15" name="TextBox 14"/>
              <p:cNvSpPr txBox="1"/>
              <p:nvPr/>
            </p:nvSpPr>
            <p:spPr>
              <a:xfrm>
                <a:off x="4662301" y="2047305"/>
                <a:ext cx="2864223" cy="489744"/>
              </a:xfrm>
              <a:prstGeom prst="rect">
                <a:avLst/>
              </a:prstGeom>
              <a:noFill/>
            </p:spPr>
            <p:txBody>
              <a:bodyPr wrap="square" rtlCol="0">
                <a:spAutoFit/>
              </a:bodyPr>
              <a:lstStyle/>
              <a:p>
                <a:pPr algn="ctr"/>
                <a:r>
                  <a:rPr lang="en-US" sz="300" dirty="0"/>
                  <a:t>(Integrated Controller)</a:t>
                </a:r>
              </a:p>
            </p:txBody>
          </p:sp>
        </p:grpSp>
      </p:grpSp>
      <p:grpSp>
        <p:nvGrpSpPr>
          <p:cNvPr id="57" name="Group 56"/>
          <p:cNvGrpSpPr/>
          <p:nvPr/>
        </p:nvGrpSpPr>
        <p:grpSpPr>
          <a:xfrm>
            <a:off x="9113808" y="4394866"/>
            <a:ext cx="1117150" cy="1181528"/>
            <a:chOff x="10434123" y="1306565"/>
            <a:chExt cx="3066296" cy="4176891"/>
          </a:xfrm>
        </p:grpSpPr>
        <p:sp>
          <p:nvSpPr>
            <p:cNvPr id="44" name="Rounded Rectangle 43"/>
            <p:cNvSpPr/>
            <p:nvPr/>
          </p:nvSpPr>
          <p:spPr bwMode="invGray">
            <a:xfrm>
              <a:off x="10434123" y="1306565"/>
              <a:ext cx="3066296" cy="4176891"/>
            </a:xfrm>
            <a:prstGeom prst="roundRect">
              <a:avLst/>
            </a:prstGeom>
            <a:solidFill>
              <a:schemeClr val="accent1">
                <a:lumMod val="40000"/>
                <a:lumOff val="60000"/>
              </a:schemeClr>
            </a:solidFill>
            <a:ln w="9525">
              <a:solidFill>
                <a:schemeClr val="tx1"/>
              </a:solidFill>
              <a:round/>
              <a:headEnd/>
              <a:tailEnd/>
            </a:ln>
            <a:extLst/>
          </p:spPr>
          <p:txBody>
            <a:bodyPr wrap="square" rtlCol="0" anchor="ctr"/>
            <a:lstStyle/>
            <a:p>
              <a:pPr algn="ctr" defTabSz="342761"/>
              <a:endParaRPr lang="en-US" sz="900" dirty="0"/>
            </a:p>
          </p:txBody>
        </p:sp>
        <p:grpSp>
          <p:nvGrpSpPr>
            <p:cNvPr id="45" name="Group 44"/>
            <p:cNvGrpSpPr/>
            <p:nvPr/>
          </p:nvGrpSpPr>
          <p:grpSpPr>
            <a:xfrm>
              <a:off x="10494099" y="1544360"/>
              <a:ext cx="2992096" cy="3669899"/>
              <a:chOff x="508451" y="1645132"/>
              <a:chExt cx="2992876" cy="3670855"/>
            </a:xfrm>
          </p:grpSpPr>
          <p:pic>
            <p:nvPicPr>
              <p:cNvPr id="46" name="Picture 25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460" y="4616556"/>
                <a:ext cx="1003130" cy="6994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47" name="Picture 35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3105" y="3287487"/>
                <a:ext cx="1005840" cy="72900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48" name="Picture 25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69380" y="3315170"/>
                <a:ext cx="1005840" cy="7013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49" name="TextBox 48"/>
              <p:cNvSpPr txBox="1"/>
              <p:nvPr/>
            </p:nvSpPr>
            <p:spPr>
              <a:xfrm>
                <a:off x="2492866" y="4176456"/>
                <a:ext cx="720097" cy="520204"/>
              </a:xfrm>
              <a:prstGeom prst="rect">
                <a:avLst/>
              </a:prstGeom>
              <a:noFill/>
              <a:ln>
                <a:noFill/>
              </a:ln>
            </p:spPr>
            <p:txBody>
              <a:bodyPr wrap="none" rtlCol="0">
                <a:spAutoFit/>
              </a:bodyPr>
              <a:lstStyle/>
              <a:p>
                <a:r>
                  <a:rPr lang="en-US" sz="500" dirty="0"/>
                  <a:t>AP</a:t>
                </a:r>
              </a:p>
            </p:txBody>
          </p:sp>
          <p:sp>
            <p:nvSpPr>
              <p:cNvPr id="50" name="TextBox 49"/>
              <p:cNvSpPr txBox="1"/>
              <p:nvPr/>
            </p:nvSpPr>
            <p:spPr>
              <a:xfrm>
                <a:off x="508451" y="2648060"/>
                <a:ext cx="1192503" cy="520203"/>
              </a:xfrm>
              <a:prstGeom prst="rect">
                <a:avLst/>
              </a:prstGeom>
              <a:noFill/>
              <a:ln>
                <a:noFill/>
              </a:ln>
            </p:spPr>
            <p:txBody>
              <a:bodyPr wrap="none" rtlCol="0">
                <a:spAutoFit/>
              </a:bodyPr>
              <a:lstStyle/>
              <a:p>
                <a:r>
                  <a:rPr lang="en-US" sz="500" dirty="0" err="1"/>
                  <a:t>FortiGate</a:t>
                </a:r>
                <a:endParaRPr lang="en-US" sz="500" dirty="0"/>
              </a:p>
            </p:txBody>
          </p:sp>
          <p:sp>
            <p:nvSpPr>
              <p:cNvPr id="51" name="TextBox 50"/>
              <p:cNvSpPr txBox="1"/>
              <p:nvPr/>
            </p:nvSpPr>
            <p:spPr>
              <a:xfrm>
                <a:off x="1909554" y="2584262"/>
                <a:ext cx="1591773" cy="870657"/>
              </a:xfrm>
              <a:prstGeom prst="rect">
                <a:avLst/>
              </a:prstGeom>
              <a:noFill/>
              <a:ln>
                <a:noFill/>
              </a:ln>
            </p:spPr>
            <p:txBody>
              <a:bodyPr wrap="square" rtlCol="0">
                <a:spAutoFit/>
              </a:bodyPr>
              <a:lstStyle/>
              <a:p>
                <a:pPr algn="ctr"/>
                <a:r>
                  <a:rPr lang="en-US" sz="500" dirty="0"/>
                  <a:t>WLAN</a:t>
                </a:r>
              </a:p>
              <a:p>
                <a:pPr algn="ctr"/>
                <a:r>
                  <a:rPr lang="en-US" sz="500" dirty="0"/>
                  <a:t>Management</a:t>
                </a:r>
              </a:p>
            </p:txBody>
          </p:sp>
          <p:sp>
            <p:nvSpPr>
              <p:cNvPr id="52" name="TextBox 51"/>
              <p:cNvSpPr txBox="1"/>
              <p:nvPr/>
            </p:nvSpPr>
            <p:spPr>
              <a:xfrm>
                <a:off x="599788" y="4176456"/>
                <a:ext cx="992474" cy="520204"/>
              </a:xfrm>
              <a:prstGeom prst="rect">
                <a:avLst/>
              </a:prstGeom>
              <a:noFill/>
              <a:ln>
                <a:noFill/>
              </a:ln>
            </p:spPr>
            <p:txBody>
              <a:bodyPr wrap="none" rtlCol="0">
                <a:spAutoFit/>
              </a:bodyPr>
              <a:lstStyle/>
              <a:p>
                <a:r>
                  <a:rPr lang="en-US" sz="500" dirty="0"/>
                  <a:t>Switch</a:t>
                </a:r>
              </a:p>
            </p:txBody>
          </p:sp>
          <p:pic>
            <p:nvPicPr>
              <p:cNvPr id="53" name="Picture 5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16380" y="3128211"/>
                <a:ext cx="457199" cy="5828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54" name="Picture 53"/>
              <p:cNvPicPr>
                <a:picLocks noChangeAspect="1"/>
              </p:cNvPicPr>
              <p:nvPr/>
            </p:nvPicPr>
            <p:blipFill>
              <a:blip r:embed="rId8" cstate="print"/>
              <a:stretch>
                <a:fillRect/>
              </a:stretch>
            </p:blipFill>
            <p:spPr>
              <a:xfrm>
                <a:off x="2391296" y="4628546"/>
                <a:ext cx="946158" cy="670194"/>
              </a:xfrm>
              <a:prstGeom prst="rect">
                <a:avLst/>
              </a:prstGeom>
              <a:ln>
                <a:noFill/>
              </a:ln>
            </p:spPr>
          </p:pic>
          <p:sp>
            <p:nvSpPr>
              <p:cNvPr id="55" name="TextBox 54"/>
              <p:cNvSpPr txBox="1"/>
              <p:nvPr/>
            </p:nvSpPr>
            <p:spPr>
              <a:xfrm>
                <a:off x="1114865" y="1645132"/>
                <a:ext cx="1792585" cy="662080"/>
              </a:xfrm>
              <a:prstGeom prst="rect">
                <a:avLst/>
              </a:prstGeom>
              <a:noFill/>
              <a:ln w="28575">
                <a:noFill/>
              </a:ln>
            </p:spPr>
            <p:txBody>
              <a:bodyPr wrap="none" rtlCol="0">
                <a:spAutoFit/>
              </a:bodyPr>
              <a:lstStyle/>
              <a:p>
                <a:pPr algn="ctr"/>
                <a:r>
                  <a:rPr lang="en-US" sz="800" b="1" dirty="0">
                    <a:ln w="12700">
                      <a:noFill/>
                      <a:prstDash val="solid"/>
                    </a:ln>
                    <a:effectLst>
                      <a:outerShdw blurRad="41275" dist="20320" dir="1800000" algn="tl" rotWithShape="0">
                        <a:srgbClr val="000000">
                          <a:alpha val="40000"/>
                        </a:srgbClr>
                      </a:outerShdw>
                    </a:effectLst>
                  </a:rPr>
                  <a:t>Controller</a:t>
                </a:r>
              </a:p>
            </p:txBody>
          </p:sp>
          <p:sp>
            <p:nvSpPr>
              <p:cNvPr id="56" name="TextBox 55"/>
              <p:cNvSpPr txBox="1"/>
              <p:nvPr/>
            </p:nvSpPr>
            <p:spPr>
              <a:xfrm>
                <a:off x="579043" y="2047302"/>
                <a:ext cx="2864221" cy="520204"/>
              </a:xfrm>
              <a:prstGeom prst="rect">
                <a:avLst/>
              </a:prstGeom>
              <a:noFill/>
              <a:ln>
                <a:noFill/>
              </a:ln>
            </p:spPr>
            <p:txBody>
              <a:bodyPr wrap="square" rtlCol="0">
                <a:spAutoFit/>
              </a:bodyPr>
              <a:lstStyle/>
              <a:p>
                <a:pPr algn="ctr"/>
                <a:r>
                  <a:rPr lang="en-US" sz="500" dirty="0"/>
                  <a:t>(Dedicated Controller)</a:t>
                </a:r>
              </a:p>
            </p:txBody>
          </p:sp>
        </p:grpSp>
      </p:grpSp>
      <p:grpSp>
        <p:nvGrpSpPr>
          <p:cNvPr id="71" name="Group 70"/>
          <p:cNvGrpSpPr/>
          <p:nvPr/>
        </p:nvGrpSpPr>
        <p:grpSpPr>
          <a:xfrm>
            <a:off x="9111276" y="2963620"/>
            <a:ext cx="1119682" cy="1181528"/>
            <a:chOff x="7995290" y="1551108"/>
            <a:chExt cx="3067095" cy="4177979"/>
          </a:xfrm>
        </p:grpSpPr>
        <p:sp>
          <p:nvSpPr>
            <p:cNvPr id="72" name="Rounded Rectangle 71"/>
            <p:cNvSpPr/>
            <p:nvPr/>
          </p:nvSpPr>
          <p:spPr bwMode="invGray">
            <a:xfrm>
              <a:off x="7995290" y="1551108"/>
              <a:ext cx="3067095" cy="4177979"/>
            </a:xfrm>
            <a:prstGeom prst="roundRect">
              <a:avLst/>
            </a:prstGeom>
            <a:solidFill>
              <a:schemeClr val="accent1">
                <a:lumMod val="40000"/>
                <a:lumOff val="60000"/>
              </a:schemeClr>
            </a:solidFill>
            <a:ln w="9525">
              <a:solidFill>
                <a:schemeClr val="tx1"/>
              </a:solidFill>
              <a:round/>
              <a:headEnd/>
              <a:tailEnd/>
            </a:ln>
            <a:extLst/>
          </p:spPr>
          <p:txBody>
            <a:bodyPr wrap="square" rtlCol="0" anchor="ctr"/>
            <a:lstStyle/>
            <a:p>
              <a:pPr algn="ctr" defTabSz="342761"/>
              <a:endParaRPr lang="en-US" sz="700" dirty="0"/>
            </a:p>
          </p:txBody>
        </p:sp>
        <p:grpSp>
          <p:nvGrpSpPr>
            <p:cNvPr id="73" name="Group 72"/>
            <p:cNvGrpSpPr/>
            <p:nvPr/>
          </p:nvGrpSpPr>
          <p:grpSpPr>
            <a:xfrm>
              <a:off x="8041039" y="1722558"/>
              <a:ext cx="2864223" cy="3696410"/>
              <a:chOff x="8745558" y="1645132"/>
              <a:chExt cx="2864223" cy="3696410"/>
            </a:xfrm>
          </p:grpSpPr>
          <p:grpSp>
            <p:nvGrpSpPr>
              <p:cNvPr id="74" name="Group 7"/>
              <p:cNvGrpSpPr>
                <a:grpSpLocks/>
              </p:cNvGrpSpPr>
              <p:nvPr/>
            </p:nvGrpSpPr>
            <p:grpSpPr bwMode="auto">
              <a:xfrm>
                <a:off x="9704277" y="3251301"/>
                <a:ext cx="1160820" cy="749588"/>
                <a:chOff x="2797590" y="4179318"/>
                <a:chExt cx="707235" cy="455951"/>
              </a:xfrm>
            </p:grpSpPr>
            <p:pic>
              <p:nvPicPr>
                <p:cNvPr id="82" name="Picture 8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97590" y="4179318"/>
                  <a:ext cx="707235"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82"/>
                <p:cNvSpPr txBox="1"/>
                <p:nvPr/>
              </p:nvSpPr>
              <p:spPr>
                <a:xfrm>
                  <a:off x="2841991" y="4243578"/>
                  <a:ext cx="618433" cy="364096"/>
                </a:xfrm>
                <a:prstGeom prst="rect">
                  <a:avLst/>
                </a:prstGeom>
                <a:noFill/>
              </p:spPr>
              <p:txBody>
                <a:bodyPr>
                  <a:spAutoFit/>
                </a:bodyPr>
                <a:lstStyle/>
                <a:p>
                  <a:pPr algn="ctr">
                    <a:defRPr/>
                  </a:pPr>
                  <a:r>
                    <a:rPr lang="en-US" sz="500" b="1" dirty="0">
                      <a:cs typeface="Helvetica 55 Roman"/>
                    </a:rPr>
                    <a:t>Cloud</a:t>
                  </a:r>
                </a:p>
              </p:txBody>
            </p:sp>
          </p:grpSp>
          <p:pic>
            <p:nvPicPr>
              <p:cNvPr id="75" name="Picture 25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13611" y="4603489"/>
                <a:ext cx="1003130" cy="69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TextBox 75"/>
              <p:cNvSpPr txBox="1"/>
              <p:nvPr/>
            </p:nvSpPr>
            <p:spPr>
              <a:xfrm>
                <a:off x="10581076" y="4119833"/>
                <a:ext cx="742963" cy="598577"/>
              </a:xfrm>
              <a:prstGeom prst="rect">
                <a:avLst/>
              </a:prstGeom>
              <a:noFill/>
            </p:spPr>
            <p:txBody>
              <a:bodyPr wrap="none" rtlCol="0">
                <a:spAutoFit/>
              </a:bodyPr>
              <a:lstStyle/>
              <a:p>
                <a:r>
                  <a:rPr lang="en-US" sz="500" dirty="0"/>
                  <a:t>AP</a:t>
                </a:r>
              </a:p>
            </p:txBody>
          </p:sp>
          <p:sp>
            <p:nvSpPr>
              <p:cNvPr id="77" name="TextBox 76"/>
              <p:cNvSpPr txBox="1"/>
              <p:nvPr/>
            </p:nvSpPr>
            <p:spPr>
              <a:xfrm>
                <a:off x="8998589" y="4108822"/>
                <a:ext cx="1018151" cy="598577"/>
              </a:xfrm>
              <a:prstGeom prst="rect">
                <a:avLst/>
              </a:prstGeom>
              <a:noFill/>
            </p:spPr>
            <p:txBody>
              <a:bodyPr wrap="square" rtlCol="0">
                <a:spAutoFit/>
              </a:bodyPr>
              <a:lstStyle/>
              <a:p>
                <a:r>
                  <a:rPr lang="en-US" sz="500" dirty="0"/>
                  <a:t>Switch</a:t>
                </a:r>
              </a:p>
            </p:txBody>
          </p:sp>
          <p:sp>
            <p:nvSpPr>
              <p:cNvPr id="78" name="TextBox 77"/>
              <p:cNvSpPr txBox="1"/>
              <p:nvPr/>
            </p:nvSpPr>
            <p:spPr>
              <a:xfrm>
                <a:off x="9527352" y="1645132"/>
                <a:ext cx="1300626" cy="761827"/>
              </a:xfrm>
              <a:prstGeom prst="rect">
                <a:avLst/>
              </a:prstGeom>
              <a:noFill/>
            </p:spPr>
            <p:txBody>
              <a:bodyPr wrap="none" rtlCol="0">
                <a:spAutoFit/>
              </a:bodyPr>
              <a:lstStyle/>
              <a:p>
                <a:pPr algn="ctr"/>
                <a:r>
                  <a:rPr lang="en-US" sz="800" b="1" dirty="0">
                    <a:ln w="12700">
                      <a:noFill/>
                      <a:prstDash val="solid"/>
                    </a:ln>
                    <a:effectLst>
                      <a:outerShdw blurRad="41275" dist="20320" dir="1800000" algn="tl" rotWithShape="0">
                        <a:srgbClr val="000000">
                          <a:alpha val="40000"/>
                        </a:srgbClr>
                      </a:outerShdw>
                    </a:effectLst>
                  </a:rPr>
                  <a:t>Cloud</a:t>
                </a:r>
              </a:p>
            </p:txBody>
          </p:sp>
          <p:sp>
            <p:nvSpPr>
              <p:cNvPr id="79" name="TextBox 78"/>
              <p:cNvSpPr txBox="1"/>
              <p:nvPr/>
            </p:nvSpPr>
            <p:spPr>
              <a:xfrm>
                <a:off x="8745558" y="2047305"/>
                <a:ext cx="2864223" cy="489744"/>
              </a:xfrm>
              <a:prstGeom prst="rect">
                <a:avLst/>
              </a:prstGeom>
              <a:noFill/>
            </p:spPr>
            <p:txBody>
              <a:bodyPr wrap="square" rtlCol="0">
                <a:spAutoFit/>
              </a:bodyPr>
              <a:lstStyle/>
              <a:p>
                <a:pPr algn="ctr"/>
                <a:r>
                  <a:rPr lang="en-US" sz="300" dirty="0"/>
                  <a:t>(Cloud Management)</a:t>
                </a:r>
              </a:p>
            </p:txBody>
          </p:sp>
          <p:pic>
            <p:nvPicPr>
              <p:cNvPr id="80" name="Picture 251" descr="FortiAP_S.pn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11366" y="4629196"/>
                <a:ext cx="822960" cy="712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8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08583" y="4458935"/>
                <a:ext cx="457199" cy="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15887414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42"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childTnLst>
                                </p:cTn>
                              </p:par>
                              <p:par>
                                <p:cTn id="24" presetID="42" presetClass="entr" presetSubtype="0" fill="hold"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1000"/>
                                        <p:tgtEl>
                                          <p:spTgt spid="71"/>
                                        </p:tgtEl>
                                      </p:cBhvr>
                                    </p:animEffect>
                                    <p:anim calcmode="lin" valueType="num">
                                      <p:cBhvr>
                                        <p:cTn id="27" dur="1000" fill="hold"/>
                                        <p:tgtEl>
                                          <p:spTgt spid="71"/>
                                        </p:tgtEl>
                                        <p:attrNameLst>
                                          <p:attrName>ppt_x</p:attrName>
                                        </p:attrNameLst>
                                      </p:cBhvr>
                                      <p:tavLst>
                                        <p:tav tm="0">
                                          <p:val>
                                            <p:strVal val="#ppt_x"/>
                                          </p:val>
                                        </p:tav>
                                        <p:tav tm="100000">
                                          <p:val>
                                            <p:strVal val="#ppt_x"/>
                                          </p:val>
                                        </p:tav>
                                      </p:tavLst>
                                    </p:anim>
                                    <p:anim calcmode="lin" valueType="num">
                                      <p:cBhvr>
                                        <p:cTn id="28"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par>
                                <p:cTn id="35" presetID="42" presetClass="entr" presetSubtype="0"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1000"/>
                                        <p:tgtEl>
                                          <p:spTgt spid="57"/>
                                        </p:tgtEl>
                                      </p:cBhvr>
                                    </p:animEffect>
                                    <p:anim calcmode="lin" valueType="num">
                                      <p:cBhvr>
                                        <p:cTn id="38" dur="1000" fill="hold"/>
                                        <p:tgtEl>
                                          <p:spTgt spid="57"/>
                                        </p:tgtEl>
                                        <p:attrNameLst>
                                          <p:attrName>ppt_x</p:attrName>
                                        </p:attrNameLst>
                                      </p:cBhvr>
                                      <p:tavLst>
                                        <p:tav tm="0">
                                          <p:val>
                                            <p:strVal val="#ppt_x"/>
                                          </p:val>
                                        </p:tav>
                                        <p:tav tm="100000">
                                          <p:val>
                                            <p:strVal val="#ppt_x"/>
                                          </p:val>
                                        </p:tav>
                                      </p:tavLst>
                                    </p:anim>
                                    <p:anim calcmode="lin" valueType="num">
                                      <p:cBhvr>
                                        <p:cTn id="3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1" name="Group 390"/>
          <p:cNvGrpSpPr/>
          <p:nvPr/>
        </p:nvGrpSpPr>
        <p:grpSpPr>
          <a:xfrm>
            <a:off x="819294" y="935234"/>
            <a:ext cx="10012615" cy="3742312"/>
            <a:chOff x="835617" y="734456"/>
            <a:chExt cx="11133414" cy="3742312"/>
          </a:xfrm>
        </p:grpSpPr>
        <p:sp>
          <p:nvSpPr>
            <p:cNvPr id="390" name="Freeform 389"/>
            <p:cNvSpPr/>
            <p:nvPr/>
          </p:nvSpPr>
          <p:spPr bwMode="invGray">
            <a:xfrm>
              <a:off x="2035626" y="734456"/>
              <a:ext cx="9933405" cy="3742312"/>
            </a:xfrm>
            <a:custGeom>
              <a:avLst/>
              <a:gdLst>
                <a:gd name="connsiteX0" fmla="*/ 0 w 13521128"/>
                <a:gd name="connsiteY0" fmla="*/ 0 h 1019331"/>
                <a:gd name="connsiteX1" fmla="*/ 13521128 w 13521128"/>
                <a:gd name="connsiteY1" fmla="*/ 0 h 1019331"/>
                <a:gd name="connsiteX2" fmla="*/ 13521128 w 13521128"/>
                <a:gd name="connsiteY2" fmla="*/ 1019331 h 1019331"/>
                <a:gd name="connsiteX3" fmla="*/ 0 w 13521128"/>
                <a:gd name="connsiteY3" fmla="*/ 1019331 h 1019331"/>
                <a:gd name="connsiteX0" fmla="*/ 0 w 13521128"/>
                <a:gd name="connsiteY0" fmla="*/ 1019331 h 1110771"/>
                <a:gd name="connsiteX1" fmla="*/ 0 w 13521128"/>
                <a:gd name="connsiteY1" fmla="*/ 0 h 1110771"/>
                <a:gd name="connsiteX2" fmla="*/ 13521128 w 13521128"/>
                <a:gd name="connsiteY2" fmla="*/ 0 h 1110771"/>
                <a:gd name="connsiteX3" fmla="*/ 13521128 w 13521128"/>
                <a:gd name="connsiteY3" fmla="*/ 1019331 h 1110771"/>
                <a:gd name="connsiteX4" fmla="*/ 91440 w 13521128"/>
                <a:gd name="connsiteY4" fmla="*/ 1110771 h 1110771"/>
                <a:gd name="connsiteX0" fmla="*/ 0 w 13521128"/>
                <a:gd name="connsiteY0" fmla="*/ 1019331 h 1019331"/>
                <a:gd name="connsiteX1" fmla="*/ 0 w 13521128"/>
                <a:gd name="connsiteY1" fmla="*/ 0 h 1019331"/>
                <a:gd name="connsiteX2" fmla="*/ 13521128 w 13521128"/>
                <a:gd name="connsiteY2" fmla="*/ 0 h 1019331"/>
                <a:gd name="connsiteX3" fmla="*/ 13521128 w 13521128"/>
                <a:gd name="connsiteY3" fmla="*/ 1019331 h 1019331"/>
              </a:gdLst>
              <a:ahLst/>
              <a:cxnLst>
                <a:cxn ang="0">
                  <a:pos x="connsiteX0" y="connsiteY0"/>
                </a:cxn>
                <a:cxn ang="0">
                  <a:pos x="connsiteX1" y="connsiteY1"/>
                </a:cxn>
                <a:cxn ang="0">
                  <a:pos x="connsiteX2" y="connsiteY2"/>
                </a:cxn>
                <a:cxn ang="0">
                  <a:pos x="connsiteX3" y="connsiteY3"/>
                </a:cxn>
              </a:cxnLst>
              <a:rect l="l" t="t" r="r" b="b"/>
              <a:pathLst>
                <a:path w="13521128" h="1019331">
                  <a:moveTo>
                    <a:pt x="0" y="1019331"/>
                  </a:moveTo>
                  <a:lnTo>
                    <a:pt x="0" y="0"/>
                  </a:lnTo>
                  <a:lnTo>
                    <a:pt x="13521128" y="0"/>
                  </a:lnTo>
                  <a:lnTo>
                    <a:pt x="13521128" y="1019331"/>
                  </a:lnTo>
                </a:path>
              </a:pathLst>
            </a:custGeom>
            <a:gradFill>
              <a:gsLst>
                <a:gs pos="0">
                  <a:schemeClr val="bg2">
                    <a:lumMod val="40000"/>
                    <a:lumOff val="60000"/>
                  </a:schemeClr>
                </a:gs>
                <a:gs pos="100000">
                  <a:schemeClr val="bg1">
                    <a:alpha val="0"/>
                  </a:schemeClr>
                </a:gs>
              </a:gsLst>
              <a:lin ang="5400000" scaled="0"/>
            </a:gradFill>
            <a:ln w="28575">
              <a:noFill/>
              <a:prstDash val="dash"/>
              <a:round/>
              <a:headEnd/>
              <a:tailEnd/>
            </a:ln>
            <a:effectLst/>
            <a:scene3d>
              <a:camera prst="isometricTopUp"/>
              <a:lightRig rig="soft" dir="t"/>
            </a:scene3d>
            <a:sp3d prstMaterial="matte"/>
            <a:extLst/>
          </p:spPr>
          <p:txBody>
            <a:bodyPr wrap="square" rtlCol="0" anchor="ctr"/>
            <a:lstStyle/>
            <a:p>
              <a:pPr algn="ctr" defTabSz="342879"/>
              <a:endParaRPr lang="en-US" sz="2000" dirty="0"/>
            </a:p>
          </p:txBody>
        </p:sp>
        <p:sp>
          <p:nvSpPr>
            <p:cNvPr id="170" name="Freeform 169"/>
            <p:cNvSpPr/>
            <p:nvPr/>
          </p:nvSpPr>
          <p:spPr bwMode="invGray">
            <a:xfrm>
              <a:off x="835617" y="1648739"/>
              <a:ext cx="9933405" cy="662228"/>
            </a:xfrm>
            <a:custGeom>
              <a:avLst/>
              <a:gdLst>
                <a:gd name="connsiteX0" fmla="*/ 0 w 13521128"/>
                <a:gd name="connsiteY0" fmla="*/ 0 h 1019331"/>
                <a:gd name="connsiteX1" fmla="*/ 13521128 w 13521128"/>
                <a:gd name="connsiteY1" fmla="*/ 0 h 1019331"/>
                <a:gd name="connsiteX2" fmla="*/ 13521128 w 13521128"/>
                <a:gd name="connsiteY2" fmla="*/ 1019331 h 1019331"/>
                <a:gd name="connsiteX3" fmla="*/ 0 w 13521128"/>
                <a:gd name="connsiteY3" fmla="*/ 1019331 h 1019331"/>
                <a:gd name="connsiteX0" fmla="*/ 0 w 13521128"/>
                <a:gd name="connsiteY0" fmla="*/ 1019331 h 1110771"/>
                <a:gd name="connsiteX1" fmla="*/ 0 w 13521128"/>
                <a:gd name="connsiteY1" fmla="*/ 0 h 1110771"/>
                <a:gd name="connsiteX2" fmla="*/ 13521128 w 13521128"/>
                <a:gd name="connsiteY2" fmla="*/ 0 h 1110771"/>
                <a:gd name="connsiteX3" fmla="*/ 13521128 w 13521128"/>
                <a:gd name="connsiteY3" fmla="*/ 1019331 h 1110771"/>
                <a:gd name="connsiteX4" fmla="*/ 91440 w 13521128"/>
                <a:gd name="connsiteY4" fmla="*/ 1110771 h 1110771"/>
                <a:gd name="connsiteX0" fmla="*/ 0 w 13521128"/>
                <a:gd name="connsiteY0" fmla="*/ 1019331 h 1019331"/>
                <a:gd name="connsiteX1" fmla="*/ 0 w 13521128"/>
                <a:gd name="connsiteY1" fmla="*/ 0 h 1019331"/>
                <a:gd name="connsiteX2" fmla="*/ 13521128 w 13521128"/>
                <a:gd name="connsiteY2" fmla="*/ 0 h 1019331"/>
                <a:gd name="connsiteX3" fmla="*/ 13521128 w 13521128"/>
                <a:gd name="connsiteY3" fmla="*/ 1019331 h 1019331"/>
              </a:gdLst>
              <a:ahLst/>
              <a:cxnLst>
                <a:cxn ang="0">
                  <a:pos x="connsiteX0" y="connsiteY0"/>
                </a:cxn>
                <a:cxn ang="0">
                  <a:pos x="connsiteX1" y="connsiteY1"/>
                </a:cxn>
                <a:cxn ang="0">
                  <a:pos x="connsiteX2" y="connsiteY2"/>
                </a:cxn>
                <a:cxn ang="0">
                  <a:pos x="connsiteX3" y="connsiteY3"/>
                </a:cxn>
              </a:cxnLst>
              <a:rect l="l" t="t" r="r" b="b"/>
              <a:pathLst>
                <a:path w="13521128" h="1019331">
                  <a:moveTo>
                    <a:pt x="0" y="1019331"/>
                  </a:moveTo>
                  <a:lnTo>
                    <a:pt x="0" y="0"/>
                  </a:lnTo>
                  <a:lnTo>
                    <a:pt x="13521128" y="0"/>
                  </a:lnTo>
                  <a:lnTo>
                    <a:pt x="13521128" y="1019331"/>
                  </a:lnTo>
                </a:path>
              </a:pathLst>
            </a:custGeom>
            <a:noFill/>
            <a:ln w="28575">
              <a:solidFill>
                <a:schemeClr val="bg1">
                  <a:lumMod val="50000"/>
                </a:schemeClr>
              </a:solidFill>
              <a:prstDash val="dash"/>
              <a:round/>
              <a:headEnd/>
              <a:tailEnd/>
            </a:ln>
            <a:effectLst/>
            <a:scene3d>
              <a:camera prst="isometricTopUp"/>
              <a:lightRig rig="soft" dir="t"/>
            </a:scene3d>
            <a:sp3d prstMaterial="matte"/>
            <a:extLst/>
          </p:spPr>
          <p:txBody>
            <a:bodyPr wrap="square" rtlCol="0" anchor="ctr"/>
            <a:lstStyle/>
            <a:p>
              <a:pPr algn="ctr" defTabSz="342879"/>
              <a:endParaRPr lang="en-US" sz="2000" dirty="0"/>
            </a:p>
          </p:txBody>
        </p:sp>
      </p:grpSp>
      <p:sp>
        <p:nvSpPr>
          <p:cNvPr id="89" name="Rectangle 88"/>
          <p:cNvSpPr/>
          <p:nvPr/>
        </p:nvSpPr>
        <p:spPr bwMode="invGray">
          <a:xfrm>
            <a:off x="5975338" y="2971192"/>
            <a:ext cx="1408783" cy="1408783"/>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879"/>
            <a:endParaRPr lang="en-US" sz="2000" dirty="0"/>
          </a:p>
        </p:txBody>
      </p:sp>
      <p:sp>
        <p:nvSpPr>
          <p:cNvPr id="90" name="Rectangle 89"/>
          <p:cNvSpPr/>
          <p:nvPr/>
        </p:nvSpPr>
        <p:spPr bwMode="invGray">
          <a:xfrm>
            <a:off x="4597591" y="2183090"/>
            <a:ext cx="1408783" cy="1408783"/>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879"/>
            <a:endParaRPr lang="en-US" sz="2000" dirty="0"/>
          </a:p>
        </p:txBody>
      </p:sp>
      <p:sp>
        <p:nvSpPr>
          <p:cNvPr id="205" name="Rectangle 204"/>
          <p:cNvSpPr/>
          <p:nvPr/>
        </p:nvSpPr>
        <p:spPr bwMode="invGray">
          <a:xfrm>
            <a:off x="7400992" y="2146365"/>
            <a:ext cx="1408783" cy="1408783"/>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879"/>
            <a:endParaRPr lang="en-US" sz="2000" dirty="0"/>
          </a:p>
        </p:txBody>
      </p:sp>
      <p:sp>
        <p:nvSpPr>
          <p:cNvPr id="206" name="Rectangle 205"/>
          <p:cNvSpPr/>
          <p:nvPr/>
        </p:nvSpPr>
        <p:spPr bwMode="invGray">
          <a:xfrm>
            <a:off x="6016321" y="1362881"/>
            <a:ext cx="1408783" cy="1408783"/>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879"/>
            <a:endParaRPr lang="en-US" sz="2000" dirty="0"/>
          </a:p>
        </p:txBody>
      </p:sp>
      <p:sp>
        <p:nvSpPr>
          <p:cNvPr id="136" name="Rectangle 135"/>
          <p:cNvSpPr/>
          <p:nvPr/>
        </p:nvSpPr>
        <p:spPr bwMode="invGray">
          <a:xfrm>
            <a:off x="6120324" y="1780175"/>
            <a:ext cx="400644" cy="956808"/>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879"/>
            <a:r>
              <a:rPr lang="en-US" sz="1400" b="1" dirty="0">
                <a:solidFill>
                  <a:schemeClr val="bg1"/>
                </a:solidFill>
              </a:rPr>
              <a:t>FortiWLC</a:t>
            </a:r>
          </a:p>
        </p:txBody>
      </p:sp>
      <p:sp>
        <p:nvSpPr>
          <p:cNvPr id="243" name="Rectangle 242"/>
          <p:cNvSpPr/>
          <p:nvPr/>
        </p:nvSpPr>
        <p:spPr bwMode="invGray">
          <a:xfrm>
            <a:off x="7521345" y="2517520"/>
            <a:ext cx="400644" cy="1045360"/>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879"/>
            <a:r>
              <a:rPr lang="en-US" sz="1400" b="1" dirty="0">
                <a:solidFill>
                  <a:schemeClr val="bg1"/>
                </a:solidFill>
              </a:rPr>
              <a:t>FortiGate</a:t>
            </a:r>
          </a:p>
        </p:txBody>
      </p:sp>
      <p:sp>
        <p:nvSpPr>
          <p:cNvPr id="248" name="Rectangle 247"/>
          <p:cNvSpPr/>
          <p:nvPr/>
        </p:nvSpPr>
        <p:spPr bwMode="invGray">
          <a:xfrm>
            <a:off x="4916840" y="2352963"/>
            <a:ext cx="1044451" cy="4479636"/>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879"/>
            <a:endParaRPr lang="en-US" sz="2000" dirty="0"/>
          </a:p>
        </p:txBody>
      </p:sp>
      <p:pic>
        <p:nvPicPr>
          <p:cNvPr id="420" name="Picture 25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02544" y="3478564"/>
            <a:ext cx="554373" cy="39403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Rectangle 87"/>
          <p:cNvSpPr/>
          <p:nvPr/>
        </p:nvSpPr>
        <p:spPr bwMode="invGray">
          <a:xfrm>
            <a:off x="8907668" y="1299699"/>
            <a:ext cx="1408783" cy="1408783"/>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879"/>
            <a:endParaRPr lang="en-US" sz="2000" dirty="0"/>
          </a:p>
        </p:txBody>
      </p:sp>
      <p:sp>
        <p:nvSpPr>
          <p:cNvPr id="91" name="Rectangle 90"/>
          <p:cNvSpPr/>
          <p:nvPr/>
        </p:nvSpPr>
        <p:spPr bwMode="invGray">
          <a:xfrm>
            <a:off x="7522996" y="516216"/>
            <a:ext cx="1408783" cy="1408783"/>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879"/>
            <a:endParaRPr lang="en-US" sz="2000" dirty="0"/>
          </a:p>
        </p:txBody>
      </p:sp>
      <p:sp>
        <p:nvSpPr>
          <p:cNvPr id="99" name="Rectangle 98"/>
          <p:cNvSpPr/>
          <p:nvPr/>
        </p:nvSpPr>
        <p:spPr bwMode="invGray">
          <a:xfrm>
            <a:off x="7626999" y="933510"/>
            <a:ext cx="400644" cy="956808"/>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879"/>
            <a:r>
              <a:rPr lang="en-US" sz="1400" b="1" dirty="0">
                <a:solidFill>
                  <a:schemeClr val="bg1"/>
                </a:solidFill>
              </a:rPr>
              <a:t>FortiWLM</a:t>
            </a:r>
          </a:p>
        </p:txBody>
      </p:sp>
      <p:sp>
        <p:nvSpPr>
          <p:cNvPr id="105" name="Rectangle 104"/>
          <p:cNvSpPr/>
          <p:nvPr/>
        </p:nvSpPr>
        <p:spPr bwMode="invGray">
          <a:xfrm>
            <a:off x="9028020" y="1556550"/>
            <a:ext cx="400644" cy="1271696"/>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r" defTabSz="342879"/>
            <a:r>
              <a:rPr lang="en-US" sz="1400" b="1" dirty="0">
                <a:solidFill>
                  <a:schemeClr val="bg1"/>
                </a:solidFill>
              </a:rPr>
              <a:t>FortiManager</a:t>
            </a:r>
          </a:p>
        </p:txBody>
      </p:sp>
      <p:sp>
        <p:nvSpPr>
          <p:cNvPr id="107" name="Rectangle 106"/>
          <p:cNvSpPr/>
          <p:nvPr/>
        </p:nvSpPr>
        <p:spPr bwMode="invGray">
          <a:xfrm>
            <a:off x="10292340" y="2083184"/>
            <a:ext cx="1408783" cy="1408783"/>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879"/>
            <a:endParaRPr lang="en-US" sz="2000" dirty="0"/>
          </a:p>
        </p:txBody>
      </p:sp>
      <p:sp>
        <p:nvSpPr>
          <p:cNvPr id="108" name="Rectangle 107"/>
          <p:cNvSpPr/>
          <p:nvPr/>
        </p:nvSpPr>
        <p:spPr bwMode="invGray">
          <a:xfrm>
            <a:off x="10425995" y="2474284"/>
            <a:ext cx="400644" cy="1035532"/>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879"/>
            <a:r>
              <a:rPr lang="en-US" sz="1400" b="1" dirty="0">
                <a:solidFill>
                  <a:schemeClr val="bg1"/>
                </a:solidFill>
              </a:rPr>
              <a:t>FortiCloud</a:t>
            </a:r>
          </a:p>
        </p:txBody>
      </p:sp>
      <p:cxnSp>
        <p:nvCxnSpPr>
          <p:cNvPr id="112" name="Straight Connector 111"/>
          <p:cNvCxnSpPr/>
          <p:nvPr/>
        </p:nvCxnSpPr>
        <p:spPr>
          <a:xfrm flipH="1" flipV="1">
            <a:off x="6951215" y="1359232"/>
            <a:ext cx="4560454" cy="2567976"/>
          </a:xfrm>
          <a:prstGeom prst="line">
            <a:avLst/>
          </a:prstGeom>
          <a:ln w="28575" cmpd="sng">
            <a:solidFill>
              <a:schemeClr val="bg1">
                <a:lumMod val="75000"/>
              </a:schemeClr>
            </a:solidFill>
            <a:prstDash val="sysDash"/>
            <a:headEnd type="none" w="sm" len="sm"/>
            <a:tailEnd type="none" w="sm" len="sm"/>
          </a:ln>
          <a:effectLst/>
        </p:spPr>
        <p:style>
          <a:lnRef idx="1">
            <a:schemeClr val="accent1"/>
          </a:lnRef>
          <a:fillRef idx="0">
            <a:schemeClr val="accent1"/>
          </a:fillRef>
          <a:effectRef idx="0">
            <a:schemeClr val="accent1"/>
          </a:effectRef>
          <a:fontRef idx="minor">
            <a:schemeClr val="tx1"/>
          </a:fontRef>
        </p:style>
      </p:cxnSp>
      <p:sp>
        <p:nvSpPr>
          <p:cNvPr id="110" name="Left-Right Arrow 109"/>
          <p:cNvSpPr/>
          <p:nvPr/>
        </p:nvSpPr>
        <p:spPr bwMode="invGray">
          <a:xfrm>
            <a:off x="7139389" y="1498960"/>
            <a:ext cx="580202" cy="269413"/>
          </a:xfrm>
          <a:prstGeom prst="leftRightArrow">
            <a:avLst/>
          </a:prstGeom>
          <a:solidFill>
            <a:srgbClr val="7F7F7F"/>
          </a:solidFill>
          <a:ln w="9525">
            <a:noFill/>
            <a:round/>
            <a:headEnd/>
            <a:tailEnd/>
          </a:ln>
          <a:effectLst>
            <a:outerShdw blurRad="50800" dist="38100" dir="2700000" algn="tl" rotWithShape="0">
              <a:prstClr val="black">
                <a:alpha val="40000"/>
              </a:prstClr>
            </a:outerShdw>
          </a:effectLst>
          <a:scene3d>
            <a:camera prst="orthographicFront">
              <a:rot lat="19476000" lon="18882000" rev="3612000"/>
            </a:camera>
            <a:lightRig rig="soft" dir="t"/>
          </a:scene3d>
          <a:sp3d extrusionH="38100" prstMaterial="matte"/>
          <a:extLst/>
        </p:spPr>
        <p:txBody>
          <a:bodyPr wrap="square" rtlCol="0" anchor="ctr"/>
          <a:lstStyle/>
          <a:p>
            <a:pPr algn="ctr" defTabSz="342879"/>
            <a:endParaRPr lang="en-US" sz="2000" dirty="0"/>
          </a:p>
        </p:txBody>
      </p:sp>
      <p:sp>
        <p:nvSpPr>
          <p:cNvPr id="111" name="Left-Right Arrow 110"/>
          <p:cNvSpPr/>
          <p:nvPr/>
        </p:nvSpPr>
        <p:spPr bwMode="invGray">
          <a:xfrm>
            <a:off x="8493700" y="2244024"/>
            <a:ext cx="580202" cy="269413"/>
          </a:xfrm>
          <a:prstGeom prst="leftRightArrow">
            <a:avLst/>
          </a:prstGeom>
          <a:solidFill>
            <a:srgbClr val="7F7F7F"/>
          </a:solidFill>
          <a:ln w="9525">
            <a:noFill/>
            <a:round/>
            <a:headEnd/>
            <a:tailEnd/>
          </a:ln>
          <a:effectLst>
            <a:outerShdw blurRad="50800" dist="38100" dir="2700000" algn="tl" rotWithShape="0">
              <a:prstClr val="black">
                <a:alpha val="40000"/>
              </a:prstClr>
            </a:outerShdw>
          </a:effectLst>
          <a:scene3d>
            <a:camera prst="orthographicFront">
              <a:rot lat="19476000" lon="18882000" rev="3612000"/>
            </a:camera>
            <a:lightRig rig="soft" dir="t"/>
          </a:scene3d>
          <a:sp3d extrusionH="38100" prstMaterial="matte"/>
          <a:extLst/>
        </p:spPr>
        <p:txBody>
          <a:bodyPr wrap="square" rtlCol="0" anchor="ctr"/>
          <a:lstStyle/>
          <a:p>
            <a:pPr algn="ctr" defTabSz="342879"/>
            <a:endParaRPr lang="en-US" sz="2000" dirty="0"/>
          </a:p>
        </p:txBody>
      </p:sp>
      <p:cxnSp>
        <p:nvCxnSpPr>
          <p:cNvPr id="113" name="Straight Connector 112"/>
          <p:cNvCxnSpPr/>
          <p:nvPr/>
        </p:nvCxnSpPr>
        <p:spPr>
          <a:xfrm flipH="1" flipV="1">
            <a:off x="5436077" y="2231299"/>
            <a:ext cx="4560454" cy="2567976"/>
          </a:xfrm>
          <a:prstGeom prst="line">
            <a:avLst/>
          </a:prstGeom>
          <a:ln w="28575" cmpd="sng">
            <a:solidFill>
              <a:schemeClr val="bg1">
                <a:lumMod val="75000"/>
              </a:schemeClr>
            </a:solidFill>
            <a:prstDash val="sysDash"/>
            <a:headEnd type="none" w="sm" len="sm"/>
            <a:tailEnd type="none" w="sm" len="sm"/>
          </a:ln>
          <a:effectLst/>
        </p:spPr>
        <p:style>
          <a:lnRef idx="1">
            <a:schemeClr val="accent1"/>
          </a:lnRef>
          <a:fillRef idx="0">
            <a:schemeClr val="accent1"/>
          </a:fillRef>
          <a:effectRef idx="0">
            <a:schemeClr val="accent1"/>
          </a:effectRef>
          <a:fontRef idx="minor">
            <a:schemeClr val="tx1"/>
          </a:fontRef>
        </p:style>
      </p:cxnSp>
      <p:pic>
        <p:nvPicPr>
          <p:cNvPr id="114" name="Picture 1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43440" y="942530"/>
            <a:ext cx="767896" cy="556155"/>
          </a:xfrm>
          <a:prstGeom prst="rect">
            <a:avLst/>
          </a:prstGeom>
          <a:effectLst>
            <a:outerShdw blurRad="50800" dist="38100" dir="2700000" algn="tl" rotWithShape="0">
              <a:prstClr val="black">
                <a:alpha val="40000"/>
              </a:prstClr>
            </a:outerShdw>
          </a:effectLst>
        </p:spPr>
      </p:pic>
      <p:cxnSp>
        <p:nvCxnSpPr>
          <p:cNvPr id="115" name="Straight Connector 114"/>
          <p:cNvCxnSpPr/>
          <p:nvPr/>
        </p:nvCxnSpPr>
        <p:spPr>
          <a:xfrm flipH="1" flipV="1">
            <a:off x="3954796" y="3061033"/>
            <a:ext cx="4560454" cy="2567976"/>
          </a:xfrm>
          <a:prstGeom prst="line">
            <a:avLst/>
          </a:prstGeom>
          <a:ln w="28575" cmpd="sng">
            <a:solidFill>
              <a:schemeClr val="bg1">
                <a:lumMod val="75000"/>
              </a:schemeClr>
            </a:solidFill>
            <a:prstDash val="sysDash"/>
            <a:headEnd type="none" w="sm" len="sm"/>
            <a:tailEnd type="none" w="sm" len="sm"/>
          </a:ln>
          <a:effectLst/>
        </p:spPr>
        <p:style>
          <a:lnRef idx="1">
            <a:schemeClr val="accent1"/>
          </a:lnRef>
          <a:fillRef idx="0">
            <a:schemeClr val="accent1"/>
          </a:fillRef>
          <a:effectRef idx="0">
            <a:schemeClr val="accent1"/>
          </a:effectRef>
          <a:fontRef idx="minor">
            <a:schemeClr val="tx1"/>
          </a:fontRef>
        </p:style>
      </p:cxnSp>
      <p:sp>
        <p:nvSpPr>
          <p:cNvPr id="116" name="TextBox 115"/>
          <p:cNvSpPr txBox="1"/>
          <p:nvPr/>
        </p:nvSpPr>
        <p:spPr>
          <a:xfrm>
            <a:off x="8090816" y="4725002"/>
            <a:ext cx="1337848" cy="738678"/>
          </a:xfrm>
          <a:prstGeom prst="rect">
            <a:avLst/>
          </a:prstGeom>
          <a:noFill/>
          <a:scene3d>
            <a:camera prst="isometricTopUp"/>
            <a:lightRig rig="threePt" dir="t"/>
          </a:scene3d>
        </p:spPr>
        <p:txBody>
          <a:bodyPr vert="horz" wrap="square" lIns="91452" tIns="45727" rIns="91452" bIns="45727" rtlCol="0">
            <a:spAutoFit/>
          </a:bodyPr>
          <a:lstStyle/>
          <a:p>
            <a:pPr algn="ctr" defTabSz="914270">
              <a:defRPr/>
            </a:pPr>
            <a:r>
              <a:rPr lang="en-US" sz="1400" kern="0" dirty="0">
                <a:solidFill>
                  <a:srgbClr val="425152"/>
                </a:solidFill>
              </a:rPr>
              <a:t>Access Devices</a:t>
            </a:r>
          </a:p>
          <a:p>
            <a:pPr algn="ctr" defTabSz="914270">
              <a:defRPr/>
            </a:pPr>
            <a:endParaRPr lang="en-US" sz="1400" kern="0" dirty="0">
              <a:solidFill>
                <a:srgbClr val="425152"/>
              </a:solidFill>
            </a:endParaRPr>
          </a:p>
        </p:txBody>
      </p:sp>
      <p:sp>
        <p:nvSpPr>
          <p:cNvPr id="120" name="TextBox 119"/>
          <p:cNvSpPr txBox="1"/>
          <p:nvPr/>
        </p:nvSpPr>
        <p:spPr>
          <a:xfrm>
            <a:off x="9724530" y="3816116"/>
            <a:ext cx="1117793" cy="523234"/>
          </a:xfrm>
          <a:prstGeom prst="rect">
            <a:avLst/>
          </a:prstGeom>
          <a:noFill/>
          <a:scene3d>
            <a:camera prst="isometricTopUp"/>
            <a:lightRig rig="threePt" dir="t"/>
          </a:scene3d>
        </p:spPr>
        <p:txBody>
          <a:bodyPr vert="horz" wrap="square" lIns="91452" tIns="45727" rIns="91452" bIns="45727" rtlCol="0">
            <a:spAutoFit/>
          </a:bodyPr>
          <a:lstStyle/>
          <a:p>
            <a:pPr algn="ctr" defTabSz="914270">
              <a:defRPr/>
            </a:pPr>
            <a:r>
              <a:rPr lang="en-US" sz="1400" kern="0" dirty="0">
                <a:solidFill>
                  <a:srgbClr val="425152"/>
                </a:solidFill>
              </a:rPr>
              <a:t>Centralized Control</a:t>
            </a:r>
          </a:p>
        </p:txBody>
      </p:sp>
      <p:sp>
        <p:nvSpPr>
          <p:cNvPr id="121" name="TextBox 120"/>
          <p:cNvSpPr txBox="1"/>
          <p:nvPr/>
        </p:nvSpPr>
        <p:spPr>
          <a:xfrm>
            <a:off x="11092036" y="2959360"/>
            <a:ext cx="1397308" cy="738678"/>
          </a:xfrm>
          <a:prstGeom prst="rect">
            <a:avLst/>
          </a:prstGeom>
          <a:noFill/>
          <a:scene3d>
            <a:camera prst="isometricTopUp"/>
            <a:lightRig rig="threePt" dir="t"/>
          </a:scene3d>
        </p:spPr>
        <p:txBody>
          <a:bodyPr vert="horz" wrap="square" lIns="91452" tIns="45727" rIns="91452" bIns="45727" rtlCol="0">
            <a:spAutoFit/>
          </a:bodyPr>
          <a:lstStyle/>
          <a:p>
            <a:pPr algn="ctr" defTabSz="914270">
              <a:defRPr/>
            </a:pPr>
            <a:r>
              <a:rPr lang="en-US" sz="1400" kern="0" dirty="0">
                <a:solidFill>
                  <a:srgbClr val="425152"/>
                </a:solidFill>
              </a:rPr>
              <a:t>Centralized</a:t>
            </a:r>
          </a:p>
          <a:p>
            <a:pPr algn="ctr" defTabSz="914270">
              <a:defRPr/>
            </a:pPr>
            <a:r>
              <a:rPr lang="en-US" sz="1400" kern="0" dirty="0">
                <a:solidFill>
                  <a:srgbClr val="425152"/>
                </a:solidFill>
              </a:rPr>
              <a:t>Management</a:t>
            </a:r>
          </a:p>
          <a:p>
            <a:pPr algn="ctr" defTabSz="914270">
              <a:defRPr/>
            </a:pPr>
            <a:r>
              <a:rPr lang="en-US" sz="1400" kern="0" dirty="0">
                <a:solidFill>
                  <a:srgbClr val="425152"/>
                </a:solidFill>
              </a:rPr>
              <a:t> </a:t>
            </a:r>
          </a:p>
        </p:txBody>
      </p:sp>
      <p:sp>
        <p:nvSpPr>
          <p:cNvPr id="127" name="Rectangle 126"/>
          <p:cNvSpPr/>
          <p:nvPr/>
        </p:nvSpPr>
        <p:spPr bwMode="invGray">
          <a:xfrm>
            <a:off x="4728009" y="2539056"/>
            <a:ext cx="400644" cy="1098491"/>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879"/>
            <a:r>
              <a:rPr lang="en-US" sz="1400" b="1" dirty="0">
                <a:solidFill>
                  <a:schemeClr val="bg1"/>
                </a:solidFill>
              </a:rPr>
              <a:t>FortiSwitch</a:t>
            </a:r>
          </a:p>
        </p:txBody>
      </p:sp>
      <p:sp>
        <p:nvSpPr>
          <p:cNvPr id="128" name="Rectangle 127"/>
          <p:cNvSpPr/>
          <p:nvPr/>
        </p:nvSpPr>
        <p:spPr bwMode="invGray">
          <a:xfrm>
            <a:off x="6103484" y="3313761"/>
            <a:ext cx="400644" cy="1098491"/>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879"/>
            <a:r>
              <a:rPr lang="en-US" sz="1400" b="1" dirty="0">
                <a:solidFill>
                  <a:schemeClr val="bg1"/>
                </a:solidFill>
              </a:rPr>
              <a:t>FortiAP-U</a:t>
            </a:r>
          </a:p>
        </p:txBody>
      </p:sp>
      <p:sp>
        <p:nvSpPr>
          <p:cNvPr id="117" name="Rectangle 116"/>
          <p:cNvSpPr/>
          <p:nvPr/>
        </p:nvSpPr>
        <p:spPr bwMode="invGray">
          <a:xfrm>
            <a:off x="7334576" y="3742110"/>
            <a:ext cx="1408783" cy="1408783"/>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879"/>
            <a:endParaRPr lang="en-US" sz="2000" dirty="0"/>
          </a:p>
        </p:txBody>
      </p:sp>
      <p:sp>
        <p:nvSpPr>
          <p:cNvPr id="118" name="Rectangle 117"/>
          <p:cNvSpPr/>
          <p:nvPr/>
        </p:nvSpPr>
        <p:spPr bwMode="invGray">
          <a:xfrm>
            <a:off x="7462722" y="4084679"/>
            <a:ext cx="400644" cy="1098491"/>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879"/>
            <a:r>
              <a:rPr lang="en-US" sz="1400" b="1" dirty="0">
                <a:solidFill>
                  <a:schemeClr val="bg1"/>
                </a:solidFill>
              </a:rPr>
              <a:t>FortiWiFi</a:t>
            </a:r>
          </a:p>
        </p:txBody>
      </p:sp>
      <p:pic>
        <p:nvPicPr>
          <p:cNvPr id="119" name="Picture 11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737016" y="3987407"/>
            <a:ext cx="608166" cy="587848"/>
          </a:xfrm>
          <a:prstGeom prst="rect">
            <a:avLst/>
          </a:prstGeom>
          <a:effectLst>
            <a:outerShdw blurRad="50800" dist="38100" dir="2700000" algn="tl" rotWithShape="0">
              <a:prstClr val="black">
                <a:alpha val="40000"/>
              </a:prstClr>
            </a:outerShdw>
          </a:effectLst>
        </p:spPr>
      </p:pic>
      <p:graphicFrame>
        <p:nvGraphicFramePr>
          <p:cNvPr id="183" name="Table 182"/>
          <p:cNvGraphicFramePr>
            <a:graphicFrameLocks noGrp="1"/>
          </p:cNvGraphicFramePr>
          <p:nvPr>
            <p:extLst/>
          </p:nvPr>
        </p:nvGraphicFramePr>
        <p:xfrm>
          <a:off x="7951" y="309517"/>
          <a:ext cx="2788528" cy="6079707"/>
        </p:xfrm>
        <a:graphic>
          <a:graphicData uri="http://schemas.openxmlformats.org/drawingml/2006/table">
            <a:tbl>
              <a:tblPr firstRow="1" bandRow="1">
                <a:tableStyleId>{5C22544A-7EE6-4342-B048-85BDC9FD1C3A}</a:tableStyleId>
              </a:tblPr>
              <a:tblGrid>
                <a:gridCol w="1394264">
                  <a:extLst>
                    <a:ext uri="{9D8B030D-6E8A-4147-A177-3AD203B41FA5}">
                      <a16:colId xmlns:a16="http://schemas.microsoft.com/office/drawing/2014/main" val="3734437683"/>
                    </a:ext>
                  </a:extLst>
                </a:gridCol>
                <a:gridCol w="1394264">
                  <a:extLst>
                    <a:ext uri="{9D8B030D-6E8A-4147-A177-3AD203B41FA5}">
                      <a16:colId xmlns:a16="http://schemas.microsoft.com/office/drawing/2014/main" val="20001"/>
                    </a:ext>
                  </a:extLst>
                </a:gridCol>
              </a:tblGrid>
              <a:tr h="1166453">
                <a:tc gridSpan="2">
                  <a:txBody>
                    <a:bodyPr/>
                    <a:lstStyle/>
                    <a:p>
                      <a:pPr algn="ctr"/>
                      <a:endParaRPr lang="en-US" sz="1050" b="0" dirty="0">
                        <a:solidFill>
                          <a:schemeClr val="bg1"/>
                        </a:solidFill>
                      </a:endParaRPr>
                    </a:p>
                  </a:txBody>
                  <a:tcPr marT="91440" marB="182880" anchor="b">
                    <a:lnL w="57150" cap="flat" cmpd="sng" algn="ctr">
                      <a:no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57150" cap="flat" cmpd="sng" algn="ctr">
                      <a:solidFill>
                        <a:srgbClr val="FFA400">
                          <a:lumMod val="75000"/>
                        </a:srgbClr>
                      </a:solidFill>
                      <a:prstDash val="solid"/>
                      <a:round/>
                      <a:headEnd type="none" w="med" len="med"/>
                      <a:tailEnd type="none" w="med" len="med"/>
                    </a:lnT>
                    <a:lnB w="57150" cap="flat" cmpd="sng" algn="ctr">
                      <a:solidFill>
                        <a:srgbClr val="FFA400">
                          <a:lumMod val="75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tc hMerge="1">
                  <a:txBody>
                    <a:bodyPr/>
                    <a:lstStyle/>
                    <a:p>
                      <a:endParaRPr lang="en-US"/>
                    </a:p>
                  </a:txBody>
                  <a:tcPr/>
                </a:tc>
                <a:extLst>
                  <a:ext uri="{0D108BD9-81ED-4DB2-BD59-A6C34878D82A}">
                    <a16:rowId xmlns:a16="http://schemas.microsoft.com/office/drawing/2014/main" val="3929657348"/>
                  </a:ext>
                </a:extLst>
              </a:tr>
              <a:tr h="839116">
                <a:tc gridSpan="2">
                  <a:txBody>
                    <a:bodyPr/>
                    <a:lstStyle/>
                    <a:p>
                      <a:pPr algn="ctr"/>
                      <a:endParaRPr lang="en-US" sz="1050" b="0" dirty="0">
                        <a:solidFill>
                          <a:schemeClr val="bg1"/>
                        </a:solidFill>
                      </a:endParaRPr>
                    </a:p>
                  </a:txBody>
                  <a:tcPr marT="91440" marB="182880" anchor="b">
                    <a:lnL w="57150" cap="flat" cmpd="sng" algn="ctr">
                      <a:no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57150" cap="flat" cmpd="sng" algn="ctr">
                      <a:solidFill>
                        <a:srgbClr val="FFA400">
                          <a:lumMod val="75000"/>
                        </a:srgbClr>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extLst>
                  <a:ext uri="{0D108BD9-81ED-4DB2-BD59-A6C34878D82A}">
                    <a16:rowId xmlns:a16="http://schemas.microsoft.com/office/drawing/2014/main" val="578844875"/>
                  </a:ext>
                </a:extLst>
              </a:tr>
              <a:tr h="679023">
                <a:tc>
                  <a:txBody>
                    <a:bodyPr/>
                    <a:lstStyle/>
                    <a:p>
                      <a:pPr algn="ctr"/>
                      <a:endParaRPr lang="en-US" sz="1050" b="0" dirty="0">
                        <a:solidFill>
                          <a:schemeClr val="bg1"/>
                        </a:solidFill>
                      </a:endParaRPr>
                    </a:p>
                  </a:txBody>
                  <a:tcPr marT="91440" marB="182880" anchor="b">
                    <a:lnL w="57150" cap="flat" cmpd="sng" algn="ctr">
                      <a:no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050" b="0" dirty="0">
                        <a:solidFill>
                          <a:schemeClr val="bg1"/>
                        </a:solidFill>
                      </a:endParaRPr>
                    </a:p>
                  </a:txBody>
                  <a:tcPr marT="91440" marB="182880" anchor="b">
                    <a:lnL w="12700" cap="flat" cmpd="sng" algn="ctr">
                      <a:solidFill>
                        <a:srgbClr val="BFBFBF"/>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12700" cap="flat" cmpd="sng" algn="ctr">
                      <a:solidFill>
                        <a:srgbClr val="BFBFBF"/>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679023">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57150" cap="flat" cmpd="sng" algn="ctr">
                      <a:no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9525" cap="flat" cmpd="sng" algn="ctr">
                      <a:solidFill>
                        <a:schemeClr val="bg1">
                          <a:lumMod val="65000"/>
                        </a:schemeClr>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extLst>
                  <a:ext uri="{0D108BD9-81ED-4DB2-BD59-A6C34878D82A}">
                    <a16:rowId xmlns:a16="http://schemas.microsoft.com/office/drawing/2014/main" val="4216875257"/>
                  </a:ext>
                </a:extLst>
              </a:tr>
              <a:tr h="679023">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57150" cap="flat" cmpd="sng" algn="ctr">
                      <a:no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9525" cap="flat" cmpd="sng" algn="ctr">
                      <a:solidFill>
                        <a:schemeClr val="bg1">
                          <a:lumMod val="65000"/>
                        </a:schemeClr>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extLst>
                  <a:ext uri="{0D108BD9-81ED-4DB2-BD59-A6C34878D82A}">
                    <a16:rowId xmlns:a16="http://schemas.microsoft.com/office/drawing/2014/main" val="10004"/>
                  </a:ext>
                </a:extLst>
              </a:tr>
              <a:tr h="679023">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57150" cap="flat" cmpd="sng" algn="ctr">
                      <a:no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9525" cap="flat" cmpd="sng" algn="ctr">
                      <a:solidFill>
                        <a:schemeClr val="bg1">
                          <a:lumMod val="65000"/>
                        </a:schemeClr>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extLst>
                  <a:ext uri="{0D108BD9-81ED-4DB2-BD59-A6C34878D82A}">
                    <a16:rowId xmlns:a16="http://schemas.microsoft.com/office/drawing/2014/main" val="1766561918"/>
                  </a:ext>
                </a:extLst>
              </a:tr>
              <a:tr h="679023">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57150" cap="flat" cmpd="sng" algn="ctr">
                      <a:no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9525" cap="flat" cmpd="sng" algn="ctr">
                      <a:solidFill>
                        <a:schemeClr val="bg1">
                          <a:lumMod val="65000"/>
                        </a:schemeClr>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extLst>
                  <a:ext uri="{0D108BD9-81ED-4DB2-BD59-A6C34878D82A}">
                    <a16:rowId xmlns:a16="http://schemas.microsoft.com/office/drawing/2014/main" val="1547577352"/>
                  </a:ext>
                </a:extLst>
              </a:tr>
              <a:tr h="679023">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57150" cap="flat" cmpd="sng" algn="ctr">
                      <a:no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57150" cap="flat" cmpd="sng" algn="ctr">
                      <a:solidFill>
                        <a:srgbClr val="BF7B00"/>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9525" cap="flat" cmpd="sng" algn="ctr">
                      <a:solidFill>
                        <a:schemeClr val="bg1">
                          <a:lumMod val="65000"/>
                        </a:schemeClr>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57150" cap="flat" cmpd="sng" algn="ctr">
                      <a:solidFill>
                        <a:srgbClr val="BF7B00"/>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extLst>
                  <a:ext uri="{0D108BD9-81ED-4DB2-BD59-A6C34878D82A}">
                    <a16:rowId xmlns:a16="http://schemas.microsoft.com/office/drawing/2014/main" val="2260893354"/>
                  </a:ext>
                </a:extLst>
              </a:tr>
            </a:tbl>
          </a:graphicData>
        </a:graphic>
      </p:graphicFrame>
      <p:sp>
        <p:nvSpPr>
          <p:cNvPr id="184" name="Title 1"/>
          <p:cNvSpPr txBox="1">
            <a:spLocks/>
          </p:cNvSpPr>
          <p:nvPr/>
        </p:nvSpPr>
        <p:spPr>
          <a:xfrm>
            <a:off x="260234" y="1080339"/>
            <a:ext cx="2276946" cy="417157"/>
          </a:xfrm>
          <a:prstGeom prst="rect">
            <a:avLst/>
          </a:prstGeom>
        </p:spPr>
        <p:txBody>
          <a:bodyPr vert="horz" lIns="0" tIns="0" rIns="0" bIns="0" rtlCol="0" anchor="ctr" anchorCtr="0">
            <a:noAutofit/>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pPr algn="ctr"/>
            <a:r>
              <a:rPr lang="en-US" sz="1400" b="1" dirty="0">
                <a:solidFill>
                  <a:schemeClr val="bg1"/>
                </a:solidFill>
              </a:rPr>
              <a:t>SECURE ACCESS</a:t>
            </a:r>
          </a:p>
        </p:txBody>
      </p:sp>
      <p:grpSp>
        <p:nvGrpSpPr>
          <p:cNvPr id="185" name="Shape 585"/>
          <p:cNvGrpSpPr>
            <a:grpSpLocks/>
          </p:cNvGrpSpPr>
          <p:nvPr/>
        </p:nvGrpSpPr>
        <p:grpSpPr>
          <a:xfrm>
            <a:off x="836586" y="488328"/>
            <a:ext cx="1124419" cy="585216"/>
            <a:chOff x="5383857" y="4224634"/>
            <a:chExt cx="1507500" cy="785100"/>
          </a:xfrm>
        </p:grpSpPr>
        <p:sp>
          <p:nvSpPr>
            <p:cNvPr id="186" name="Shape 586"/>
            <p:cNvSpPr/>
            <p:nvPr/>
          </p:nvSpPr>
          <p:spPr>
            <a:xfrm>
              <a:off x="6210255" y="4241469"/>
              <a:ext cx="669000" cy="739500"/>
            </a:xfrm>
            <a:prstGeom prst="roundRect">
              <a:avLst>
                <a:gd name="adj" fmla="val 16667"/>
              </a:avLst>
            </a:prstGeom>
            <a:solidFill>
              <a:schemeClr val="lt1"/>
            </a:solidFill>
            <a:ln>
              <a:noFill/>
            </a:ln>
          </p:spPr>
          <p:txBody>
            <a:bodyPr lIns="68575" tIns="34275" rIns="68575" bIns="34275" anchor="ctr" anchorCtr="0">
              <a:noAutofit/>
            </a:bodyPr>
            <a:lstStyle/>
            <a:p>
              <a:pPr marL="0" marR="0" lvl="0" indent="0" algn="ctr" rtl="0">
                <a:spcBef>
                  <a:spcPts val="0"/>
                </a:spcBef>
                <a:buNone/>
              </a:pPr>
              <a:endParaRPr sz="1500" dirty="0">
                <a:solidFill>
                  <a:schemeClr val="dk1"/>
                </a:solidFill>
                <a:latin typeface="Arial"/>
                <a:ea typeface="Arial"/>
                <a:cs typeface="Arial"/>
                <a:sym typeface="Arial"/>
              </a:endParaRPr>
            </a:p>
          </p:txBody>
        </p:sp>
        <p:grpSp>
          <p:nvGrpSpPr>
            <p:cNvPr id="188" name="Shape 587"/>
            <p:cNvGrpSpPr/>
            <p:nvPr/>
          </p:nvGrpSpPr>
          <p:grpSpPr>
            <a:xfrm>
              <a:off x="5383857" y="4224634"/>
              <a:ext cx="1507500" cy="785100"/>
              <a:chOff x="5430130" y="4188176"/>
              <a:chExt cx="1507499" cy="785100"/>
            </a:xfrm>
          </p:grpSpPr>
          <p:sp>
            <p:nvSpPr>
              <p:cNvPr id="196" name="Shape 588"/>
              <p:cNvSpPr/>
              <p:nvPr/>
            </p:nvSpPr>
            <p:spPr>
              <a:xfrm>
                <a:off x="5430130" y="4188176"/>
                <a:ext cx="1507499" cy="785100"/>
              </a:xfrm>
              <a:custGeom>
                <a:avLst/>
                <a:gdLst/>
                <a:ahLst/>
                <a:cxnLst/>
                <a:rect l="0" t="0" r="0" b="0"/>
                <a:pathLst>
                  <a:path w="120000" h="120000" extrusionOk="0">
                    <a:moveTo>
                      <a:pt x="72324" y="8897"/>
                    </a:moveTo>
                    <a:lnTo>
                      <a:pt x="72324" y="111102"/>
                    </a:lnTo>
                    <a:lnTo>
                      <a:pt x="112527" y="111102"/>
                    </a:lnTo>
                    <a:cubicBezTo>
                      <a:pt x="114190" y="111102"/>
                      <a:pt x="115538" y="108513"/>
                      <a:pt x="115538" y="105319"/>
                    </a:cubicBezTo>
                    <a:lnTo>
                      <a:pt x="115538" y="14680"/>
                    </a:lnTo>
                    <a:cubicBezTo>
                      <a:pt x="115538" y="11487"/>
                      <a:pt x="114190" y="8897"/>
                      <a:pt x="112527" y="8897"/>
                    </a:cubicBezTo>
                    <a:close/>
                    <a:moveTo>
                      <a:pt x="6603" y="0"/>
                    </a:moveTo>
                    <a:lnTo>
                      <a:pt x="113396" y="0"/>
                    </a:lnTo>
                    <a:cubicBezTo>
                      <a:pt x="117043" y="0"/>
                      <a:pt x="120000" y="5677"/>
                      <a:pt x="120000" y="12680"/>
                    </a:cubicBezTo>
                    <a:lnTo>
                      <a:pt x="120000" y="107319"/>
                    </a:lnTo>
                    <a:cubicBezTo>
                      <a:pt x="120000" y="114322"/>
                      <a:pt x="117043" y="120000"/>
                      <a:pt x="113396" y="120000"/>
                    </a:cubicBezTo>
                    <a:lnTo>
                      <a:pt x="6603" y="120000"/>
                    </a:lnTo>
                    <a:cubicBezTo>
                      <a:pt x="2956" y="120000"/>
                      <a:pt x="0" y="114322"/>
                      <a:pt x="0" y="107319"/>
                    </a:cubicBezTo>
                    <a:lnTo>
                      <a:pt x="0" y="12680"/>
                    </a:lnTo>
                    <a:cubicBezTo>
                      <a:pt x="0" y="5677"/>
                      <a:pt x="2956" y="0"/>
                      <a:pt x="6603" y="0"/>
                    </a:cubicBezTo>
                    <a:close/>
                  </a:path>
                </a:pathLst>
              </a:custGeom>
              <a:solidFill>
                <a:schemeClr val="accent6"/>
              </a:solidFill>
              <a:ln>
                <a:noFill/>
              </a:ln>
            </p:spPr>
            <p:txBody>
              <a:bodyPr lIns="68575" tIns="34275" rIns="68575" bIns="34275" anchor="ctr" anchorCtr="0">
                <a:noAutofit/>
              </a:bodyPr>
              <a:lstStyle/>
              <a:p>
                <a:pPr marL="0" marR="0" lvl="0" indent="0" algn="ctr" rtl="0">
                  <a:spcBef>
                    <a:spcPts val="0"/>
                  </a:spcBef>
                  <a:buNone/>
                </a:pPr>
                <a:endParaRPr sz="1500" dirty="0">
                  <a:solidFill>
                    <a:schemeClr val="lt1"/>
                  </a:solidFill>
                  <a:latin typeface="Arial"/>
                  <a:ea typeface="Arial"/>
                  <a:cs typeface="Arial"/>
                  <a:sym typeface="Arial"/>
                </a:endParaRPr>
              </a:p>
            </p:txBody>
          </p:sp>
          <p:grpSp>
            <p:nvGrpSpPr>
              <p:cNvPr id="197" name="Shape 589"/>
              <p:cNvGrpSpPr/>
              <p:nvPr/>
            </p:nvGrpSpPr>
            <p:grpSpPr>
              <a:xfrm>
                <a:off x="6444911" y="4398806"/>
                <a:ext cx="327984" cy="388456"/>
                <a:chOff x="4567237" y="4303712"/>
                <a:chExt cx="860400" cy="1019037"/>
              </a:xfrm>
            </p:grpSpPr>
            <p:sp>
              <p:nvSpPr>
                <p:cNvPr id="211" name="Shape 590"/>
                <p:cNvSpPr/>
                <p:nvPr/>
              </p:nvSpPr>
              <p:spPr>
                <a:xfrm>
                  <a:off x="4567237" y="4629150"/>
                  <a:ext cx="860400" cy="693600"/>
                </a:xfrm>
                <a:custGeom>
                  <a:avLst/>
                  <a:gdLst/>
                  <a:ahLst/>
                  <a:cxnLst/>
                  <a:rect l="0" t="0" r="0" b="0"/>
                  <a:pathLst>
                    <a:path w="120000" h="120000" extrusionOk="0">
                      <a:moveTo>
                        <a:pt x="103571" y="0"/>
                      </a:moveTo>
                      <a:cubicBezTo>
                        <a:pt x="17857" y="0"/>
                        <a:pt x="17857" y="0"/>
                        <a:pt x="17857" y="0"/>
                      </a:cubicBezTo>
                      <a:cubicBezTo>
                        <a:pt x="7857" y="0"/>
                        <a:pt x="0" y="5294"/>
                        <a:pt x="0" y="15000"/>
                      </a:cubicBezTo>
                      <a:cubicBezTo>
                        <a:pt x="0" y="104117"/>
                        <a:pt x="0" y="104117"/>
                        <a:pt x="0" y="104117"/>
                      </a:cubicBezTo>
                      <a:cubicBezTo>
                        <a:pt x="0" y="114705"/>
                        <a:pt x="7857" y="120000"/>
                        <a:pt x="17857" y="120000"/>
                      </a:cubicBezTo>
                      <a:cubicBezTo>
                        <a:pt x="103571" y="120000"/>
                        <a:pt x="103571" y="120000"/>
                        <a:pt x="103571" y="120000"/>
                      </a:cubicBezTo>
                      <a:cubicBezTo>
                        <a:pt x="112857" y="120000"/>
                        <a:pt x="120000" y="114705"/>
                        <a:pt x="120000" y="104117"/>
                      </a:cubicBezTo>
                      <a:cubicBezTo>
                        <a:pt x="120000" y="15000"/>
                        <a:pt x="120000" y="15000"/>
                        <a:pt x="120000" y="15000"/>
                      </a:cubicBezTo>
                      <a:cubicBezTo>
                        <a:pt x="120000" y="5294"/>
                        <a:pt x="112857" y="0"/>
                        <a:pt x="103571" y="0"/>
                      </a:cubicBezTo>
                      <a:close/>
                    </a:path>
                  </a:pathLst>
                </a:custGeom>
                <a:solidFill>
                  <a:srgbClr val="425152"/>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sp>
              <p:nvSpPr>
                <p:cNvPr id="212" name="Shape 591"/>
                <p:cNvSpPr/>
                <p:nvPr/>
              </p:nvSpPr>
              <p:spPr>
                <a:xfrm>
                  <a:off x="4732337" y="4303712"/>
                  <a:ext cx="531900" cy="611100"/>
                </a:xfrm>
                <a:custGeom>
                  <a:avLst/>
                  <a:gdLst/>
                  <a:ahLst/>
                  <a:cxnLst/>
                  <a:rect l="0" t="0" r="0" b="0"/>
                  <a:pathLst>
                    <a:path w="120000" h="120000" extrusionOk="0">
                      <a:moveTo>
                        <a:pt x="120000" y="78000"/>
                      </a:moveTo>
                      <a:cubicBezTo>
                        <a:pt x="120000" y="101000"/>
                        <a:pt x="98076" y="120000"/>
                        <a:pt x="71538" y="120000"/>
                      </a:cubicBezTo>
                      <a:cubicBezTo>
                        <a:pt x="48461" y="120000"/>
                        <a:pt x="48461" y="120000"/>
                        <a:pt x="48461" y="120000"/>
                      </a:cubicBezTo>
                      <a:cubicBezTo>
                        <a:pt x="21923" y="120000"/>
                        <a:pt x="0" y="101000"/>
                        <a:pt x="0" y="78000"/>
                      </a:cubicBezTo>
                      <a:cubicBezTo>
                        <a:pt x="0" y="42000"/>
                        <a:pt x="0" y="42000"/>
                        <a:pt x="0" y="42000"/>
                      </a:cubicBezTo>
                      <a:cubicBezTo>
                        <a:pt x="0" y="19000"/>
                        <a:pt x="21923" y="0"/>
                        <a:pt x="48461" y="0"/>
                      </a:cubicBezTo>
                      <a:cubicBezTo>
                        <a:pt x="71538" y="0"/>
                        <a:pt x="71538" y="0"/>
                        <a:pt x="71538" y="0"/>
                      </a:cubicBezTo>
                      <a:cubicBezTo>
                        <a:pt x="98076" y="0"/>
                        <a:pt x="120000" y="19000"/>
                        <a:pt x="120000" y="42000"/>
                      </a:cubicBezTo>
                      <a:lnTo>
                        <a:pt x="120000" y="78000"/>
                      </a:lnTo>
                      <a:close/>
                    </a:path>
                  </a:pathLst>
                </a:custGeom>
                <a:noFill/>
                <a:ln w="38100" cap="flat" cmpd="sng">
                  <a:solidFill>
                    <a:srgbClr val="425152"/>
                  </a:solidFill>
                  <a:prstDash val="solid"/>
                  <a:miter/>
                  <a:headEnd type="none" w="med" len="med"/>
                  <a:tailEnd type="none" w="med" len="med"/>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grpSp>
          <p:grpSp>
            <p:nvGrpSpPr>
              <p:cNvPr id="198" name="Shape 592"/>
              <p:cNvGrpSpPr/>
              <p:nvPr/>
            </p:nvGrpSpPr>
            <p:grpSpPr>
              <a:xfrm rot="-5718127">
                <a:off x="5656277" y="4298212"/>
                <a:ext cx="434400" cy="565832"/>
                <a:chOff x="8572504" y="4630744"/>
                <a:chExt cx="1768363" cy="2303399"/>
              </a:xfrm>
            </p:grpSpPr>
            <p:sp>
              <p:nvSpPr>
                <p:cNvPr id="200" name="Shape 593"/>
                <p:cNvSpPr/>
                <p:nvPr/>
              </p:nvSpPr>
              <p:spPr>
                <a:xfrm>
                  <a:off x="9440867" y="4630744"/>
                  <a:ext cx="900000" cy="2303399"/>
                </a:xfrm>
                <a:custGeom>
                  <a:avLst/>
                  <a:gdLst/>
                  <a:ahLst/>
                  <a:cxnLst/>
                  <a:rect l="0" t="0" r="0" b="0"/>
                  <a:pathLst>
                    <a:path w="120000" h="120000" extrusionOk="0">
                      <a:moveTo>
                        <a:pt x="120000" y="56210"/>
                      </a:moveTo>
                      <a:cubicBezTo>
                        <a:pt x="120000" y="67578"/>
                        <a:pt x="113557" y="78000"/>
                        <a:pt x="100671" y="88105"/>
                      </a:cubicBezTo>
                      <a:cubicBezTo>
                        <a:pt x="93422" y="93789"/>
                        <a:pt x="83758" y="99157"/>
                        <a:pt x="72483" y="103894"/>
                      </a:cubicBezTo>
                      <a:cubicBezTo>
                        <a:pt x="63624" y="107684"/>
                        <a:pt x="53154" y="111157"/>
                        <a:pt x="41879" y="114315"/>
                      </a:cubicBezTo>
                      <a:cubicBezTo>
                        <a:pt x="36241" y="115894"/>
                        <a:pt x="30604" y="117157"/>
                        <a:pt x="24161" y="118421"/>
                      </a:cubicBezTo>
                      <a:cubicBezTo>
                        <a:pt x="16912" y="120000"/>
                        <a:pt x="7248" y="118736"/>
                        <a:pt x="4026" y="115894"/>
                      </a:cubicBezTo>
                      <a:cubicBezTo>
                        <a:pt x="0" y="112736"/>
                        <a:pt x="2416" y="109263"/>
                        <a:pt x="10469" y="107684"/>
                      </a:cubicBezTo>
                      <a:cubicBezTo>
                        <a:pt x="22550" y="105157"/>
                        <a:pt x="33825" y="102000"/>
                        <a:pt x="44295" y="98210"/>
                      </a:cubicBezTo>
                      <a:cubicBezTo>
                        <a:pt x="65234" y="90315"/>
                        <a:pt x="78926" y="80842"/>
                        <a:pt x="85369" y="69473"/>
                      </a:cubicBezTo>
                      <a:cubicBezTo>
                        <a:pt x="88590" y="64421"/>
                        <a:pt x="90201" y="59368"/>
                        <a:pt x="89395" y="54000"/>
                      </a:cubicBezTo>
                      <a:cubicBezTo>
                        <a:pt x="88590" y="43578"/>
                        <a:pt x="80536" y="33789"/>
                        <a:pt x="66040" y="24947"/>
                      </a:cubicBezTo>
                      <a:cubicBezTo>
                        <a:pt x="58791" y="20526"/>
                        <a:pt x="50738" y="16736"/>
                        <a:pt x="40268" y="12947"/>
                      </a:cubicBezTo>
                      <a:cubicBezTo>
                        <a:pt x="38657" y="12315"/>
                        <a:pt x="36241" y="11684"/>
                        <a:pt x="33825" y="11052"/>
                      </a:cubicBezTo>
                      <a:cubicBezTo>
                        <a:pt x="28993" y="9157"/>
                        <a:pt x="27382" y="7263"/>
                        <a:pt x="28993" y="4736"/>
                      </a:cubicBezTo>
                      <a:cubicBezTo>
                        <a:pt x="30604" y="2526"/>
                        <a:pt x="34630" y="947"/>
                        <a:pt x="41073" y="631"/>
                      </a:cubicBezTo>
                      <a:cubicBezTo>
                        <a:pt x="45906" y="0"/>
                        <a:pt x="49932" y="631"/>
                        <a:pt x="53959" y="1894"/>
                      </a:cubicBezTo>
                      <a:cubicBezTo>
                        <a:pt x="68456" y="6631"/>
                        <a:pt x="80536" y="12000"/>
                        <a:pt x="91006" y="18000"/>
                      </a:cubicBezTo>
                      <a:cubicBezTo>
                        <a:pt x="100671" y="23684"/>
                        <a:pt x="107919" y="30000"/>
                        <a:pt x="112751" y="36631"/>
                      </a:cubicBezTo>
                      <a:cubicBezTo>
                        <a:pt x="116778" y="42000"/>
                        <a:pt x="119194" y="47368"/>
                        <a:pt x="120000" y="52736"/>
                      </a:cubicBezTo>
                      <a:cubicBezTo>
                        <a:pt x="120000" y="53368"/>
                        <a:pt x="120000" y="54000"/>
                        <a:pt x="120000" y="54631"/>
                      </a:cubicBezTo>
                      <a:cubicBezTo>
                        <a:pt x="120000" y="55263"/>
                        <a:pt x="120000" y="55578"/>
                        <a:pt x="120000" y="56210"/>
                      </a:cubicBezTo>
                      <a:close/>
                    </a:path>
                  </a:pathLst>
                </a:custGeom>
                <a:solidFill>
                  <a:srgbClr val="FFFFFF"/>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sp>
              <p:nvSpPr>
                <p:cNvPr id="201" name="Shape 594"/>
                <p:cNvSpPr/>
                <p:nvPr/>
              </p:nvSpPr>
              <p:spPr>
                <a:xfrm>
                  <a:off x="9229729" y="4849819"/>
                  <a:ext cx="742800" cy="1823999"/>
                </a:xfrm>
                <a:custGeom>
                  <a:avLst/>
                  <a:gdLst/>
                  <a:ahLst/>
                  <a:cxnLst/>
                  <a:rect l="0" t="0" r="0" b="0"/>
                  <a:pathLst>
                    <a:path w="120000" h="120000" extrusionOk="0">
                      <a:moveTo>
                        <a:pt x="120000" y="57009"/>
                      </a:moveTo>
                      <a:cubicBezTo>
                        <a:pt x="119024" y="70166"/>
                        <a:pt x="110243" y="83322"/>
                        <a:pt x="90731" y="94883"/>
                      </a:cubicBezTo>
                      <a:cubicBezTo>
                        <a:pt x="74146" y="104451"/>
                        <a:pt x="54634" y="112425"/>
                        <a:pt x="29268" y="117607"/>
                      </a:cubicBezTo>
                      <a:cubicBezTo>
                        <a:pt x="17560" y="120000"/>
                        <a:pt x="3902" y="117607"/>
                        <a:pt x="1951" y="112425"/>
                      </a:cubicBezTo>
                      <a:cubicBezTo>
                        <a:pt x="0" y="109235"/>
                        <a:pt x="3902" y="106046"/>
                        <a:pt x="10731" y="104451"/>
                      </a:cubicBezTo>
                      <a:cubicBezTo>
                        <a:pt x="22439" y="102059"/>
                        <a:pt x="32195" y="99269"/>
                        <a:pt x="41951" y="95681"/>
                      </a:cubicBezTo>
                      <a:cubicBezTo>
                        <a:pt x="62439" y="87707"/>
                        <a:pt x="75121" y="77740"/>
                        <a:pt x="80000" y="66578"/>
                      </a:cubicBezTo>
                      <a:cubicBezTo>
                        <a:pt x="82926" y="61395"/>
                        <a:pt x="83902" y="56212"/>
                        <a:pt x="81951" y="50631"/>
                      </a:cubicBezTo>
                      <a:cubicBezTo>
                        <a:pt x="80000" y="43853"/>
                        <a:pt x="75121" y="37475"/>
                        <a:pt x="67317" y="31096"/>
                      </a:cubicBezTo>
                      <a:cubicBezTo>
                        <a:pt x="59512" y="24717"/>
                        <a:pt x="48780" y="19136"/>
                        <a:pt x="35121" y="14750"/>
                      </a:cubicBezTo>
                      <a:cubicBezTo>
                        <a:pt x="31219" y="13156"/>
                        <a:pt x="28292" y="11960"/>
                        <a:pt x="26341" y="9966"/>
                      </a:cubicBezTo>
                      <a:cubicBezTo>
                        <a:pt x="23414" y="6378"/>
                        <a:pt x="29268" y="1594"/>
                        <a:pt x="40000" y="797"/>
                      </a:cubicBezTo>
                      <a:cubicBezTo>
                        <a:pt x="46829" y="0"/>
                        <a:pt x="51707" y="797"/>
                        <a:pt x="56585" y="2392"/>
                      </a:cubicBezTo>
                      <a:cubicBezTo>
                        <a:pt x="81951" y="10764"/>
                        <a:pt x="99512" y="21129"/>
                        <a:pt x="110243" y="33887"/>
                      </a:cubicBezTo>
                      <a:cubicBezTo>
                        <a:pt x="115121" y="39069"/>
                        <a:pt x="118048" y="44651"/>
                        <a:pt x="119024" y="50232"/>
                      </a:cubicBezTo>
                      <a:cubicBezTo>
                        <a:pt x="119024" y="52225"/>
                        <a:pt x="120000" y="54219"/>
                        <a:pt x="120000" y="57009"/>
                      </a:cubicBezTo>
                      <a:close/>
                    </a:path>
                  </a:pathLst>
                </a:custGeom>
                <a:solidFill>
                  <a:srgbClr val="FFFFFF"/>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sp>
              <p:nvSpPr>
                <p:cNvPr id="202" name="Shape 595"/>
                <p:cNvSpPr/>
                <p:nvPr/>
              </p:nvSpPr>
              <p:spPr>
                <a:xfrm>
                  <a:off x="9031292" y="5103821"/>
                  <a:ext cx="555600" cy="1255800"/>
                </a:xfrm>
                <a:custGeom>
                  <a:avLst/>
                  <a:gdLst/>
                  <a:ahLst/>
                  <a:cxnLst/>
                  <a:rect l="0" t="0" r="0" b="0"/>
                  <a:pathLst>
                    <a:path w="120000" h="120000" extrusionOk="0">
                      <a:moveTo>
                        <a:pt x="120000" y="57971"/>
                      </a:moveTo>
                      <a:cubicBezTo>
                        <a:pt x="120000" y="72463"/>
                        <a:pt x="109565" y="86376"/>
                        <a:pt x="88695" y="98550"/>
                      </a:cubicBezTo>
                      <a:cubicBezTo>
                        <a:pt x="74347" y="106666"/>
                        <a:pt x="57391" y="113043"/>
                        <a:pt x="37826" y="117681"/>
                      </a:cubicBezTo>
                      <a:cubicBezTo>
                        <a:pt x="28695" y="120000"/>
                        <a:pt x="19565" y="119420"/>
                        <a:pt x="11739" y="116521"/>
                      </a:cubicBezTo>
                      <a:cubicBezTo>
                        <a:pt x="2608" y="114202"/>
                        <a:pt x="0" y="110144"/>
                        <a:pt x="2608" y="105507"/>
                      </a:cubicBezTo>
                      <a:cubicBezTo>
                        <a:pt x="3913" y="102608"/>
                        <a:pt x="6521" y="100289"/>
                        <a:pt x="13043" y="99130"/>
                      </a:cubicBezTo>
                      <a:cubicBezTo>
                        <a:pt x="23478" y="96231"/>
                        <a:pt x="33913" y="93333"/>
                        <a:pt x="41739" y="89275"/>
                      </a:cubicBezTo>
                      <a:cubicBezTo>
                        <a:pt x="57391" y="81739"/>
                        <a:pt x="67826" y="73043"/>
                        <a:pt x="70434" y="62608"/>
                      </a:cubicBezTo>
                      <a:cubicBezTo>
                        <a:pt x="73043" y="50434"/>
                        <a:pt x="66521" y="39420"/>
                        <a:pt x="49565" y="28985"/>
                      </a:cubicBezTo>
                      <a:cubicBezTo>
                        <a:pt x="44347" y="25507"/>
                        <a:pt x="37826" y="23188"/>
                        <a:pt x="31304" y="20289"/>
                      </a:cubicBezTo>
                      <a:cubicBezTo>
                        <a:pt x="20869" y="16231"/>
                        <a:pt x="19565" y="9855"/>
                        <a:pt x="28695" y="5217"/>
                      </a:cubicBezTo>
                      <a:cubicBezTo>
                        <a:pt x="36521" y="579"/>
                        <a:pt x="52173" y="0"/>
                        <a:pt x="62608" y="3478"/>
                      </a:cubicBezTo>
                      <a:cubicBezTo>
                        <a:pt x="90000" y="13333"/>
                        <a:pt x="106956" y="25507"/>
                        <a:pt x="116086" y="40579"/>
                      </a:cubicBezTo>
                      <a:cubicBezTo>
                        <a:pt x="118695" y="45797"/>
                        <a:pt x="120000" y="51594"/>
                        <a:pt x="120000" y="57971"/>
                      </a:cubicBezTo>
                      <a:close/>
                    </a:path>
                  </a:pathLst>
                </a:custGeom>
                <a:solidFill>
                  <a:srgbClr val="FFFFFF"/>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sp>
              <p:nvSpPr>
                <p:cNvPr id="207" name="Shape 596"/>
                <p:cNvSpPr/>
                <p:nvPr/>
              </p:nvSpPr>
              <p:spPr>
                <a:xfrm>
                  <a:off x="8572504" y="5419733"/>
                  <a:ext cx="561900" cy="557100"/>
                </a:xfrm>
                <a:custGeom>
                  <a:avLst/>
                  <a:gdLst/>
                  <a:ahLst/>
                  <a:cxnLst/>
                  <a:rect l="0" t="0" r="0" b="0"/>
                  <a:pathLst>
                    <a:path w="120000" h="120000" extrusionOk="0">
                      <a:moveTo>
                        <a:pt x="60645" y="120000"/>
                      </a:moveTo>
                      <a:cubicBezTo>
                        <a:pt x="27096" y="120000"/>
                        <a:pt x="0" y="93913"/>
                        <a:pt x="0" y="60000"/>
                      </a:cubicBezTo>
                      <a:cubicBezTo>
                        <a:pt x="0" y="27391"/>
                        <a:pt x="27096" y="0"/>
                        <a:pt x="60645" y="0"/>
                      </a:cubicBezTo>
                      <a:cubicBezTo>
                        <a:pt x="92903" y="0"/>
                        <a:pt x="120000" y="26086"/>
                        <a:pt x="120000" y="60000"/>
                      </a:cubicBezTo>
                      <a:cubicBezTo>
                        <a:pt x="120000" y="96521"/>
                        <a:pt x="90322" y="120000"/>
                        <a:pt x="60645" y="120000"/>
                      </a:cubicBezTo>
                      <a:close/>
                    </a:path>
                  </a:pathLst>
                </a:custGeom>
                <a:solidFill>
                  <a:srgbClr val="FFFFFF"/>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grpSp>
        </p:grpSp>
      </p:grpSp>
      <p:grpSp>
        <p:nvGrpSpPr>
          <p:cNvPr id="214" name="Group 213"/>
          <p:cNvGrpSpPr/>
          <p:nvPr/>
        </p:nvGrpSpPr>
        <p:grpSpPr>
          <a:xfrm>
            <a:off x="412703" y="1534502"/>
            <a:ext cx="1923649" cy="801213"/>
            <a:chOff x="791580" y="1772979"/>
            <a:chExt cx="1924136" cy="801213"/>
          </a:xfrm>
        </p:grpSpPr>
        <p:sp>
          <p:nvSpPr>
            <p:cNvPr id="215" name="Rectangle 214"/>
            <p:cNvSpPr/>
            <p:nvPr/>
          </p:nvSpPr>
          <p:spPr>
            <a:xfrm>
              <a:off x="2067613" y="2320276"/>
              <a:ext cx="648103" cy="253916"/>
            </a:xfrm>
            <a:prstGeom prst="rect">
              <a:avLst/>
            </a:prstGeom>
          </p:spPr>
          <p:txBody>
            <a:bodyPr wrap="none">
              <a:spAutoFit/>
            </a:bodyPr>
            <a:lstStyle/>
            <a:p>
              <a:pPr algn="ctr"/>
              <a:r>
                <a:rPr lang="en-US" sz="1050" dirty="0"/>
                <a:t>FortiOS</a:t>
              </a:r>
            </a:p>
          </p:txBody>
        </p:sp>
        <p:sp>
          <p:nvSpPr>
            <p:cNvPr id="216" name="Rectangle 215"/>
            <p:cNvSpPr/>
            <p:nvPr/>
          </p:nvSpPr>
          <p:spPr>
            <a:xfrm>
              <a:off x="791580" y="2320276"/>
              <a:ext cx="829289" cy="253916"/>
            </a:xfrm>
            <a:prstGeom prst="rect">
              <a:avLst/>
            </a:prstGeom>
          </p:spPr>
          <p:txBody>
            <a:bodyPr wrap="none">
              <a:spAutoFit/>
            </a:bodyPr>
            <a:lstStyle/>
            <a:p>
              <a:pPr algn="ctr"/>
              <a:r>
                <a:rPr lang="en-US" sz="1050" dirty="0"/>
                <a:t>FortiGuard</a:t>
              </a:r>
            </a:p>
          </p:txBody>
        </p:sp>
        <p:pic>
          <p:nvPicPr>
            <p:cNvPr id="219" name="Picture 220"/>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977416" y="1772979"/>
              <a:ext cx="457600" cy="58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0" name="Group 219"/>
            <p:cNvGrpSpPr/>
            <p:nvPr/>
          </p:nvGrpSpPr>
          <p:grpSpPr>
            <a:xfrm>
              <a:off x="2099973" y="1772979"/>
              <a:ext cx="583375" cy="583223"/>
              <a:chOff x="10239920" y="3427134"/>
              <a:chExt cx="583223" cy="583223"/>
            </a:xfrm>
          </p:grpSpPr>
          <p:pic>
            <p:nvPicPr>
              <p:cNvPr id="221" name="Picture 295"/>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239920" y="3427134"/>
                <a:ext cx="583223" cy="58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 name="TextBox 221"/>
              <p:cNvSpPr txBox="1"/>
              <p:nvPr/>
            </p:nvSpPr>
            <p:spPr>
              <a:xfrm>
                <a:off x="10274957" y="3766903"/>
                <a:ext cx="462832" cy="123111"/>
              </a:xfrm>
              <a:prstGeom prst="rect">
                <a:avLst/>
              </a:prstGeom>
              <a:noFill/>
            </p:spPr>
            <p:txBody>
              <a:bodyPr lIns="0" tIns="0" rIns="0" bIns="0">
                <a:spAutoFit/>
              </a:bodyPr>
              <a:lstStyle/>
              <a:p>
                <a:pPr algn="ctr" eaLnBrk="1" fontAlgn="auto" hangingPunct="1">
                  <a:spcBef>
                    <a:spcPts val="0"/>
                  </a:spcBef>
                  <a:spcAft>
                    <a:spcPts val="0"/>
                  </a:spcAft>
                  <a:defRPr/>
                </a:pPr>
                <a:r>
                  <a:rPr lang="en-US" sz="800" dirty="0">
                    <a:solidFill>
                      <a:schemeClr val="tx2">
                        <a:lumMod val="75000"/>
                        <a:lumOff val="25000"/>
                      </a:schemeClr>
                    </a:solidFill>
                    <a:latin typeface="+mn-lt"/>
                    <a:ea typeface="+mn-ea"/>
                    <a:cs typeface="Helvetica 55 Roman"/>
                  </a:rPr>
                  <a:t>5.6</a:t>
                </a:r>
                <a:endParaRPr lang="en-US" sz="500" dirty="0">
                  <a:solidFill>
                    <a:schemeClr val="tx2">
                      <a:lumMod val="75000"/>
                      <a:lumOff val="25000"/>
                    </a:schemeClr>
                  </a:solidFill>
                  <a:latin typeface="+mn-lt"/>
                  <a:ea typeface="+mn-ea"/>
                  <a:cs typeface="Helvetica 55 Roman"/>
                </a:endParaRPr>
              </a:p>
            </p:txBody>
          </p:sp>
        </p:grpSp>
      </p:grpSp>
      <p:pic>
        <p:nvPicPr>
          <p:cNvPr id="223" name="Picture 22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05015" y="5127679"/>
            <a:ext cx="389281" cy="389382"/>
          </a:xfrm>
          <a:prstGeom prst="rect">
            <a:avLst/>
          </a:prstGeom>
        </p:spPr>
      </p:pic>
      <p:sp>
        <p:nvSpPr>
          <p:cNvPr id="224" name="Rectangle 223"/>
          <p:cNvSpPr/>
          <p:nvPr/>
        </p:nvSpPr>
        <p:spPr>
          <a:xfrm>
            <a:off x="322036" y="5498116"/>
            <a:ext cx="755238" cy="230832"/>
          </a:xfrm>
          <a:prstGeom prst="rect">
            <a:avLst/>
          </a:prstGeom>
        </p:spPr>
        <p:txBody>
          <a:bodyPr wrap="none">
            <a:spAutoFit/>
          </a:bodyPr>
          <a:lstStyle/>
          <a:p>
            <a:pPr algn="ctr"/>
            <a:r>
              <a:rPr lang="en-US" sz="900" dirty="0"/>
              <a:t>FortiSwitch</a:t>
            </a:r>
          </a:p>
        </p:txBody>
      </p:sp>
      <p:sp>
        <p:nvSpPr>
          <p:cNvPr id="225" name="Rectangle 224"/>
          <p:cNvSpPr/>
          <p:nvPr/>
        </p:nvSpPr>
        <p:spPr>
          <a:xfrm>
            <a:off x="1677205" y="5499752"/>
            <a:ext cx="813100" cy="230832"/>
          </a:xfrm>
          <a:prstGeom prst="rect">
            <a:avLst/>
          </a:prstGeom>
        </p:spPr>
        <p:txBody>
          <a:bodyPr wrap="none">
            <a:spAutoFit/>
          </a:bodyPr>
          <a:lstStyle/>
          <a:p>
            <a:pPr algn="ctr"/>
            <a:r>
              <a:rPr lang="en-US" sz="900" dirty="0"/>
              <a:t>FortiPlanner</a:t>
            </a:r>
          </a:p>
        </p:txBody>
      </p:sp>
      <p:grpSp>
        <p:nvGrpSpPr>
          <p:cNvPr id="226" name="Group 225"/>
          <p:cNvGrpSpPr/>
          <p:nvPr/>
        </p:nvGrpSpPr>
        <p:grpSpPr>
          <a:xfrm>
            <a:off x="1888544" y="5129120"/>
            <a:ext cx="390422" cy="390524"/>
            <a:chOff x="1875365" y="5383813"/>
            <a:chExt cx="457200" cy="457200"/>
          </a:xfrm>
        </p:grpSpPr>
        <p:pic>
          <p:nvPicPr>
            <p:cNvPr id="227" name="Picture 22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875365" y="5383813"/>
              <a:ext cx="457200" cy="457200"/>
            </a:xfrm>
            <a:prstGeom prst="rect">
              <a:avLst/>
            </a:prstGeom>
          </p:spPr>
        </p:pic>
        <p:sp>
          <p:nvSpPr>
            <p:cNvPr id="228" name="Rectangle 227"/>
            <p:cNvSpPr/>
            <p:nvPr/>
          </p:nvSpPr>
          <p:spPr bwMode="invGray">
            <a:xfrm>
              <a:off x="1901382" y="5470155"/>
              <a:ext cx="405166" cy="284516"/>
            </a:xfrm>
            <a:prstGeom prst="rect">
              <a:avLst/>
            </a:prstGeom>
            <a:solidFill>
              <a:schemeClr val="bg1"/>
            </a:solidFill>
            <a:ln w="9525">
              <a:noFill/>
              <a:round/>
              <a:headEnd/>
              <a:tailEnd/>
            </a:ln>
            <a:extLst/>
          </p:spPr>
          <p:txBody>
            <a:bodyPr wrap="square" rtlCol="0" anchor="ctr"/>
            <a:lstStyle/>
            <a:p>
              <a:pPr algn="ctr" defTabSz="342879"/>
              <a:endParaRPr lang="en-US" sz="2000" dirty="0"/>
            </a:p>
          </p:txBody>
        </p:sp>
        <p:pic>
          <p:nvPicPr>
            <p:cNvPr id="229" name="Picture 228" descr="FortiPlanner.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942582" y="5459279"/>
              <a:ext cx="322766" cy="306269"/>
            </a:xfrm>
            <a:prstGeom prst="rect">
              <a:avLst/>
            </a:prstGeom>
          </p:spPr>
        </p:pic>
      </p:grpSp>
      <p:sp>
        <p:nvSpPr>
          <p:cNvPr id="230" name="Rectangle 229"/>
          <p:cNvSpPr/>
          <p:nvPr/>
        </p:nvSpPr>
        <p:spPr bwMode="invGray">
          <a:xfrm>
            <a:off x="0" y="2311985"/>
            <a:ext cx="2761307" cy="1361332"/>
          </a:xfrm>
          <a:prstGeom prst="rect">
            <a:avLst/>
          </a:prstGeom>
          <a:solidFill>
            <a:schemeClr val="bg2">
              <a:lumMod val="60000"/>
              <a:lumOff val="40000"/>
            </a:schemeClr>
          </a:solidFill>
          <a:ln w="9525">
            <a:noFill/>
            <a:round/>
            <a:headEnd/>
            <a:tailEnd/>
          </a:ln>
          <a:extLst/>
        </p:spPr>
        <p:txBody>
          <a:bodyPr wrap="square" rtlCol="0" anchor="ctr"/>
          <a:lstStyle/>
          <a:p>
            <a:pPr algn="ctr" defTabSz="342879"/>
            <a:endParaRPr lang="en-US" sz="2000" dirty="0"/>
          </a:p>
        </p:txBody>
      </p:sp>
      <p:sp>
        <p:nvSpPr>
          <p:cNvPr id="231" name="Rectangle 230"/>
          <p:cNvSpPr/>
          <p:nvPr/>
        </p:nvSpPr>
        <p:spPr>
          <a:xfrm>
            <a:off x="341220" y="3487122"/>
            <a:ext cx="716870" cy="230832"/>
          </a:xfrm>
          <a:prstGeom prst="rect">
            <a:avLst/>
          </a:prstGeom>
        </p:spPr>
        <p:txBody>
          <a:bodyPr wrap="none">
            <a:spAutoFit/>
          </a:bodyPr>
          <a:lstStyle/>
          <a:p>
            <a:pPr algn="ctr"/>
            <a:r>
              <a:rPr lang="en-US" sz="900" dirty="0"/>
              <a:t>FortiCloud</a:t>
            </a:r>
          </a:p>
        </p:txBody>
      </p:sp>
      <p:sp>
        <p:nvSpPr>
          <p:cNvPr id="232" name="Rectangle 231"/>
          <p:cNvSpPr/>
          <p:nvPr/>
        </p:nvSpPr>
        <p:spPr>
          <a:xfrm>
            <a:off x="1747853" y="2807540"/>
            <a:ext cx="671804" cy="230832"/>
          </a:xfrm>
          <a:prstGeom prst="rect">
            <a:avLst/>
          </a:prstGeom>
        </p:spPr>
        <p:txBody>
          <a:bodyPr wrap="none">
            <a:spAutoFit/>
          </a:bodyPr>
          <a:lstStyle/>
          <a:p>
            <a:pPr algn="ctr"/>
            <a:r>
              <a:rPr lang="en-US" sz="900" dirty="0"/>
              <a:t>FortiWLC</a:t>
            </a:r>
          </a:p>
        </p:txBody>
      </p:sp>
      <p:sp>
        <p:nvSpPr>
          <p:cNvPr id="233" name="Rectangle 232"/>
          <p:cNvSpPr/>
          <p:nvPr/>
        </p:nvSpPr>
        <p:spPr>
          <a:xfrm>
            <a:off x="366883" y="2807540"/>
            <a:ext cx="665544" cy="230832"/>
          </a:xfrm>
          <a:prstGeom prst="rect">
            <a:avLst/>
          </a:prstGeom>
        </p:spPr>
        <p:txBody>
          <a:bodyPr wrap="none">
            <a:spAutoFit/>
          </a:bodyPr>
          <a:lstStyle/>
          <a:p>
            <a:pPr algn="ctr"/>
            <a:r>
              <a:rPr lang="en-US" sz="900" dirty="0"/>
              <a:t>FortiGate</a:t>
            </a:r>
          </a:p>
        </p:txBody>
      </p:sp>
      <p:pic>
        <p:nvPicPr>
          <p:cNvPr id="234" name="Picture 233"/>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05015" y="2437103"/>
            <a:ext cx="389281" cy="389382"/>
          </a:xfrm>
          <a:prstGeom prst="rect">
            <a:avLst/>
          </a:prstGeom>
        </p:spPr>
      </p:pic>
      <p:pic>
        <p:nvPicPr>
          <p:cNvPr id="235" name="Picture 234"/>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05015" y="3116685"/>
            <a:ext cx="389281" cy="387858"/>
          </a:xfrm>
          <a:prstGeom prst="rect">
            <a:avLst/>
          </a:prstGeom>
        </p:spPr>
      </p:pic>
      <p:pic>
        <p:nvPicPr>
          <p:cNvPr id="236" name="Picture 235"/>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889115" y="3116685"/>
            <a:ext cx="389281" cy="389382"/>
          </a:xfrm>
          <a:prstGeom prst="rect">
            <a:avLst/>
          </a:prstGeom>
        </p:spPr>
      </p:pic>
      <p:pic>
        <p:nvPicPr>
          <p:cNvPr id="237" name="Picture 236"/>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889115" y="2437103"/>
            <a:ext cx="389281" cy="389382"/>
          </a:xfrm>
          <a:prstGeom prst="rect">
            <a:avLst/>
          </a:prstGeom>
        </p:spPr>
      </p:pic>
      <p:sp>
        <p:nvSpPr>
          <p:cNvPr id="238" name="Rectangle 237"/>
          <p:cNvSpPr/>
          <p:nvPr/>
        </p:nvSpPr>
        <p:spPr>
          <a:xfrm>
            <a:off x="1800141" y="3487122"/>
            <a:ext cx="567229" cy="230832"/>
          </a:xfrm>
          <a:prstGeom prst="rect">
            <a:avLst/>
          </a:prstGeom>
        </p:spPr>
        <p:txBody>
          <a:bodyPr wrap="none">
            <a:spAutoFit/>
          </a:bodyPr>
          <a:lstStyle/>
          <a:p>
            <a:pPr algn="ctr"/>
            <a:r>
              <a:rPr lang="en-US" sz="900" dirty="0"/>
              <a:t>FortiAP</a:t>
            </a:r>
          </a:p>
        </p:txBody>
      </p:sp>
      <p:cxnSp>
        <p:nvCxnSpPr>
          <p:cNvPr id="239" name="Straight Connector 238"/>
          <p:cNvCxnSpPr/>
          <p:nvPr/>
        </p:nvCxnSpPr>
        <p:spPr>
          <a:xfrm>
            <a:off x="1399310" y="2296774"/>
            <a:ext cx="3369" cy="1518971"/>
          </a:xfrm>
          <a:prstGeom prst="line">
            <a:avLst/>
          </a:prstGeom>
          <a:ln w="12700" cmpd="sng">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flipH="1">
            <a:off x="1" y="3053167"/>
            <a:ext cx="2783409" cy="0"/>
          </a:xfrm>
          <a:prstGeom prst="line">
            <a:avLst/>
          </a:prstGeom>
          <a:ln w="12700" cmpd="sng">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46" name="Rectangle 245"/>
          <p:cNvSpPr/>
          <p:nvPr/>
        </p:nvSpPr>
        <p:spPr>
          <a:xfrm>
            <a:off x="1645173" y="6133543"/>
            <a:ext cx="877164" cy="230832"/>
          </a:xfrm>
          <a:prstGeom prst="rect">
            <a:avLst/>
          </a:prstGeom>
        </p:spPr>
        <p:txBody>
          <a:bodyPr wrap="none">
            <a:spAutoFit/>
          </a:bodyPr>
          <a:lstStyle/>
          <a:p>
            <a:pPr algn="ctr"/>
            <a:r>
              <a:rPr lang="en-US" sz="900" dirty="0"/>
              <a:t>FortiExtender</a:t>
            </a:r>
          </a:p>
        </p:txBody>
      </p:sp>
      <p:pic>
        <p:nvPicPr>
          <p:cNvPr id="247" name="Picture 256"/>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1887159" y="5763106"/>
            <a:ext cx="393192" cy="393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 name="Picture 62"/>
          <p:cNvPicPr>
            <a:picLocks noChangeAspect="1"/>
          </p:cNvPicPr>
          <p:nvPr/>
        </p:nvPicPr>
        <p:blipFill>
          <a:blip r:embed="rId16" cstate="print">
            <a:extLst>
              <a:ext uri="{28A0092B-C50C-407E-A947-70E740481C1C}">
                <a14:useLocalDpi xmlns:a14="http://schemas.microsoft.com/office/drawing/2010/main"/>
              </a:ext>
            </a:extLst>
          </a:blip>
          <a:srcRect/>
          <a:stretch>
            <a:fillRect/>
          </a:stretch>
        </p:blipFill>
        <p:spPr bwMode="auto">
          <a:xfrm>
            <a:off x="1871462" y="3755694"/>
            <a:ext cx="393191" cy="393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1" name="Rectangle 250"/>
          <p:cNvSpPr/>
          <p:nvPr/>
        </p:nvSpPr>
        <p:spPr>
          <a:xfrm>
            <a:off x="1741354" y="4123079"/>
            <a:ext cx="684803" cy="230832"/>
          </a:xfrm>
          <a:prstGeom prst="rect">
            <a:avLst/>
          </a:prstGeom>
        </p:spPr>
        <p:txBody>
          <a:bodyPr wrap="none">
            <a:spAutoFit/>
          </a:bodyPr>
          <a:lstStyle/>
          <a:p>
            <a:pPr algn="ctr"/>
            <a:r>
              <a:rPr lang="en-US" sz="900" dirty="0"/>
              <a:t>FortiWLM</a:t>
            </a:r>
          </a:p>
        </p:txBody>
      </p:sp>
      <p:pic>
        <p:nvPicPr>
          <p:cNvPr id="104" name="Picture 103"/>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4390695" y="3828969"/>
            <a:ext cx="517009" cy="502267"/>
          </a:xfrm>
          <a:prstGeom prst="rect">
            <a:avLst/>
          </a:prstGeom>
          <a:effectLst>
            <a:outerShdw blurRad="50800" dist="38100" dir="2700000" algn="tl" rotWithShape="0">
              <a:prstClr val="black">
                <a:alpha val="40000"/>
              </a:prstClr>
            </a:outerShdw>
          </a:effectLst>
        </p:spPr>
      </p:pic>
      <p:pic>
        <p:nvPicPr>
          <p:cNvPr id="106" name="Picture 105"/>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6327462" y="4819137"/>
            <a:ext cx="330294" cy="648018"/>
          </a:xfrm>
          <a:prstGeom prst="rect">
            <a:avLst/>
          </a:prstGeom>
          <a:effectLst>
            <a:outerShdw blurRad="50800" dist="38100" dir="2700000" algn="tl" rotWithShape="0">
              <a:prstClr val="black">
                <a:alpha val="40000"/>
              </a:prstClr>
            </a:outerShdw>
          </a:effectLst>
        </p:spPr>
      </p:pic>
      <p:pic>
        <p:nvPicPr>
          <p:cNvPr id="122" name="Picture 121"/>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flipH="1">
            <a:off x="4965951" y="4112494"/>
            <a:ext cx="636232" cy="679367"/>
          </a:xfrm>
          <a:prstGeom prst="rect">
            <a:avLst/>
          </a:prstGeom>
          <a:effectLst>
            <a:outerShdw blurRad="50800" dist="38100" dir="2700000" algn="tl" rotWithShape="0">
              <a:prstClr val="black">
                <a:alpha val="40000"/>
              </a:prstClr>
            </a:outerShdw>
          </a:effectLst>
        </p:spPr>
      </p:pic>
      <p:pic>
        <p:nvPicPr>
          <p:cNvPr id="123" name="Picture 12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flipH="1">
            <a:off x="3930960" y="3442483"/>
            <a:ext cx="223681" cy="610619"/>
          </a:xfrm>
          <a:prstGeom prst="rect">
            <a:avLst/>
          </a:prstGeom>
          <a:effectLst>
            <a:outerShdw blurRad="50800" dist="38100" dir="2700000" algn="tl" rotWithShape="0">
              <a:prstClr val="black">
                <a:alpha val="40000"/>
              </a:prstClr>
            </a:outerShdw>
          </a:effectLst>
        </p:spPr>
      </p:pic>
      <p:pic>
        <p:nvPicPr>
          <p:cNvPr id="124" name="Picture 123" descr="Barcode_Reader.png"/>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5770501" y="4667787"/>
            <a:ext cx="346310" cy="436296"/>
          </a:xfrm>
          <a:prstGeom prst="rect">
            <a:avLst/>
          </a:prstGeom>
          <a:effectLst>
            <a:outerShdw blurRad="50800" dist="38100" dir="2700000" algn="tl" rotWithShape="0">
              <a:prstClr val="black">
                <a:alpha val="40000"/>
              </a:prstClr>
            </a:outerShdw>
          </a:effectLst>
        </p:spPr>
      </p:pic>
      <p:pic>
        <p:nvPicPr>
          <p:cNvPr id="125" name="Shape 509" descr="Fortinet-Security-Fabric-hor.emf"/>
          <p:cNvPicPr preferRelativeResize="0"/>
          <p:nvPr/>
        </p:nvPicPr>
        <p:blipFill rotWithShape="1">
          <a:blip r:embed="rId22" cstate="print">
            <a:alphaModFix/>
            <a:extLst>
              <a:ext uri="{28A0092B-C50C-407E-A947-70E740481C1C}">
                <a14:useLocalDpi xmlns:a14="http://schemas.microsoft.com/office/drawing/2010/main"/>
              </a:ext>
            </a:extLst>
          </a:blip>
          <a:srcRect/>
          <a:stretch/>
        </p:blipFill>
        <p:spPr>
          <a:xfrm>
            <a:off x="3264404" y="1156846"/>
            <a:ext cx="2423508" cy="1081133"/>
          </a:xfrm>
          <a:prstGeom prst="rect">
            <a:avLst/>
          </a:prstGeom>
          <a:noFill/>
          <a:ln>
            <a:noFill/>
          </a:ln>
          <a:scene3d>
            <a:camera prst="orthographicFront">
              <a:rot lat="19476000" lon="18882000" rev="3612000"/>
            </a:camera>
            <a:lightRig rig="threePt" dir="t"/>
          </a:scene3d>
        </p:spPr>
      </p:pic>
      <p:pic>
        <p:nvPicPr>
          <p:cNvPr id="126" name="Picture 125"/>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4918742" y="2609881"/>
            <a:ext cx="766282" cy="555201"/>
          </a:xfrm>
          <a:prstGeom prst="rect">
            <a:avLst/>
          </a:prstGeom>
          <a:effectLst>
            <a:outerShdw blurRad="50800" dist="38100" dir="2700000" algn="tl" rotWithShape="0">
              <a:prstClr val="black">
                <a:alpha val="40000"/>
              </a:prstClr>
            </a:outerShdw>
          </a:effectLst>
        </p:spPr>
      </p:pic>
      <p:pic>
        <p:nvPicPr>
          <p:cNvPr id="133" name="Picture 132"/>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7739612" y="2539576"/>
            <a:ext cx="768096" cy="600807"/>
          </a:xfrm>
          <a:prstGeom prst="rect">
            <a:avLst/>
          </a:prstGeom>
          <a:effectLst>
            <a:outerShdw blurRad="38100" dist="25400" dir="5400000" algn="t" rotWithShape="0">
              <a:prstClr val="black">
                <a:alpha val="22000"/>
              </a:prstClr>
            </a:outerShdw>
          </a:effectLst>
        </p:spPr>
      </p:pic>
      <p:pic>
        <p:nvPicPr>
          <p:cNvPr id="134" name="Picture 133"/>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6338415" y="1767074"/>
            <a:ext cx="768096" cy="600395"/>
          </a:xfrm>
          <a:prstGeom prst="rect">
            <a:avLst/>
          </a:prstGeom>
          <a:effectLst>
            <a:outerShdw blurRad="38100" dist="25400" dir="5400000" algn="t" rotWithShape="0">
              <a:prstClr val="black">
                <a:alpha val="22000"/>
              </a:prstClr>
            </a:outerShdw>
          </a:effectLst>
        </p:spPr>
      </p:pic>
      <p:pic>
        <p:nvPicPr>
          <p:cNvPr id="135" name="Picture 134"/>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10713016" y="2513478"/>
            <a:ext cx="573160" cy="508890"/>
          </a:xfrm>
          <a:prstGeom prst="rect">
            <a:avLst/>
          </a:prstGeom>
          <a:effectLst>
            <a:outerShdw blurRad="50800" dist="38100" dir="2700000" algn="tl" rotWithShape="0">
              <a:prstClr val="black">
                <a:alpha val="40000"/>
              </a:prstClr>
            </a:outerShdw>
          </a:effectLst>
        </p:spPr>
      </p:pic>
      <p:pic>
        <p:nvPicPr>
          <p:cNvPr id="137" name="Picture 136"/>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9230515" y="1725834"/>
            <a:ext cx="768096" cy="556512"/>
          </a:xfrm>
          <a:prstGeom prst="rect">
            <a:avLst/>
          </a:prstGeom>
          <a:effectLst>
            <a:outerShdw blurRad="50800" dist="38100" dir="2700000" algn="tl" rotWithShape="0">
              <a:prstClr val="black">
                <a:alpha val="40000"/>
              </a:prstClr>
            </a:outerShdw>
          </a:effectLst>
        </p:spPr>
      </p:pic>
      <p:sp>
        <p:nvSpPr>
          <p:cNvPr id="139" name="Rectangle 138"/>
          <p:cNvSpPr/>
          <p:nvPr/>
        </p:nvSpPr>
        <p:spPr>
          <a:xfrm>
            <a:off x="282611" y="4123079"/>
            <a:ext cx="877163" cy="230832"/>
          </a:xfrm>
          <a:prstGeom prst="rect">
            <a:avLst/>
          </a:prstGeom>
        </p:spPr>
        <p:txBody>
          <a:bodyPr wrap="none">
            <a:spAutoFit/>
          </a:bodyPr>
          <a:lstStyle/>
          <a:p>
            <a:pPr algn="ctr">
              <a:defRPr/>
            </a:pPr>
            <a:r>
              <a:rPr lang="en-US" sz="900" dirty="0" err="1"/>
              <a:t>FortiManager</a:t>
            </a:r>
            <a:endParaRPr lang="en-US" sz="900" dirty="0"/>
          </a:p>
        </p:txBody>
      </p:sp>
      <p:pic>
        <p:nvPicPr>
          <p:cNvPr id="140" name="Picture 175"/>
          <p:cNvPicPr>
            <a:picLocks noChangeAspect="1"/>
          </p:cNvPicPr>
          <p:nvPr/>
        </p:nvPicPr>
        <p:blipFill>
          <a:blip r:embed="rId28" cstate="print">
            <a:extLst>
              <a:ext uri="{28A0092B-C50C-407E-A947-70E740481C1C}">
                <a14:useLocalDpi xmlns:a14="http://schemas.microsoft.com/office/drawing/2010/main"/>
              </a:ext>
            </a:extLst>
          </a:blip>
          <a:srcRect/>
          <a:stretch>
            <a:fillRect/>
          </a:stretch>
        </p:blipFill>
        <p:spPr bwMode="auto">
          <a:xfrm>
            <a:off x="526501" y="3755694"/>
            <a:ext cx="389382" cy="38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 name="Rectangle 142"/>
          <p:cNvSpPr/>
          <p:nvPr/>
        </p:nvSpPr>
        <p:spPr>
          <a:xfrm>
            <a:off x="158184" y="4787641"/>
            <a:ext cx="1095597" cy="230832"/>
          </a:xfrm>
          <a:prstGeom prst="rect">
            <a:avLst/>
          </a:prstGeom>
        </p:spPr>
        <p:txBody>
          <a:bodyPr wrap="none">
            <a:spAutoFit/>
          </a:bodyPr>
          <a:lstStyle/>
          <a:p>
            <a:pPr algn="ctr"/>
            <a:r>
              <a:rPr lang="en-US" sz="900" dirty="0" err="1"/>
              <a:t>FortiAuthenticator</a:t>
            </a:r>
            <a:endParaRPr lang="en-US" sz="900" dirty="0"/>
          </a:p>
        </p:txBody>
      </p:sp>
      <p:pic>
        <p:nvPicPr>
          <p:cNvPr id="144" name="Picture 337"/>
          <p:cNvPicPr>
            <a:picLocks noChangeAspect="1"/>
          </p:cNvPicPr>
          <p:nvPr/>
        </p:nvPicPr>
        <p:blipFill>
          <a:blip r:embed="rId29" cstate="print">
            <a:extLst>
              <a:ext uri="{28A0092B-C50C-407E-A947-70E740481C1C}">
                <a14:useLocalDpi xmlns:a14="http://schemas.microsoft.com/office/drawing/2010/main"/>
              </a:ext>
            </a:extLst>
          </a:blip>
          <a:srcRect/>
          <a:stretch>
            <a:fillRect/>
          </a:stretch>
        </p:blipFill>
        <p:spPr bwMode="auto">
          <a:xfrm>
            <a:off x="511291" y="4417204"/>
            <a:ext cx="389382" cy="38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 name="Picture 144"/>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895268" y="4417204"/>
            <a:ext cx="390144" cy="390144"/>
          </a:xfrm>
          <a:prstGeom prst="rect">
            <a:avLst/>
          </a:prstGeom>
        </p:spPr>
      </p:pic>
      <p:sp>
        <p:nvSpPr>
          <p:cNvPr id="146" name="Rectangle 145"/>
          <p:cNvSpPr/>
          <p:nvPr/>
        </p:nvSpPr>
        <p:spPr>
          <a:xfrm>
            <a:off x="1638797" y="4787641"/>
            <a:ext cx="903087" cy="230832"/>
          </a:xfrm>
          <a:prstGeom prst="rect">
            <a:avLst/>
          </a:prstGeom>
        </p:spPr>
        <p:txBody>
          <a:bodyPr wrap="none">
            <a:spAutoFit/>
          </a:bodyPr>
          <a:lstStyle/>
          <a:p>
            <a:pPr algn="ctr"/>
            <a:r>
              <a:rPr lang="en-US" sz="900" dirty="0" err="1"/>
              <a:t>FortiPresence</a:t>
            </a:r>
            <a:endParaRPr lang="en-US" sz="900" dirty="0"/>
          </a:p>
        </p:txBody>
      </p:sp>
      <p:pic>
        <p:nvPicPr>
          <p:cNvPr id="147" name="Picture 146"/>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04964" y="5763106"/>
            <a:ext cx="389382" cy="389382"/>
          </a:xfrm>
          <a:prstGeom prst="rect">
            <a:avLst/>
          </a:prstGeom>
        </p:spPr>
      </p:pic>
      <p:sp>
        <p:nvSpPr>
          <p:cNvPr id="148" name="Rectangle 147"/>
          <p:cNvSpPr/>
          <p:nvPr/>
        </p:nvSpPr>
        <p:spPr>
          <a:xfrm>
            <a:off x="337914" y="6133543"/>
            <a:ext cx="723482" cy="230832"/>
          </a:xfrm>
          <a:prstGeom prst="rect">
            <a:avLst/>
          </a:prstGeom>
        </p:spPr>
        <p:txBody>
          <a:bodyPr wrap="none">
            <a:spAutoFit/>
          </a:bodyPr>
          <a:lstStyle/>
          <a:p>
            <a:pPr algn="ctr"/>
            <a:r>
              <a:rPr lang="en-US" sz="900" dirty="0" err="1"/>
              <a:t>FortiToken</a:t>
            </a:r>
            <a:endParaRPr lang="en-US" sz="900" dirty="0"/>
          </a:p>
        </p:txBody>
      </p:sp>
    </p:spTree>
    <p:extLst>
      <p:ext uri="{BB962C8B-B14F-4D97-AF65-F5344CB8AC3E}">
        <p14:creationId xmlns:p14="http://schemas.microsoft.com/office/powerpoint/2010/main" val="2288502317"/>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a:t>Fortinet’s Vision</a:t>
            </a:r>
          </a:p>
          <a:p>
            <a:r>
              <a:rPr lang="en-GB" dirty="0"/>
              <a:t>Mobility Trends</a:t>
            </a:r>
          </a:p>
          <a:p>
            <a:r>
              <a:rPr lang="en-GB" dirty="0"/>
              <a:t>Secure Access Solutions</a:t>
            </a:r>
          </a:p>
          <a:p>
            <a:r>
              <a:rPr lang="en-GB" dirty="0"/>
              <a:t>Looking ahead 2017</a:t>
            </a:r>
          </a:p>
          <a:p>
            <a:r>
              <a:rPr lang="en-GB" dirty="0"/>
              <a:t>Support and Training</a:t>
            </a:r>
          </a:p>
          <a:p>
            <a:r>
              <a:rPr lang="en-GB" dirty="0"/>
              <a:t>Conclusion</a:t>
            </a:r>
          </a:p>
          <a:p>
            <a:endParaRPr lang="en-GB" dirty="0"/>
          </a:p>
        </p:txBody>
      </p:sp>
      <p:sp>
        <p:nvSpPr>
          <p:cNvPr id="3" name="Title 2"/>
          <p:cNvSpPr>
            <a:spLocks noGrp="1"/>
          </p:cNvSpPr>
          <p:nvPr>
            <p:ph type="title"/>
          </p:nvPr>
        </p:nvSpPr>
        <p:spPr/>
        <p:txBody>
          <a:bodyPr/>
          <a:lstStyle/>
          <a:p>
            <a:r>
              <a:rPr lang="en-GB" dirty="0"/>
              <a:t>Agenda</a:t>
            </a:r>
          </a:p>
        </p:txBody>
      </p:sp>
    </p:spTree>
    <p:extLst>
      <p:ext uri="{BB962C8B-B14F-4D97-AF65-F5344CB8AC3E}">
        <p14:creationId xmlns:p14="http://schemas.microsoft.com/office/powerpoint/2010/main" val="1020441467"/>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Freeform 169"/>
          <p:cNvSpPr/>
          <p:nvPr/>
        </p:nvSpPr>
        <p:spPr bwMode="invGray">
          <a:xfrm>
            <a:off x="1289655" y="2177007"/>
            <a:ext cx="7650254" cy="662055"/>
          </a:xfrm>
          <a:custGeom>
            <a:avLst/>
            <a:gdLst>
              <a:gd name="connsiteX0" fmla="*/ 0 w 13521128"/>
              <a:gd name="connsiteY0" fmla="*/ 0 h 1019331"/>
              <a:gd name="connsiteX1" fmla="*/ 13521128 w 13521128"/>
              <a:gd name="connsiteY1" fmla="*/ 0 h 1019331"/>
              <a:gd name="connsiteX2" fmla="*/ 13521128 w 13521128"/>
              <a:gd name="connsiteY2" fmla="*/ 1019331 h 1019331"/>
              <a:gd name="connsiteX3" fmla="*/ 0 w 13521128"/>
              <a:gd name="connsiteY3" fmla="*/ 1019331 h 1019331"/>
              <a:gd name="connsiteX0" fmla="*/ 0 w 13521128"/>
              <a:gd name="connsiteY0" fmla="*/ 1019331 h 1110771"/>
              <a:gd name="connsiteX1" fmla="*/ 0 w 13521128"/>
              <a:gd name="connsiteY1" fmla="*/ 0 h 1110771"/>
              <a:gd name="connsiteX2" fmla="*/ 13521128 w 13521128"/>
              <a:gd name="connsiteY2" fmla="*/ 0 h 1110771"/>
              <a:gd name="connsiteX3" fmla="*/ 13521128 w 13521128"/>
              <a:gd name="connsiteY3" fmla="*/ 1019331 h 1110771"/>
              <a:gd name="connsiteX4" fmla="*/ 91440 w 13521128"/>
              <a:gd name="connsiteY4" fmla="*/ 1110771 h 1110771"/>
              <a:gd name="connsiteX0" fmla="*/ 0 w 13521128"/>
              <a:gd name="connsiteY0" fmla="*/ 1019331 h 1019331"/>
              <a:gd name="connsiteX1" fmla="*/ 0 w 13521128"/>
              <a:gd name="connsiteY1" fmla="*/ 0 h 1019331"/>
              <a:gd name="connsiteX2" fmla="*/ 13521128 w 13521128"/>
              <a:gd name="connsiteY2" fmla="*/ 0 h 1019331"/>
              <a:gd name="connsiteX3" fmla="*/ 13521128 w 13521128"/>
              <a:gd name="connsiteY3" fmla="*/ 1019331 h 1019331"/>
            </a:gdLst>
            <a:ahLst/>
            <a:cxnLst>
              <a:cxn ang="0">
                <a:pos x="connsiteX0" y="connsiteY0"/>
              </a:cxn>
              <a:cxn ang="0">
                <a:pos x="connsiteX1" y="connsiteY1"/>
              </a:cxn>
              <a:cxn ang="0">
                <a:pos x="connsiteX2" y="connsiteY2"/>
              </a:cxn>
              <a:cxn ang="0">
                <a:pos x="connsiteX3" y="connsiteY3"/>
              </a:cxn>
            </a:cxnLst>
            <a:rect l="l" t="t" r="r" b="b"/>
            <a:pathLst>
              <a:path w="13521128" h="1019331">
                <a:moveTo>
                  <a:pt x="0" y="1019331"/>
                </a:moveTo>
                <a:lnTo>
                  <a:pt x="0" y="0"/>
                </a:lnTo>
                <a:lnTo>
                  <a:pt x="13521128" y="0"/>
                </a:lnTo>
                <a:lnTo>
                  <a:pt x="13521128" y="1019331"/>
                </a:lnTo>
              </a:path>
            </a:pathLst>
          </a:custGeom>
          <a:noFill/>
          <a:ln w="28575">
            <a:solidFill>
              <a:schemeClr val="bg1">
                <a:lumMod val="50000"/>
              </a:schemeClr>
            </a:solidFill>
            <a:prstDash val="dash"/>
            <a:round/>
            <a:headEnd/>
            <a:tailEnd/>
          </a:ln>
          <a:effectLst/>
          <a:scene3d>
            <a:camera prst="isometricTopUp"/>
            <a:lightRig rig="soft" dir="t"/>
          </a:scene3d>
          <a:sp3d prstMaterial="matte"/>
          <a:extLst/>
        </p:spPr>
        <p:txBody>
          <a:bodyPr wrap="square" rtlCol="0" anchor="ctr"/>
          <a:lstStyle/>
          <a:p>
            <a:pPr algn="ctr" defTabSz="342776"/>
            <a:endParaRPr lang="en-US" sz="1999" dirty="0"/>
          </a:p>
        </p:txBody>
      </p:sp>
      <p:sp>
        <p:nvSpPr>
          <p:cNvPr id="114" name="Rectangle 113"/>
          <p:cNvSpPr/>
          <p:nvPr/>
        </p:nvSpPr>
        <p:spPr bwMode="invGray">
          <a:xfrm>
            <a:off x="5573720" y="3447651"/>
            <a:ext cx="1781921" cy="1250886"/>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31" name="Rectangle 130"/>
          <p:cNvSpPr/>
          <p:nvPr/>
        </p:nvSpPr>
        <p:spPr bwMode="invGray">
          <a:xfrm>
            <a:off x="4666763" y="2740591"/>
            <a:ext cx="836761" cy="1250886"/>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32" name="Rectangle 131"/>
          <p:cNvSpPr/>
          <p:nvPr/>
        </p:nvSpPr>
        <p:spPr bwMode="invGray">
          <a:xfrm>
            <a:off x="4038791" y="3238425"/>
            <a:ext cx="836761" cy="1250886"/>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28" name="Rectangle 127"/>
          <p:cNvSpPr/>
          <p:nvPr/>
        </p:nvSpPr>
        <p:spPr bwMode="invGray">
          <a:xfrm>
            <a:off x="7630723" y="3826792"/>
            <a:ext cx="836761" cy="1250886"/>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23" name="Rectangle 122"/>
          <p:cNvSpPr/>
          <p:nvPr/>
        </p:nvSpPr>
        <p:spPr bwMode="invGray">
          <a:xfrm>
            <a:off x="6968315" y="2268696"/>
            <a:ext cx="554944" cy="523290"/>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24" name="Rectangle 123"/>
          <p:cNvSpPr/>
          <p:nvPr/>
        </p:nvSpPr>
        <p:spPr bwMode="invGray">
          <a:xfrm>
            <a:off x="6174518" y="1833958"/>
            <a:ext cx="554944" cy="541946"/>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26" name="Rectangle 125"/>
          <p:cNvSpPr/>
          <p:nvPr/>
        </p:nvSpPr>
        <p:spPr bwMode="invGray">
          <a:xfrm>
            <a:off x="7910684" y="1962232"/>
            <a:ext cx="554944" cy="523290"/>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18" name="Rectangle 117"/>
          <p:cNvSpPr/>
          <p:nvPr/>
        </p:nvSpPr>
        <p:spPr bwMode="invGray">
          <a:xfrm>
            <a:off x="6390150" y="4781820"/>
            <a:ext cx="836761" cy="1250886"/>
          </a:xfrm>
          <a:prstGeom prst="rect">
            <a:avLst/>
          </a:prstGeom>
          <a:solidFill>
            <a:schemeClr val="accent5"/>
          </a:solidFill>
          <a:ln w="9525">
            <a:noFill/>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33" name="Rectangle 132"/>
          <p:cNvSpPr/>
          <p:nvPr/>
        </p:nvSpPr>
        <p:spPr bwMode="invGray">
          <a:xfrm>
            <a:off x="7969846" y="5467973"/>
            <a:ext cx="400644" cy="956559"/>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defTabSz="342776"/>
            <a:r>
              <a:rPr lang="en-US" sz="1400" b="1" dirty="0">
                <a:solidFill>
                  <a:schemeClr val="bg1"/>
                </a:solidFill>
              </a:rPr>
              <a:t>Data Center</a:t>
            </a:r>
          </a:p>
        </p:txBody>
      </p:sp>
      <p:sp>
        <p:nvSpPr>
          <p:cNvPr id="177" name="Rectangle 176"/>
          <p:cNvSpPr/>
          <p:nvPr/>
        </p:nvSpPr>
        <p:spPr>
          <a:xfrm>
            <a:off x="2728230" y="1983527"/>
            <a:ext cx="4309874" cy="415390"/>
          </a:xfrm>
          <a:prstGeom prst="rect">
            <a:avLst/>
          </a:prstGeom>
          <a:scene3d>
            <a:camera prst="isometricTopUp"/>
            <a:lightRig rig="threePt" dir="t"/>
          </a:scene3d>
        </p:spPr>
        <p:txBody>
          <a:bodyPr wrap="square">
            <a:spAutoFit/>
          </a:bodyPr>
          <a:lstStyle/>
          <a:p>
            <a:pPr algn="ctr" defTabSz="342776">
              <a:lnSpc>
                <a:spcPct val="85000"/>
              </a:lnSpc>
            </a:pPr>
            <a:r>
              <a:rPr lang="en-US" sz="2399" dirty="0"/>
              <a:t>Secure Access Solutions</a:t>
            </a:r>
          </a:p>
        </p:txBody>
      </p:sp>
      <p:pic>
        <p:nvPicPr>
          <p:cNvPr id="151"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610504" y="4091933"/>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08053" y="4392697"/>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1"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848328" y="3101393"/>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103517" y="4490147"/>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823892" y="5409697"/>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 name="Rectangle 134"/>
          <p:cNvSpPr/>
          <p:nvPr/>
        </p:nvSpPr>
        <p:spPr bwMode="invGray">
          <a:xfrm>
            <a:off x="4448189" y="1125776"/>
            <a:ext cx="3573426" cy="6504274"/>
          </a:xfrm>
          <a:prstGeom prst="rect">
            <a:avLst/>
          </a:prstGeom>
          <a:noFill/>
          <a:ln w="9525">
            <a:solidFill>
              <a:srgbClr val="7F7F7F"/>
            </a:solidFill>
            <a:prstDash val="dash"/>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37" name="Rectangle 136"/>
          <p:cNvSpPr/>
          <p:nvPr/>
        </p:nvSpPr>
        <p:spPr bwMode="invGray">
          <a:xfrm>
            <a:off x="5848536" y="704544"/>
            <a:ext cx="3240000" cy="2880000"/>
          </a:xfrm>
          <a:prstGeom prst="rect">
            <a:avLst/>
          </a:prstGeom>
          <a:noFill/>
          <a:ln w="9525">
            <a:solidFill>
              <a:srgbClr val="7F7F7F"/>
            </a:solidFill>
            <a:prstDash val="dash"/>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12" name="Rectangle 111"/>
          <p:cNvSpPr/>
          <p:nvPr/>
        </p:nvSpPr>
        <p:spPr bwMode="invGray">
          <a:xfrm>
            <a:off x="5184526" y="4212407"/>
            <a:ext cx="428030" cy="1023545"/>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776"/>
            <a:r>
              <a:rPr lang="en-US" sz="1400" b="1" dirty="0"/>
              <a:t>Across the  Country</a:t>
            </a:r>
          </a:p>
        </p:txBody>
      </p:sp>
      <p:sp>
        <p:nvSpPr>
          <p:cNvPr id="113" name="Rectangle 112"/>
          <p:cNvSpPr/>
          <p:nvPr/>
        </p:nvSpPr>
        <p:spPr bwMode="invGray">
          <a:xfrm>
            <a:off x="6312421" y="2087748"/>
            <a:ext cx="518240" cy="1023545"/>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776"/>
            <a:r>
              <a:rPr lang="en-US" sz="1400" b="1" dirty="0"/>
              <a:t>Across  Town</a:t>
            </a:r>
          </a:p>
        </p:txBody>
      </p:sp>
      <p:cxnSp>
        <p:nvCxnSpPr>
          <p:cNvPr id="4" name="Straight Connector 3"/>
          <p:cNvCxnSpPr/>
          <p:nvPr/>
        </p:nvCxnSpPr>
        <p:spPr>
          <a:xfrm flipH="1">
            <a:off x="6464211" y="1642726"/>
            <a:ext cx="730067" cy="426999"/>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flipH="1">
            <a:off x="7275296" y="1722110"/>
            <a:ext cx="41083" cy="762359"/>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7363712" y="1672447"/>
            <a:ext cx="796806" cy="531936"/>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H="1" flipV="1">
            <a:off x="5398541" y="3514104"/>
            <a:ext cx="839240" cy="396417"/>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H="1" flipV="1">
            <a:off x="4478867" y="3903133"/>
            <a:ext cx="1726797" cy="40715"/>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H="1" flipV="1">
            <a:off x="6545247" y="4183006"/>
            <a:ext cx="1106353" cy="206313"/>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flipV="1">
            <a:off x="6563169" y="4161154"/>
            <a:ext cx="104331" cy="1113579"/>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graphicFrame>
        <p:nvGraphicFramePr>
          <p:cNvPr id="146" name="Table 145"/>
          <p:cNvGraphicFramePr>
            <a:graphicFrameLocks noGrp="1"/>
          </p:cNvGraphicFramePr>
          <p:nvPr>
            <p:extLst/>
          </p:nvPr>
        </p:nvGraphicFramePr>
        <p:xfrm>
          <a:off x="7951" y="309516"/>
          <a:ext cx="2788528" cy="5916405"/>
        </p:xfrm>
        <a:graphic>
          <a:graphicData uri="http://schemas.openxmlformats.org/drawingml/2006/table">
            <a:tbl>
              <a:tblPr firstRow="1" bandRow="1">
                <a:tableStyleId>{5C22544A-7EE6-4342-B048-85BDC9FD1C3A}</a:tableStyleId>
              </a:tblPr>
              <a:tblGrid>
                <a:gridCol w="1394264">
                  <a:extLst>
                    <a:ext uri="{9D8B030D-6E8A-4147-A177-3AD203B41FA5}">
                      <a16:colId xmlns:a16="http://schemas.microsoft.com/office/drawing/2014/main" val="3734437683"/>
                    </a:ext>
                  </a:extLst>
                </a:gridCol>
                <a:gridCol w="1394264">
                  <a:extLst>
                    <a:ext uri="{9D8B030D-6E8A-4147-A177-3AD203B41FA5}">
                      <a16:colId xmlns:a16="http://schemas.microsoft.com/office/drawing/2014/main" val="20001"/>
                    </a:ext>
                  </a:extLst>
                </a:gridCol>
              </a:tblGrid>
              <a:tr h="1277840">
                <a:tc gridSpan="2">
                  <a:txBody>
                    <a:bodyPr/>
                    <a:lstStyle/>
                    <a:p>
                      <a:pPr algn="ctr"/>
                      <a:endParaRPr lang="en-US" sz="1050" b="0" dirty="0">
                        <a:solidFill>
                          <a:schemeClr val="bg1"/>
                        </a:solidFill>
                      </a:endParaRPr>
                    </a:p>
                  </a:txBody>
                  <a:tcPr marT="91440" marB="182880" anchor="b">
                    <a:lnL w="57150" cap="flat" cmpd="sng" algn="ctr">
                      <a:no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57150" cap="flat" cmpd="sng" algn="ctr">
                      <a:solidFill>
                        <a:srgbClr val="FFA400">
                          <a:lumMod val="75000"/>
                        </a:srgbClr>
                      </a:solidFill>
                      <a:prstDash val="solid"/>
                      <a:round/>
                      <a:headEnd type="none" w="med" len="med"/>
                      <a:tailEnd type="none" w="med" len="med"/>
                    </a:lnT>
                    <a:lnB w="57150" cap="flat" cmpd="sng" algn="ctr">
                      <a:solidFill>
                        <a:srgbClr val="FFA400">
                          <a:lumMod val="75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tc hMerge="1">
                  <a:txBody>
                    <a:bodyPr/>
                    <a:lstStyle/>
                    <a:p>
                      <a:endParaRPr lang="en-US"/>
                    </a:p>
                  </a:txBody>
                  <a:tcPr/>
                </a:tc>
                <a:extLst>
                  <a:ext uri="{0D108BD9-81ED-4DB2-BD59-A6C34878D82A}">
                    <a16:rowId xmlns:a16="http://schemas.microsoft.com/office/drawing/2014/main" val="3929657348"/>
                  </a:ext>
                </a:extLst>
              </a:tr>
              <a:tr h="919245">
                <a:tc gridSpan="2">
                  <a:txBody>
                    <a:bodyPr/>
                    <a:lstStyle/>
                    <a:p>
                      <a:pPr algn="ctr"/>
                      <a:endParaRPr lang="en-US" sz="1050" b="0" dirty="0">
                        <a:solidFill>
                          <a:schemeClr val="bg1"/>
                        </a:solidFill>
                      </a:endParaRPr>
                    </a:p>
                  </a:txBody>
                  <a:tcPr marT="91440" marB="182880" anchor="b">
                    <a:lnL w="57150" cap="flat" cmpd="sng" algn="ctr">
                      <a:no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57150" cap="flat" cmpd="sng" algn="ctr">
                      <a:solidFill>
                        <a:srgbClr val="FFA400">
                          <a:lumMod val="75000"/>
                        </a:srgbClr>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extLst>
                  <a:ext uri="{0D108BD9-81ED-4DB2-BD59-A6C34878D82A}">
                    <a16:rowId xmlns:a16="http://schemas.microsoft.com/office/drawing/2014/main" val="578844875"/>
                  </a:ext>
                </a:extLst>
              </a:tr>
              <a:tr h="743864">
                <a:tc>
                  <a:txBody>
                    <a:bodyPr/>
                    <a:lstStyle/>
                    <a:p>
                      <a:pPr algn="ctr"/>
                      <a:endParaRPr lang="en-US" sz="1050" b="0" dirty="0">
                        <a:solidFill>
                          <a:schemeClr val="bg1"/>
                        </a:solidFill>
                      </a:endParaRPr>
                    </a:p>
                  </a:txBody>
                  <a:tcPr marT="91440" marB="182880" anchor="b">
                    <a:lnL w="57150" cap="flat" cmpd="sng" algn="ctr">
                      <a:no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050" b="0" dirty="0">
                        <a:solidFill>
                          <a:schemeClr val="bg1"/>
                        </a:solidFill>
                      </a:endParaRPr>
                    </a:p>
                  </a:txBody>
                  <a:tcPr marT="91440" marB="182880" anchor="b">
                    <a:lnL w="12700" cap="flat" cmpd="sng" algn="ctr">
                      <a:solidFill>
                        <a:srgbClr val="BFBFBF"/>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12700" cap="flat" cmpd="sng" algn="ctr">
                      <a:solidFill>
                        <a:srgbClr val="BFBFBF"/>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743864">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57150" cap="flat" cmpd="sng" algn="ctr">
                      <a:no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9525" cap="flat" cmpd="sng" algn="ctr">
                      <a:solidFill>
                        <a:schemeClr val="bg1">
                          <a:lumMod val="65000"/>
                        </a:schemeClr>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extLst>
                  <a:ext uri="{0D108BD9-81ED-4DB2-BD59-A6C34878D82A}">
                    <a16:rowId xmlns:a16="http://schemas.microsoft.com/office/drawing/2014/main" val="4216875257"/>
                  </a:ext>
                </a:extLst>
              </a:tr>
              <a:tr h="743864">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57150" cap="flat" cmpd="sng" algn="ctr">
                      <a:no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9525" cap="flat" cmpd="sng" algn="ctr">
                      <a:solidFill>
                        <a:schemeClr val="bg1">
                          <a:lumMod val="65000"/>
                        </a:schemeClr>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extLst>
                  <a:ext uri="{0D108BD9-81ED-4DB2-BD59-A6C34878D82A}">
                    <a16:rowId xmlns:a16="http://schemas.microsoft.com/office/drawing/2014/main" val="10004"/>
                  </a:ext>
                </a:extLst>
              </a:tr>
              <a:tr h="743864">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57150" cap="flat" cmpd="sng" algn="ctr">
                      <a:no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9525" cap="flat" cmpd="sng" algn="ctr">
                      <a:solidFill>
                        <a:schemeClr val="bg1">
                          <a:lumMod val="65000"/>
                        </a:schemeClr>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extLst>
                  <a:ext uri="{0D108BD9-81ED-4DB2-BD59-A6C34878D82A}">
                    <a16:rowId xmlns:a16="http://schemas.microsoft.com/office/drawing/2014/main" val="1766561918"/>
                  </a:ext>
                </a:extLst>
              </a:tr>
              <a:tr h="743864">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57150" cap="flat" cmpd="sng" algn="ctr">
                      <a:no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57150" cap="flat" cmpd="sng" algn="ctr">
                      <a:solidFill>
                        <a:srgbClr val="BF7B00"/>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050" b="0" dirty="0">
                        <a:solidFill>
                          <a:schemeClr val="bg1"/>
                        </a:solidFill>
                      </a:endParaRPr>
                    </a:p>
                  </a:txBody>
                  <a:tcPr marT="91440" marB="182880" anchor="b">
                    <a:lnL w="9525" cap="flat" cmpd="sng" algn="ctr">
                      <a:solidFill>
                        <a:schemeClr val="bg1">
                          <a:lumMod val="65000"/>
                        </a:schemeClr>
                      </a:solidFill>
                      <a:prstDash val="solid"/>
                      <a:round/>
                      <a:headEnd type="none" w="med" len="med"/>
                      <a:tailEnd type="none" w="med" len="med"/>
                    </a:lnL>
                    <a:lnR w="57150" cap="flat" cmpd="sng" algn="ctr">
                      <a:solidFill>
                        <a:srgbClr val="FFA400">
                          <a:lumMod val="75000"/>
                        </a:srgb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57150" cap="flat" cmpd="sng" algn="ctr">
                      <a:solidFill>
                        <a:srgbClr val="BF7B00"/>
                      </a:solidFill>
                      <a:prstDash val="solid"/>
                      <a:round/>
                      <a:headEnd type="none" w="med" len="med"/>
                      <a:tailEnd type="none" w="med" len="med"/>
                    </a:lnB>
                    <a:lnTlToBr w="12700" cmpd="sng">
                      <a:noFill/>
                      <a:prstDash val="solid"/>
                    </a:lnTlToBr>
                    <a:lnBlToTr w="12700" cmpd="sng">
                      <a:noFill/>
                      <a:prstDash val="solid"/>
                    </a:lnBlToTr>
                    <a:solidFill>
                      <a:schemeClr val="bg1">
                        <a:alpha val="90000"/>
                      </a:schemeClr>
                    </a:solidFill>
                  </a:tcPr>
                </a:tc>
                <a:extLst>
                  <a:ext uri="{0D108BD9-81ED-4DB2-BD59-A6C34878D82A}">
                    <a16:rowId xmlns:a16="http://schemas.microsoft.com/office/drawing/2014/main" val="1547577352"/>
                  </a:ext>
                </a:extLst>
              </a:tr>
            </a:tbl>
          </a:graphicData>
        </a:graphic>
      </p:graphicFrame>
      <p:sp>
        <p:nvSpPr>
          <p:cNvPr id="185" name="Title 1"/>
          <p:cNvSpPr txBox="1">
            <a:spLocks/>
          </p:cNvSpPr>
          <p:nvPr/>
        </p:nvSpPr>
        <p:spPr>
          <a:xfrm>
            <a:off x="260234" y="1080339"/>
            <a:ext cx="2276946" cy="417157"/>
          </a:xfrm>
          <a:prstGeom prst="rect">
            <a:avLst/>
          </a:prstGeom>
        </p:spPr>
        <p:txBody>
          <a:bodyPr vert="horz" lIns="0" tIns="0" rIns="0" bIns="0" rtlCol="0" anchor="ctr" anchorCtr="0">
            <a:noAutofit/>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pPr algn="ctr"/>
            <a:r>
              <a:rPr lang="en-US" sz="1400" b="1" dirty="0">
                <a:solidFill>
                  <a:schemeClr val="bg1"/>
                </a:solidFill>
              </a:rPr>
              <a:t>SECURE ACCESS</a:t>
            </a:r>
          </a:p>
        </p:txBody>
      </p:sp>
      <p:sp>
        <p:nvSpPr>
          <p:cNvPr id="189" name="Rectangle 188"/>
          <p:cNvSpPr/>
          <p:nvPr/>
        </p:nvSpPr>
        <p:spPr>
          <a:xfrm>
            <a:off x="347364" y="3733832"/>
            <a:ext cx="716870" cy="230832"/>
          </a:xfrm>
          <a:prstGeom prst="rect">
            <a:avLst/>
          </a:prstGeom>
        </p:spPr>
        <p:txBody>
          <a:bodyPr wrap="none">
            <a:spAutoFit/>
          </a:bodyPr>
          <a:lstStyle/>
          <a:p>
            <a:pPr algn="ctr"/>
            <a:r>
              <a:rPr lang="en-US" sz="900" dirty="0" err="1"/>
              <a:t>FortiCloud</a:t>
            </a:r>
            <a:endParaRPr lang="en-US" sz="900" dirty="0"/>
          </a:p>
        </p:txBody>
      </p:sp>
      <p:sp>
        <p:nvSpPr>
          <p:cNvPr id="200" name="Rectangle 199"/>
          <p:cNvSpPr/>
          <p:nvPr/>
        </p:nvSpPr>
        <p:spPr>
          <a:xfrm>
            <a:off x="1753895" y="3000010"/>
            <a:ext cx="671804" cy="230832"/>
          </a:xfrm>
          <a:prstGeom prst="rect">
            <a:avLst/>
          </a:prstGeom>
        </p:spPr>
        <p:txBody>
          <a:bodyPr wrap="none">
            <a:spAutoFit/>
          </a:bodyPr>
          <a:lstStyle/>
          <a:p>
            <a:pPr algn="ctr"/>
            <a:r>
              <a:rPr lang="en-US" sz="900" dirty="0" err="1"/>
              <a:t>FortiWLC</a:t>
            </a:r>
            <a:endParaRPr lang="en-US" sz="900" dirty="0"/>
          </a:p>
        </p:txBody>
      </p:sp>
      <p:sp>
        <p:nvSpPr>
          <p:cNvPr id="204" name="Rectangle 203"/>
          <p:cNvSpPr/>
          <p:nvPr/>
        </p:nvSpPr>
        <p:spPr>
          <a:xfrm>
            <a:off x="373027" y="3000010"/>
            <a:ext cx="665544" cy="230832"/>
          </a:xfrm>
          <a:prstGeom prst="rect">
            <a:avLst/>
          </a:prstGeom>
        </p:spPr>
        <p:txBody>
          <a:bodyPr wrap="none">
            <a:spAutoFit/>
          </a:bodyPr>
          <a:lstStyle/>
          <a:p>
            <a:pPr algn="ctr"/>
            <a:r>
              <a:rPr lang="en-US" sz="900" dirty="0" err="1"/>
              <a:t>FortiGate</a:t>
            </a:r>
            <a:endParaRPr lang="en-US" sz="900" dirty="0"/>
          </a:p>
        </p:txBody>
      </p:sp>
      <p:sp>
        <p:nvSpPr>
          <p:cNvPr id="205" name="Rectangle 204"/>
          <p:cNvSpPr/>
          <p:nvPr/>
        </p:nvSpPr>
        <p:spPr>
          <a:xfrm>
            <a:off x="158143" y="4468231"/>
            <a:ext cx="1095312" cy="230832"/>
          </a:xfrm>
          <a:prstGeom prst="rect">
            <a:avLst/>
          </a:prstGeom>
        </p:spPr>
        <p:txBody>
          <a:bodyPr wrap="none">
            <a:spAutoFit/>
          </a:bodyPr>
          <a:lstStyle/>
          <a:p>
            <a:pPr algn="ctr"/>
            <a:r>
              <a:rPr lang="en-US" sz="900" dirty="0" err="1"/>
              <a:t>FortiAuthenticator</a:t>
            </a:r>
            <a:endParaRPr lang="en-US" sz="900" dirty="0"/>
          </a:p>
        </p:txBody>
      </p:sp>
      <p:sp>
        <p:nvSpPr>
          <p:cNvPr id="206" name="Rectangle 205"/>
          <p:cNvSpPr/>
          <p:nvPr/>
        </p:nvSpPr>
        <p:spPr>
          <a:xfrm>
            <a:off x="267332" y="5205708"/>
            <a:ext cx="876935" cy="230832"/>
          </a:xfrm>
          <a:prstGeom prst="rect">
            <a:avLst/>
          </a:prstGeom>
        </p:spPr>
        <p:txBody>
          <a:bodyPr wrap="none">
            <a:spAutoFit/>
          </a:bodyPr>
          <a:lstStyle/>
          <a:p>
            <a:pPr algn="ctr">
              <a:defRPr/>
            </a:pPr>
            <a:r>
              <a:rPr lang="en-US" sz="900" dirty="0" err="1"/>
              <a:t>FortiManager</a:t>
            </a:r>
            <a:endParaRPr lang="en-US" sz="900" dirty="0"/>
          </a:p>
        </p:txBody>
      </p:sp>
      <p:pic>
        <p:nvPicPr>
          <p:cNvPr id="207" name="Picture 33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11158" y="4097794"/>
            <a:ext cx="389281" cy="38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 name="Picture 175"/>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511158" y="4835271"/>
            <a:ext cx="389281" cy="38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 name="Picture 23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1158" y="2629573"/>
            <a:ext cx="389281" cy="389382"/>
          </a:xfrm>
          <a:prstGeom prst="rect">
            <a:avLst/>
          </a:prstGeom>
        </p:spPr>
      </p:pic>
      <p:pic>
        <p:nvPicPr>
          <p:cNvPr id="241" name="Picture 24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1158" y="3363395"/>
            <a:ext cx="389281" cy="387858"/>
          </a:xfrm>
          <a:prstGeom prst="rect">
            <a:avLst/>
          </a:prstGeom>
        </p:spPr>
      </p:pic>
      <p:pic>
        <p:nvPicPr>
          <p:cNvPr id="242" name="Picture 24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895155" y="3363395"/>
            <a:ext cx="389281" cy="389382"/>
          </a:xfrm>
          <a:prstGeom prst="rect">
            <a:avLst/>
          </a:prstGeom>
        </p:spPr>
      </p:pic>
      <p:pic>
        <p:nvPicPr>
          <p:cNvPr id="243" name="Picture 24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11158" y="5567516"/>
            <a:ext cx="389281" cy="389382"/>
          </a:xfrm>
          <a:prstGeom prst="rect">
            <a:avLst/>
          </a:prstGeom>
        </p:spPr>
      </p:pic>
      <p:pic>
        <p:nvPicPr>
          <p:cNvPr id="244" name="Picture 24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895155" y="2629573"/>
            <a:ext cx="389281" cy="389382"/>
          </a:xfrm>
          <a:prstGeom prst="rect">
            <a:avLst/>
          </a:prstGeom>
        </p:spPr>
      </p:pic>
      <p:sp>
        <p:nvSpPr>
          <p:cNvPr id="245" name="Rectangle 244"/>
          <p:cNvSpPr/>
          <p:nvPr/>
        </p:nvSpPr>
        <p:spPr>
          <a:xfrm>
            <a:off x="1806182" y="3733832"/>
            <a:ext cx="567229" cy="230832"/>
          </a:xfrm>
          <a:prstGeom prst="rect">
            <a:avLst/>
          </a:prstGeom>
        </p:spPr>
        <p:txBody>
          <a:bodyPr wrap="none">
            <a:spAutoFit/>
          </a:bodyPr>
          <a:lstStyle/>
          <a:p>
            <a:pPr algn="ctr"/>
            <a:r>
              <a:rPr lang="en-US" sz="900" dirty="0" err="1"/>
              <a:t>FortiAP</a:t>
            </a:r>
            <a:endParaRPr lang="en-US" sz="900" dirty="0"/>
          </a:p>
        </p:txBody>
      </p:sp>
      <p:sp>
        <p:nvSpPr>
          <p:cNvPr id="246" name="Rectangle 245"/>
          <p:cNvSpPr/>
          <p:nvPr/>
        </p:nvSpPr>
        <p:spPr>
          <a:xfrm>
            <a:off x="328180" y="5937953"/>
            <a:ext cx="755238" cy="230832"/>
          </a:xfrm>
          <a:prstGeom prst="rect">
            <a:avLst/>
          </a:prstGeom>
        </p:spPr>
        <p:txBody>
          <a:bodyPr wrap="none">
            <a:spAutoFit/>
          </a:bodyPr>
          <a:lstStyle/>
          <a:p>
            <a:pPr algn="ctr"/>
            <a:r>
              <a:rPr lang="en-US" sz="900" dirty="0" err="1"/>
              <a:t>FortiSwitch</a:t>
            </a:r>
            <a:endParaRPr lang="en-US" sz="900" dirty="0"/>
          </a:p>
        </p:txBody>
      </p:sp>
      <p:pic>
        <p:nvPicPr>
          <p:cNvPr id="247" name="Picture 246"/>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895155" y="4835271"/>
            <a:ext cx="389281" cy="389382"/>
          </a:xfrm>
          <a:prstGeom prst="rect">
            <a:avLst/>
          </a:prstGeom>
        </p:spPr>
      </p:pic>
      <p:sp>
        <p:nvSpPr>
          <p:cNvPr id="248" name="Rectangle 247"/>
          <p:cNvSpPr/>
          <p:nvPr/>
        </p:nvSpPr>
        <p:spPr>
          <a:xfrm>
            <a:off x="1728149" y="5205708"/>
            <a:ext cx="723294" cy="230832"/>
          </a:xfrm>
          <a:prstGeom prst="rect">
            <a:avLst/>
          </a:prstGeom>
        </p:spPr>
        <p:txBody>
          <a:bodyPr wrap="none">
            <a:spAutoFit/>
          </a:bodyPr>
          <a:lstStyle/>
          <a:p>
            <a:pPr algn="ctr"/>
            <a:r>
              <a:rPr lang="en-US" sz="900" dirty="0" err="1"/>
              <a:t>FortiToken</a:t>
            </a:r>
            <a:endParaRPr lang="en-US" sz="900" dirty="0"/>
          </a:p>
        </p:txBody>
      </p:sp>
      <p:sp>
        <p:nvSpPr>
          <p:cNvPr id="249" name="Rectangle 248"/>
          <p:cNvSpPr/>
          <p:nvPr/>
        </p:nvSpPr>
        <p:spPr>
          <a:xfrm>
            <a:off x="1688981" y="5939589"/>
            <a:ext cx="813100" cy="230832"/>
          </a:xfrm>
          <a:prstGeom prst="rect">
            <a:avLst/>
          </a:prstGeom>
        </p:spPr>
        <p:txBody>
          <a:bodyPr wrap="none">
            <a:spAutoFit/>
          </a:bodyPr>
          <a:lstStyle/>
          <a:p>
            <a:pPr algn="ctr"/>
            <a:r>
              <a:rPr lang="en-US" sz="900" dirty="0" err="1"/>
              <a:t>FortiPlanner</a:t>
            </a:r>
            <a:endParaRPr lang="en-US" sz="900" dirty="0"/>
          </a:p>
        </p:txBody>
      </p:sp>
      <p:grpSp>
        <p:nvGrpSpPr>
          <p:cNvPr id="250" name="Group 249"/>
          <p:cNvGrpSpPr/>
          <p:nvPr/>
        </p:nvGrpSpPr>
        <p:grpSpPr>
          <a:xfrm>
            <a:off x="1890650" y="5568957"/>
            <a:ext cx="390422" cy="390524"/>
            <a:chOff x="1875365" y="5383813"/>
            <a:chExt cx="457200" cy="457200"/>
          </a:xfrm>
        </p:grpSpPr>
        <p:pic>
          <p:nvPicPr>
            <p:cNvPr id="251" name="Picture 25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875365" y="5383813"/>
              <a:ext cx="457200" cy="457200"/>
            </a:xfrm>
            <a:prstGeom prst="rect">
              <a:avLst/>
            </a:prstGeom>
          </p:spPr>
        </p:pic>
        <p:sp>
          <p:nvSpPr>
            <p:cNvPr id="252" name="Rectangle 251"/>
            <p:cNvSpPr/>
            <p:nvPr/>
          </p:nvSpPr>
          <p:spPr bwMode="invGray">
            <a:xfrm>
              <a:off x="1901382" y="5470155"/>
              <a:ext cx="405166" cy="284516"/>
            </a:xfrm>
            <a:prstGeom prst="rect">
              <a:avLst/>
            </a:prstGeom>
            <a:solidFill>
              <a:schemeClr val="bg1"/>
            </a:solidFill>
            <a:ln w="9525">
              <a:noFill/>
              <a:round/>
              <a:headEnd/>
              <a:tailEnd/>
            </a:ln>
            <a:extLst/>
          </p:spPr>
          <p:txBody>
            <a:bodyPr wrap="square" rtlCol="0" anchor="ctr"/>
            <a:lstStyle/>
            <a:p>
              <a:pPr algn="ctr" defTabSz="342879"/>
              <a:endParaRPr lang="en-US" sz="2000" dirty="0"/>
            </a:p>
          </p:txBody>
        </p:sp>
        <p:pic>
          <p:nvPicPr>
            <p:cNvPr id="253" name="Picture 252" descr="FortiPlanner.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942582" y="5459279"/>
              <a:ext cx="322766" cy="306269"/>
            </a:xfrm>
            <a:prstGeom prst="rect">
              <a:avLst/>
            </a:prstGeom>
          </p:spPr>
        </p:pic>
      </p:grpSp>
      <p:grpSp>
        <p:nvGrpSpPr>
          <p:cNvPr id="254" name="Group 253"/>
          <p:cNvGrpSpPr/>
          <p:nvPr/>
        </p:nvGrpSpPr>
        <p:grpSpPr>
          <a:xfrm>
            <a:off x="606643" y="1661827"/>
            <a:ext cx="1591147" cy="839238"/>
            <a:chOff x="985578" y="1772979"/>
            <a:chExt cx="1591561" cy="839238"/>
          </a:xfrm>
        </p:grpSpPr>
        <p:sp>
          <p:nvSpPr>
            <p:cNvPr id="255" name="Rectangle 254"/>
            <p:cNvSpPr/>
            <p:nvPr/>
          </p:nvSpPr>
          <p:spPr>
            <a:xfrm>
              <a:off x="1929036" y="2358301"/>
              <a:ext cx="648103" cy="253916"/>
            </a:xfrm>
            <a:prstGeom prst="rect">
              <a:avLst/>
            </a:prstGeom>
          </p:spPr>
          <p:txBody>
            <a:bodyPr wrap="none">
              <a:spAutoFit/>
            </a:bodyPr>
            <a:lstStyle/>
            <a:p>
              <a:pPr algn="ctr"/>
              <a:r>
                <a:rPr lang="en-US" sz="1050" dirty="0" err="1"/>
                <a:t>FortiOS</a:t>
              </a:r>
              <a:endParaRPr lang="en-US" sz="1050" dirty="0"/>
            </a:p>
          </p:txBody>
        </p:sp>
        <p:sp>
          <p:nvSpPr>
            <p:cNvPr id="256" name="Rectangle 255"/>
            <p:cNvSpPr/>
            <p:nvPr/>
          </p:nvSpPr>
          <p:spPr>
            <a:xfrm>
              <a:off x="985578" y="2358301"/>
              <a:ext cx="829289" cy="253916"/>
            </a:xfrm>
            <a:prstGeom prst="rect">
              <a:avLst/>
            </a:prstGeom>
          </p:spPr>
          <p:txBody>
            <a:bodyPr wrap="none">
              <a:spAutoFit/>
            </a:bodyPr>
            <a:lstStyle/>
            <a:p>
              <a:pPr algn="ctr"/>
              <a:r>
                <a:rPr lang="en-US" sz="1050" dirty="0" err="1"/>
                <a:t>FortiGuard</a:t>
              </a:r>
              <a:endParaRPr lang="en-US" sz="1050" dirty="0"/>
            </a:p>
          </p:txBody>
        </p:sp>
        <p:pic>
          <p:nvPicPr>
            <p:cNvPr id="257" name="Picture 220"/>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171422" y="1772979"/>
              <a:ext cx="457600" cy="58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8" name="Group 257"/>
            <p:cNvGrpSpPr/>
            <p:nvPr/>
          </p:nvGrpSpPr>
          <p:grpSpPr>
            <a:xfrm>
              <a:off x="1961400" y="1772979"/>
              <a:ext cx="583375" cy="583223"/>
              <a:chOff x="10101379" y="3427134"/>
              <a:chExt cx="583223" cy="583223"/>
            </a:xfrm>
          </p:grpSpPr>
          <p:pic>
            <p:nvPicPr>
              <p:cNvPr id="259" name="Picture 295"/>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bwMode="auto">
              <a:xfrm>
                <a:off x="10101379" y="3427134"/>
                <a:ext cx="583223" cy="58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0" name="TextBox 259"/>
              <p:cNvSpPr txBox="1"/>
              <p:nvPr/>
            </p:nvSpPr>
            <p:spPr>
              <a:xfrm>
                <a:off x="10154886" y="3766903"/>
                <a:ext cx="462832" cy="123111"/>
              </a:xfrm>
              <a:prstGeom prst="rect">
                <a:avLst/>
              </a:prstGeom>
              <a:noFill/>
            </p:spPr>
            <p:txBody>
              <a:bodyPr lIns="0" tIns="0" rIns="0" bIns="0">
                <a:spAutoFit/>
              </a:bodyPr>
              <a:lstStyle/>
              <a:p>
                <a:pPr algn="ctr" eaLnBrk="1" fontAlgn="auto" hangingPunct="1">
                  <a:spcBef>
                    <a:spcPts val="0"/>
                  </a:spcBef>
                  <a:spcAft>
                    <a:spcPts val="0"/>
                  </a:spcAft>
                  <a:defRPr/>
                </a:pPr>
                <a:r>
                  <a:rPr lang="en-US" sz="800" dirty="0">
                    <a:solidFill>
                      <a:schemeClr val="tx2">
                        <a:lumMod val="75000"/>
                        <a:lumOff val="25000"/>
                      </a:schemeClr>
                    </a:solidFill>
                    <a:latin typeface="+mn-lt"/>
                    <a:ea typeface="+mn-ea"/>
                    <a:cs typeface="Helvetica 55 Roman"/>
                  </a:rPr>
                  <a:t>5.6</a:t>
                </a:r>
                <a:endParaRPr lang="en-US" sz="500" dirty="0">
                  <a:solidFill>
                    <a:schemeClr val="tx2">
                      <a:lumMod val="75000"/>
                      <a:lumOff val="25000"/>
                    </a:schemeClr>
                  </a:solidFill>
                  <a:latin typeface="+mn-lt"/>
                  <a:ea typeface="+mn-ea"/>
                  <a:cs typeface="Helvetica 55 Roman"/>
                </a:endParaRPr>
              </a:p>
            </p:txBody>
          </p:sp>
        </p:grpSp>
      </p:grpSp>
      <p:pic>
        <p:nvPicPr>
          <p:cNvPr id="261" name="Picture 62"/>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1873822" y="4097921"/>
            <a:ext cx="424521" cy="424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 name="Rectangle 261"/>
          <p:cNvSpPr/>
          <p:nvPr/>
        </p:nvSpPr>
        <p:spPr>
          <a:xfrm>
            <a:off x="1753129" y="4500573"/>
            <a:ext cx="684803" cy="230832"/>
          </a:xfrm>
          <a:prstGeom prst="rect">
            <a:avLst/>
          </a:prstGeom>
        </p:spPr>
        <p:txBody>
          <a:bodyPr wrap="none">
            <a:spAutoFit/>
          </a:bodyPr>
          <a:lstStyle/>
          <a:p>
            <a:pPr algn="ctr"/>
            <a:r>
              <a:rPr lang="en-US" sz="900" dirty="0"/>
              <a:t>FortiWLM</a:t>
            </a:r>
          </a:p>
        </p:txBody>
      </p:sp>
      <p:sp>
        <p:nvSpPr>
          <p:cNvPr id="264" name="Title 1"/>
          <p:cNvSpPr txBox="1">
            <a:spLocks/>
          </p:cNvSpPr>
          <p:nvPr/>
        </p:nvSpPr>
        <p:spPr>
          <a:xfrm rot="1760215">
            <a:off x="10465534" y="335218"/>
            <a:ext cx="1811371" cy="394289"/>
          </a:xfrm>
          <a:prstGeom prst="rect">
            <a:avLst/>
          </a:prstGeom>
        </p:spPr>
        <p:txBody>
          <a:bodyPr vert="horz" lIns="0" tIns="0" rIns="0" bIns="0" rtlCol="0" anchor="ctr" anchorCtr="0">
            <a:noAutofit/>
          </a:bodyPr>
          <a:lstStyle>
            <a:lvl1pPr algn="l" defTabSz="914240" rtl="0" eaLnBrk="1" latinLnBrk="0" hangingPunct="1">
              <a:lnSpc>
                <a:spcPct val="94000"/>
              </a:lnSpc>
              <a:spcBef>
                <a:spcPct val="0"/>
              </a:spcBef>
              <a:buNone/>
              <a:defRPr sz="3200" kern="1200">
                <a:solidFill>
                  <a:srgbClr val="FFFFFF"/>
                </a:solidFill>
                <a:latin typeface="+mj-lt"/>
                <a:ea typeface="+mj-ea"/>
                <a:cs typeface="+mj-cs"/>
              </a:defRPr>
            </a:lvl1pPr>
          </a:lstStyle>
          <a:p>
            <a:pPr algn="ctr"/>
            <a:r>
              <a:rPr lang="en-US" sz="1800" b="1" dirty="0"/>
              <a:t>Secure</a:t>
            </a:r>
            <a:r>
              <a:rPr lang="en-US" sz="2000" b="1" dirty="0"/>
              <a:t> </a:t>
            </a:r>
            <a:r>
              <a:rPr lang="en-US" sz="1800" b="1" dirty="0"/>
              <a:t>Access </a:t>
            </a:r>
            <a:endParaRPr lang="en-US" sz="2000" b="1" dirty="0"/>
          </a:p>
        </p:txBody>
      </p:sp>
      <p:pic>
        <p:nvPicPr>
          <p:cNvPr id="152" name="Picture 15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7650633" y="4220634"/>
            <a:ext cx="451966" cy="327467"/>
          </a:xfrm>
          <a:prstGeom prst="rect">
            <a:avLst/>
          </a:prstGeom>
          <a:effectLst>
            <a:outerShdw blurRad="38100" dist="25400" dir="2700000" algn="tl" rotWithShape="0">
              <a:prstClr val="black">
                <a:alpha val="22000"/>
              </a:prstClr>
            </a:outerShdw>
          </a:effectLst>
        </p:spPr>
      </p:pic>
      <p:pic>
        <p:nvPicPr>
          <p:cNvPr id="153" name="Picture 152"/>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422968" y="5135033"/>
            <a:ext cx="451966" cy="327467"/>
          </a:xfrm>
          <a:prstGeom prst="rect">
            <a:avLst/>
          </a:prstGeom>
          <a:effectLst>
            <a:outerShdw blurRad="38100" dist="25400" dir="2700000" algn="tl" rotWithShape="0">
              <a:prstClr val="black">
                <a:alpha val="22000"/>
              </a:prstClr>
            </a:outerShdw>
          </a:effectLst>
        </p:spPr>
      </p:pic>
      <p:pic>
        <p:nvPicPr>
          <p:cNvPr id="169" name="Picture 168"/>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6110114" y="3845326"/>
            <a:ext cx="553890" cy="433255"/>
          </a:xfrm>
          <a:prstGeom prst="rect">
            <a:avLst/>
          </a:prstGeom>
          <a:effectLst>
            <a:outerShdw blurRad="38100" dist="25400" dir="5400000" algn="t" rotWithShape="0">
              <a:prstClr val="black">
                <a:alpha val="22000"/>
              </a:prstClr>
            </a:outerShdw>
          </a:effectLst>
        </p:spPr>
      </p:pic>
      <p:pic>
        <p:nvPicPr>
          <p:cNvPr id="154" name="Picture 153"/>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117841" y="3302764"/>
            <a:ext cx="451966" cy="327467"/>
          </a:xfrm>
          <a:prstGeom prst="rect">
            <a:avLst/>
          </a:prstGeom>
          <a:effectLst>
            <a:outerShdw blurRad="38100" dist="25400" dir="2700000" algn="tl" rotWithShape="0">
              <a:prstClr val="black">
                <a:alpha val="22000"/>
              </a:prstClr>
            </a:outerShdw>
          </a:effectLst>
        </p:spPr>
      </p:pic>
      <p:pic>
        <p:nvPicPr>
          <p:cNvPr id="155" name="Picture 154"/>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5896774" y="4157899"/>
            <a:ext cx="368560" cy="267036"/>
          </a:xfrm>
          <a:prstGeom prst="rect">
            <a:avLst/>
          </a:prstGeom>
          <a:effectLst>
            <a:outerShdw blurRad="38100" dist="25400" dir="2700000" algn="tl" rotWithShape="0">
              <a:prstClr val="black">
                <a:alpha val="22000"/>
              </a:prstClr>
            </a:outerShdw>
          </a:effectLst>
        </p:spPr>
      </p:pic>
      <p:pic>
        <p:nvPicPr>
          <p:cNvPr id="127" name="Picture 126"/>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4175110" y="3595113"/>
            <a:ext cx="461578" cy="446041"/>
          </a:xfrm>
          <a:prstGeom prst="rect">
            <a:avLst/>
          </a:prstGeom>
          <a:effectLst>
            <a:outerShdw blurRad="38100" dist="25400" dir="5400000" algn="t" rotWithShape="0">
              <a:prstClr val="black">
                <a:alpha val="22000"/>
              </a:prstClr>
            </a:outerShdw>
          </a:effectLst>
        </p:spPr>
      </p:pic>
      <p:pic>
        <p:nvPicPr>
          <p:cNvPr id="134"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302193" y="1987873"/>
            <a:ext cx="299595" cy="220539"/>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38359" y="2117404"/>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095990" y="2419117"/>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 name="Picture 16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6917267" y="1277966"/>
            <a:ext cx="853358" cy="757669"/>
          </a:xfrm>
          <a:prstGeom prst="rect">
            <a:avLst/>
          </a:prstGeom>
          <a:effectLst>
            <a:outerShdw blurRad="50800" dist="38100" dir="2700000" algn="tl" rotWithShape="0">
              <a:prstClr val="black">
                <a:alpha val="40000"/>
              </a:prstClr>
            </a:outerShdw>
          </a:effectLst>
        </p:spPr>
      </p:pic>
      <p:pic>
        <p:nvPicPr>
          <p:cNvPr id="172" name="Picture 171"/>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6532210" y="3460935"/>
            <a:ext cx="389290" cy="492151"/>
          </a:xfrm>
          <a:prstGeom prst="rect">
            <a:avLst/>
          </a:prstGeom>
          <a:effectLst>
            <a:outerShdw blurRad="38100" dist="25400" dir="2700000" algn="tl" rotWithShape="0">
              <a:prstClr val="black">
                <a:alpha val="22000"/>
              </a:prstClr>
            </a:outerShdw>
          </a:effectLst>
        </p:spPr>
      </p:pic>
      <p:grpSp>
        <p:nvGrpSpPr>
          <p:cNvPr id="11" name="Group 10"/>
          <p:cNvGrpSpPr/>
          <p:nvPr/>
        </p:nvGrpSpPr>
        <p:grpSpPr>
          <a:xfrm>
            <a:off x="8170168" y="1809813"/>
            <a:ext cx="3327176" cy="3420000"/>
            <a:chOff x="8170168" y="1809813"/>
            <a:chExt cx="3327176" cy="3420000"/>
          </a:xfrm>
        </p:grpSpPr>
        <p:sp>
          <p:nvSpPr>
            <p:cNvPr id="136" name="Rectangle 135"/>
            <p:cNvSpPr/>
            <p:nvPr/>
          </p:nvSpPr>
          <p:spPr bwMode="invGray">
            <a:xfrm>
              <a:off x="8217724" y="1809813"/>
              <a:ext cx="3240000" cy="3420000"/>
            </a:xfrm>
            <a:prstGeom prst="rect">
              <a:avLst/>
            </a:prstGeom>
            <a:solidFill>
              <a:schemeClr val="accent5"/>
            </a:solidFill>
            <a:ln w="9525">
              <a:solidFill>
                <a:srgbClr val="7F7F7F"/>
              </a:solidFill>
              <a:prstDash val="dash"/>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sp>
          <p:nvSpPr>
            <p:cNvPr id="197" name="Rectangle 196"/>
            <p:cNvSpPr/>
            <p:nvPr/>
          </p:nvSpPr>
          <p:spPr bwMode="invGray">
            <a:xfrm>
              <a:off x="8663330" y="3635344"/>
              <a:ext cx="717739" cy="809620"/>
            </a:xfrm>
            <a:prstGeom prst="rect">
              <a:avLst/>
            </a:prstGeom>
            <a:noFill/>
            <a:ln w="9525">
              <a:noFill/>
              <a:prstDash val="dash"/>
              <a:round/>
              <a:headEnd/>
              <a:tailEnd/>
            </a:ln>
            <a:effectLst>
              <a:outerShdw blurRad="50800" dist="38100" dir="8100000" algn="tr" rotWithShape="0">
                <a:prstClr val="black">
                  <a:alpha val="40000"/>
                </a:prstClr>
              </a:outerShdw>
            </a:effectLst>
            <a:scene3d>
              <a:camera prst="isometricTopUp"/>
              <a:lightRig rig="soft" dir="t"/>
            </a:scene3d>
            <a:sp3d prstMaterial="matte"/>
            <a:extLst/>
          </p:spPr>
          <p:txBody>
            <a:bodyPr wrap="square" rtlCol="0" anchor="ctr"/>
            <a:lstStyle/>
            <a:p>
              <a:pPr algn="ctr" defTabSz="342776"/>
              <a:endParaRPr lang="en-US" sz="1999" dirty="0">
                <a:solidFill>
                  <a:schemeClr val="bg1"/>
                </a:solidFill>
              </a:endParaRPr>
            </a:p>
          </p:txBody>
        </p:sp>
        <p:sp>
          <p:nvSpPr>
            <p:cNvPr id="101" name="Rectangle 100"/>
            <p:cNvSpPr/>
            <p:nvPr/>
          </p:nvSpPr>
          <p:spPr bwMode="invGray">
            <a:xfrm>
              <a:off x="8706844" y="3498416"/>
              <a:ext cx="428030" cy="1023545"/>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776"/>
              <a:r>
                <a:rPr lang="en-US" sz="1400" b="1" dirty="0">
                  <a:solidFill>
                    <a:srgbClr val="FFFFFF"/>
                  </a:solidFill>
                </a:rPr>
                <a:t>Across Campus</a:t>
              </a:r>
            </a:p>
          </p:txBody>
        </p:sp>
        <p:cxnSp>
          <p:nvCxnSpPr>
            <p:cNvPr id="121" name="Straight Connector 120"/>
            <p:cNvCxnSpPr/>
            <p:nvPr/>
          </p:nvCxnSpPr>
          <p:spPr>
            <a:xfrm>
              <a:off x="9292167" y="3069163"/>
              <a:ext cx="412874" cy="280691"/>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a:stCxn id="19" idx="3"/>
            </p:cNvCxnSpPr>
            <p:nvPr/>
          </p:nvCxnSpPr>
          <p:spPr>
            <a:xfrm>
              <a:off x="9854901" y="3805052"/>
              <a:ext cx="592150" cy="125686"/>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158"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557630" y="3251637"/>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bwMode="invGray">
            <a:xfrm>
              <a:off x="9682181" y="3307524"/>
              <a:ext cx="45719" cy="51974"/>
            </a:xfrm>
            <a:prstGeom prst="rect">
              <a:avLst/>
            </a:prstGeom>
            <a:noFill/>
            <a:ln w="9525">
              <a:noFill/>
              <a:round/>
              <a:headEnd/>
              <a:tailEnd/>
            </a:ln>
            <a:extLst/>
          </p:spPr>
          <p:txBody>
            <a:bodyPr wrap="square" rtlCol="0" anchor="ctr"/>
            <a:lstStyle/>
            <a:p>
              <a:pPr algn="ctr" defTabSz="342879"/>
              <a:endParaRPr lang="en-US" sz="2000" dirty="0"/>
            </a:p>
          </p:txBody>
        </p:sp>
        <p:sp>
          <p:nvSpPr>
            <p:cNvPr id="19" name="Rectangle 18"/>
            <p:cNvSpPr/>
            <p:nvPr/>
          </p:nvSpPr>
          <p:spPr bwMode="invGray">
            <a:xfrm flipV="1">
              <a:off x="9809182" y="3775684"/>
              <a:ext cx="45719" cy="58736"/>
            </a:xfrm>
            <a:prstGeom prst="rect">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pic>
          <p:nvPicPr>
            <p:cNvPr id="156"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663607" y="3690488"/>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8" name="Straight Connector 197"/>
            <p:cNvCxnSpPr/>
            <p:nvPr/>
          </p:nvCxnSpPr>
          <p:spPr>
            <a:xfrm>
              <a:off x="9643964" y="3139265"/>
              <a:ext cx="863002" cy="580846"/>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a:off x="9472709" y="2880057"/>
              <a:ext cx="176077" cy="260203"/>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201" name="Picture 86"/>
            <p:cNvPicPr>
              <a:picLocks noChangeAspect="1"/>
            </p:cNvPicPr>
            <p:nvPr/>
          </p:nvPicPr>
          <p:blipFill>
            <a:blip r:embed="rId22" cstate="print">
              <a:extLst>
                <a:ext uri="{28A0092B-C50C-407E-A947-70E740481C1C}">
                  <a14:useLocalDpi xmlns:a14="http://schemas.microsoft.com/office/drawing/2010/main"/>
                </a:ext>
              </a:extLst>
            </a:blip>
            <a:srcRect/>
            <a:stretch>
              <a:fillRect/>
            </a:stretch>
          </p:blipFill>
          <p:spPr bwMode="auto">
            <a:xfrm>
              <a:off x="11021094" y="3002914"/>
              <a:ext cx="476250" cy="627063"/>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2" name="Straight Connector 201"/>
            <p:cNvCxnSpPr/>
            <p:nvPr/>
          </p:nvCxnSpPr>
          <p:spPr>
            <a:xfrm flipH="1">
              <a:off x="10549467" y="3621145"/>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203"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867263" y="3493505"/>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4" name="Straight Connector 163"/>
            <p:cNvCxnSpPr/>
            <p:nvPr/>
          </p:nvCxnSpPr>
          <p:spPr>
            <a:xfrm flipH="1">
              <a:off x="8809566" y="3091979"/>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H="1">
              <a:off x="10160000" y="3930179"/>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166" name="Picture 165"/>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9498638" y="4141595"/>
              <a:ext cx="565226" cy="537249"/>
            </a:xfrm>
            <a:prstGeom prst="rect">
              <a:avLst/>
            </a:prstGeom>
            <a:effectLst>
              <a:outerShdw blurRad="38100" dist="25400" dir="2700000" algn="tl" rotWithShape="0">
                <a:prstClr val="black">
                  <a:alpha val="22000"/>
                </a:prstClr>
              </a:outerShdw>
            </a:effectLst>
          </p:spPr>
        </p:pic>
        <p:pic>
          <p:nvPicPr>
            <p:cNvPr id="171" name="Picture 170" descr="University.png"/>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9823490" y="2781717"/>
              <a:ext cx="702308" cy="667220"/>
            </a:xfrm>
            <a:prstGeom prst="rect">
              <a:avLst/>
            </a:prstGeom>
            <a:effectLst>
              <a:outerShdw blurRad="38100" dist="25400" dir="2700000" algn="tl" rotWithShape="0">
                <a:prstClr val="black">
                  <a:alpha val="22000"/>
                </a:prstClr>
              </a:outerShdw>
            </a:effectLst>
          </p:spPr>
        </p:pic>
        <p:pic>
          <p:nvPicPr>
            <p:cNvPr id="173" name="Picture 172"/>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170168" y="3250732"/>
              <a:ext cx="565226" cy="537249"/>
            </a:xfrm>
            <a:prstGeom prst="rect">
              <a:avLst/>
            </a:prstGeom>
            <a:effectLst>
              <a:outerShdw blurRad="38100" dist="25400" dir="2700000" algn="tl" rotWithShape="0">
                <a:prstClr val="black">
                  <a:alpha val="22000"/>
                </a:prstClr>
              </a:outerShdw>
            </a:effectLst>
          </p:spPr>
        </p:pic>
        <p:pic>
          <p:nvPicPr>
            <p:cNvPr id="150"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665451" y="3248059"/>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 name="Picture 91"/>
            <p:cNvPicPr>
              <a:picLocks noChangeAspect="1"/>
            </p:cNvPicPr>
            <p:nvPr/>
          </p:nvPicPr>
          <p:blipFill>
            <a:blip r:embed="rId25" cstate="print">
              <a:extLst>
                <a:ext uri="{28A0092B-C50C-407E-A947-70E740481C1C}">
                  <a14:useLocalDpi xmlns:a14="http://schemas.microsoft.com/office/drawing/2010/main"/>
                </a:ext>
              </a:extLst>
            </a:blip>
            <a:srcRect/>
            <a:stretch>
              <a:fillRect/>
            </a:stretch>
          </p:blipFill>
          <p:spPr bwMode="auto">
            <a:xfrm>
              <a:off x="10346340" y="3762736"/>
              <a:ext cx="478451" cy="333599"/>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89053" y="4089760"/>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 name="Picture 91"/>
            <p:cNvPicPr>
              <a:picLocks noChangeAspect="1"/>
            </p:cNvPicPr>
            <p:nvPr/>
          </p:nvPicPr>
          <p:blipFill>
            <a:blip r:embed="rId25" cstate="print">
              <a:extLst>
                <a:ext uri="{28A0092B-C50C-407E-A947-70E740481C1C}">
                  <a14:useLocalDpi xmlns:a14="http://schemas.microsoft.com/office/drawing/2010/main"/>
                </a:ext>
              </a:extLst>
            </a:blip>
            <a:srcRect/>
            <a:stretch>
              <a:fillRect/>
            </a:stretch>
          </p:blipFill>
          <p:spPr bwMode="auto">
            <a:xfrm>
              <a:off x="10346340" y="3685003"/>
              <a:ext cx="478451" cy="33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1" name="Picture 91"/>
            <p:cNvPicPr>
              <a:picLocks noChangeAspect="1"/>
            </p:cNvPicPr>
            <p:nvPr/>
          </p:nvPicPr>
          <p:blipFill>
            <a:blip r:embed="rId25" cstate="print">
              <a:extLst>
                <a:ext uri="{28A0092B-C50C-407E-A947-70E740481C1C}">
                  <a14:useLocalDpi xmlns:a14="http://schemas.microsoft.com/office/drawing/2010/main"/>
                </a:ext>
              </a:extLst>
            </a:blip>
            <a:srcRect/>
            <a:stretch>
              <a:fillRect/>
            </a:stretch>
          </p:blipFill>
          <p:spPr bwMode="auto">
            <a:xfrm>
              <a:off x="9025559" y="2918213"/>
              <a:ext cx="478451" cy="333599"/>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4" name="Straight Connector 173"/>
            <p:cNvCxnSpPr/>
            <p:nvPr/>
          </p:nvCxnSpPr>
          <p:spPr>
            <a:xfrm flipH="1">
              <a:off x="9190566" y="2730029"/>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H="1">
              <a:off x="9454091" y="2520479"/>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138" name="Picture 13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9532092" y="2347430"/>
              <a:ext cx="488225" cy="381891"/>
            </a:xfrm>
            <a:prstGeom prst="rect">
              <a:avLst/>
            </a:prstGeom>
            <a:effectLst>
              <a:outerShdw blurRad="38100" dist="25400" dir="5400000" algn="t" rotWithShape="0">
                <a:prstClr val="black">
                  <a:alpha val="22000"/>
                </a:prstClr>
              </a:outerShdw>
            </a:effectLst>
          </p:spPr>
        </p:pic>
        <p:pic>
          <p:nvPicPr>
            <p:cNvPr id="125" name="Picture 73"/>
            <p:cNvPicPr>
              <a:picLocks noChangeAspect="1"/>
            </p:cNvPicPr>
            <p:nvPr/>
          </p:nvPicPr>
          <p:blipFill>
            <a:blip r:embed="rId27" cstate="print">
              <a:extLst>
                <a:ext uri="{28A0092B-C50C-407E-A947-70E740481C1C}">
                  <a14:useLocalDpi xmlns:a14="http://schemas.microsoft.com/office/drawing/2010/main"/>
                </a:ext>
              </a:extLst>
            </a:blip>
            <a:srcRect/>
            <a:stretch>
              <a:fillRect/>
            </a:stretch>
          </p:blipFill>
          <p:spPr bwMode="auto">
            <a:xfrm>
              <a:off x="9311565" y="2636885"/>
              <a:ext cx="434160" cy="314666"/>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 name="Picture 91"/>
            <p:cNvPicPr>
              <a:picLocks noChangeAspect="1"/>
            </p:cNvPicPr>
            <p:nvPr/>
          </p:nvPicPr>
          <p:blipFill>
            <a:blip r:embed="rId25" cstate="print">
              <a:extLst>
                <a:ext uri="{28A0092B-C50C-407E-A947-70E740481C1C}">
                  <a14:useLocalDpi xmlns:a14="http://schemas.microsoft.com/office/drawing/2010/main"/>
                </a:ext>
              </a:extLst>
            </a:blip>
            <a:srcRect/>
            <a:stretch>
              <a:fillRect/>
            </a:stretch>
          </p:blipFill>
          <p:spPr bwMode="auto">
            <a:xfrm>
              <a:off x="9025559" y="2851196"/>
              <a:ext cx="478451" cy="33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7" name="Shape 585"/>
          <p:cNvGrpSpPr>
            <a:grpSpLocks/>
          </p:cNvGrpSpPr>
          <p:nvPr/>
        </p:nvGrpSpPr>
        <p:grpSpPr>
          <a:xfrm>
            <a:off x="836586" y="488328"/>
            <a:ext cx="1124419" cy="585216"/>
            <a:chOff x="5383857" y="4224634"/>
            <a:chExt cx="1507500" cy="785100"/>
          </a:xfrm>
        </p:grpSpPr>
        <p:sp>
          <p:nvSpPr>
            <p:cNvPr id="122" name="Shape 586"/>
            <p:cNvSpPr/>
            <p:nvPr/>
          </p:nvSpPr>
          <p:spPr>
            <a:xfrm>
              <a:off x="6210255" y="4241469"/>
              <a:ext cx="669000" cy="739500"/>
            </a:xfrm>
            <a:prstGeom prst="roundRect">
              <a:avLst>
                <a:gd name="adj" fmla="val 16667"/>
              </a:avLst>
            </a:prstGeom>
            <a:solidFill>
              <a:schemeClr val="lt1"/>
            </a:solidFill>
            <a:ln>
              <a:noFill/>
            </a:ln>
          </p:spPr>
          <p:txBody>
            <a:bodyPr lIns="68575" tIns="34275" rIns="68575" bIns="34275" anchor="ctr" anchorCtr="0">
              <a:noAutofit/>
            </a:bodyPr>
            <a:lstStyle/>
            <a:p>
              <a:pPr marL="0" marR="0" lvl="0" indent="0" algn="ctr" rtl="0">
                <a:spcBef>
                  <a:spcPts val="0"/>
                </a:spcBef>
                <a:buNone/>
              </a:pPr>
              <a:endParaRPr sz="1500" dirty="0">
                <a:solidFill>
                  <a:schemeClr val="dk1"/>
                </a:solidFill>
                <a:latin typeface="Arial"/>
                <a:ea typeface="Arial"/>
                <a:cs typeface="Arial"/>
                <a:sym typeface="Arial"/>
              </a:endParaRPr>
            </a:p>
          </p:txBody>
        </p:sp>
        <p:grpSp>
          <p:nvGrpSpPr>
            <p:cNvPr id="129" name="Shape 587"/>
            <p:cNvGrpSpPr/>
            <p:nvPr/>
          </p:nvGrpSpPr>
          <p:grpSpPr>
            <a:xfrm>
              <a:off x="5383857" y="4224634"/>
              <a:ext cx="1507500" cy="785100"/>
              <a:chOff x="5430130" y="4188176"/>
              <a:chExt cx="1507499" cy="785100"/>
            </a:xfrm>
          </p:grpSpPr>
          <p:sp>
            <p:nvSpPr>
              <p:cNvPr id="130" name="Shape 588"/>
              <p:cNvSpPr/>
              <p:nvPr/>
            </p:nvSpPr>
            <p:spPr>
              <a:xfrm>
                <a:off x="5430130" y="4188176"/>
                <a:ext cx="1507499" cy="785100"/>
              </a:xfrm>
              <a:custGeom>
                <a:avLst/>
                <a:gdLst/>
                <a:ahLst/>
                <a:cxnLst/>
                <a:rect l="0" t="0" r="0" b="0"/>
                <a:pathLst>
                  <a:path w="120000" h="120000" extrusionOk="0">
                    <a:moveTo>
                      <a:pt x="72324" y="8897"/>
                    </a:moveTo>
                    <a:lnTo>
                      <a:pt x="72324" y="111102"/>
                    </a:lnTo>
                    <a:lnTo>
                      <a:pt x="112527" y="111102"/>
                    </a:lnTo>
                    <a:cubicBezTo>
                      <a:pt x="114190" y="111102"/>
                      <a:pt x="115538" y="108513"/>
                      <a:pt x="115538" y="105319"/>
                    </a:cubicBezTo>
                    <a:lnTo>
                      <a:pt x="115538" y="14680"/>
                    </a:lnTo>
                    <a:cubicBezTo>
                      <a:pt x="115538" y="11487"/>
                      <a:pt x="114190" y="8897"/>
                      <a:pt x="112527" y="8897"/>
                    </a:cubicBezTo>
                    <a:close/>
                    <a:moveTo>
                      <a:pt x="6603" y="0"/>
                    </a:moveTo>
                    <a:lnTo>
                      <a:pt x="113396" y="0"/>
                    </a:lnTo>
                    <a:cubicBezTo>
                      <a:pt x="117043" y="0"/>
                      <a:pt x="120000" y="5677"/>
                      <a:pt x="120000" y="12680"/>
                    </a:cubicBezTo>
                    <a:lnTo>
                      <a:pt x="120000" y="107319"/>
                    </a:lnTo>
                    <a:cubicBezTo>
                      <a:pt x="120000" y="114322"/>
                      <a:pt x="117043" y="120000"/>
                      <a:pt x="113396" y="120000"/>
                    </a:cubicBezTo>
                    <a:lnTo>
                      <a:pt x="6603" y="120000"/>
                    </a:lnTo>
                    <a:cubicBezTo>
                      <a:pt x="2956" y="120000"/>
                      <a:pt x="0" y="114322"/>
                      <a:pt x="0" y="107319"/>
                    </a:cubicBezTo>
                    <a:lnTo>
                      <a:pt x="0" y="12680"/>
                    </a:lnTo>
                    <a:cubicBezTo>
                      <a:pt x="0" y="5677"/>
                      <a:pt x="2956" y="0"/>
                      <a:pt x="6603" y="0"/>
                    </a:cubicBezTo>
                    <a:close/>
                  </a:path>
                </a:pathLst>
              </a:custGeom>
              <a:solidFill>
                <a:schemeClr val="accent6"/>
              </a:solidFill>
              <a:ln>
                <a:noFill/>
              </a:ln>
            </p:spPr>
            <p:txBody>
              <a:bodyPr lIns="68575" tIns="34275" rIns="68575" bIns="34275" anchor="ctr" anchorCtr="0">
                <a:noAutofit/>
              </a:bodyPr>
              <a:lstStyle/>
              <a:p>
                <a:pPr marL="0" marR="0" lvl="0" indent="0" algn="ctr" rtl="0">
                  <a:spcBef>
                    <a:spcPts val="0"/>
                  </a:spcBef>
                  <a:buNone/>
                </a:pPr>
                <a:endParaRPr sz="1500" dirty="0">
                  <a:solidFill>
                    <a:schemeClr val="lt1"/>
                  </a:solidFill>
                  <a:latin typeface="Arial"/>
                  <a:ea typeface="Arial"/>
                  <a:cs typeface="Arial"/>
                  <a:sym typeface="Arial"/>
                </a:endParaRPr>
              </a:p>
            </p:txBody>
          </p:sp>
          <p:grpSp>
            <p:nvGrpSpPr>
              <p:cNvPr id="139" name="Shape 589"/>
              <p:cNvGrpSpPr/>
              <p:nvPr/>
            </p:nvGrpSpPr>
            <p:grpSpPr>
              <a:xfrm>
                <a:off x="6444911" y="4398806"/>
                <a:ext cx="327984" cy="388456"/>
                <a:chOff x="4567237" y="4303712"/>
                <a:chExt cx="860400" cy="1019037"/>
              </a:xfrm>
            </p:grpSpPr>
            <p:sp>
              <p:nvSpPr>
                <p:cNvPr id="176" name="Shape 590"/>
                <p:cNvSpPr/>
                <p:nvPr/>
              </p:nvSpPr>
              <p:spPr>
                <a:xfrm>
                  <a:off x="4567237" y="4629150"/>
                  <a:ext cx="860400" cy="693600"/>
                </a:xfrm>
                <a:custGeom>
                  <a:avLst/>
                  <a:gdLst/>
                  <a:ahLst/>
                  <a:cxnLst/>
                  <a:rect l="0" t="0" r="0" b="0"/>
                  <a:pathLst>
                    <a:path w="120000" h="120000" extrusionOk="0">
                      <a:moveTo>
                        <a:pt x="103571" y="0"/>
                      </a:moveTo>
                      <a:cubicBezTo>
                        <a:pt x="17857" y="0"/>
                        <a:pt x="17857" y="0"/>
                        <a:pt x="17857" y="0"/>
                      </a:cubicBezTo>
                      <a:cubicBezTo>
                        <a:pt x="7857" y="0"/>
                        <a:pt x="0" y="5294"/>
                        <a:pt x="0" y="15000"/>
                      </a:cubicBezTo>
                      <a:cubicBezTo>
                        <a:pt x="0" y="104117"/>
                        <a:pt x="0" y="104117"/>
                        <a:pt x="0" y="104117"/>
                      </a:cubicBezTo>
                      <a:cubicBezTo>
                        <a:pt x="0" y="114705"/>
                        <a:pt x="7857" y="120000"/>
                        <a:pt x="17857" y="120000"/>
                      </a:cubicBezTo>
                      <a:cubicBezTo>
                        <a:pt x="103571" y="120000"/>
                        <a:pt x="103571" y="120000"/>
                        <a:pt x="103571" y="120000"/>
                      </a:cubicBezTo>
                      <a:cubicBezTo>
                        <a:pt x="112857" y="120000"/>
                        <a:pt x="120000" y="114705"/>
                        <a:pt x="120000" y="104117"/>
                      </a:cubicBezTo>
                      <a:cubicBezTo>
                        <a:pt x="120000" y="15000"/>
                        <a:pt x="120000" y="15000"/>
                        <a:pt x="120000" y="15000"/>
                      </a:cubicBezTo>
                      <a:cubicBezTo>
                        <a:pt x="120000" y="5294"/>
                        <a:pt x="112857" y="0"/>
                        <a:pt x="103571" y="0"/>
                      </a:cubicBezTo>
                      <a:close/>
                    </a:path>
                  </a:pathLst>
                </a:custGeom>
                <a:solidFill>
                  <a:srgbClr val="425152"/>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sp>
              <p:nvSpPr>
                <p:cNvPr id="178" name="Shape 591"/>
                <p:cNvSpPr/>
                <p:nvPr/>
              </p:nvSpPr>
              <p:spPr>
                <a:xfrm>
                  <a:off x="4732337" y="4303712"/>
                  <a:ext cx="531900" cy="611100"/>
                </a:xfrm>
                <a:custGeom>
                  <a:avLst/>
                  <a:gdLst/>
                  <a:ahLst/>
                  <a:cxnLst/>
                  <a:rect l="0" t="0" r="0" b="0"/>
                  <a:pathLst>
                    <a:path w="120000" h="120000" extrusionOk="0">
                      <a:moveTo>
                        <a:pt x="120000" y="78000"/>
                      </a:moveTo>
                      <a:cubicBezTo>
                        <a:pt x="120000" y="101000"/>
                        <a:pt x="98076" y="120000"/>
                        <a:pt x="71538" y="120000"/>
                      </a:cubicBezTo>
                      <a:cubicBezTo>
                        <a:pt x="48461" y="120000"/>
                        <a:pt x="48461" y="120000"/>
                        <a:pt x="48461" y="120000"/>
                      </a:cubicBezTo>
                      <a:cubicBezTo>
                        <a:pt x="21923" y="120000"/>
                        <a:pt x="0" y="101000"/>
                        <a:pt x="0" y="78000"/>
                      </a:cubicBezTo>
                      <a:cubicBezTo>
                        <a:pt x="0" y="42000"/>
                        <a:pt x="0" y="42000"/>
                        <a:pt x="0" y="42000"/>
                      </a:cubicBezTo>
                      <a:cubicBezTo>
                        <a:pt x="0" y="19000"/>
                        <a:pt x="21923" y="0"/>
                        <a:pt x="48461" y="0"/>
                      </a:cubicBezTo>
                      <a:cubicBezTo>
                        <a:pt x="71538" y="0"/>
                        <a:pt x="71538" y="0"/>
                        <a:pt x="71538" y="0"/>
                      </a:cubicBezTo>
                      <a:cubicBezTo>
                        <a:pt x="98076" y="0"/>
                        <a:pt x="120000" y="19000"/>
                        <a:pt x="120000" y="42000"/>
                      </a:cubicBezTo>
                      <a:lnTo>
                        <a:pt x="120000" y="78000"/>
                      </a:lnTo>
                      <a:close/>
                    </a:path>
                  </a:pathLst>
                </a:custGeom>
                <a:noFill/>
                <a:ln w="38100" cap="flat" cmpd="sng">
                  <a:solidFill>
                    <a:srgbClr val="425152"/>
                  </a:solidFill>
                  <a:prstDash val="solid"/>
                  <a:miter/>
                  <a:headEnd type="none" w="med" len="med"/>
                  <a:tailEnd type="none" w="med" len="med"/>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grpSp>
          <p:grpSp>
            <p:nvGrpSpPr>
              <p:cNvPr id="142" name="Shape 592"/>
              <p:cNvGrpSpPr/>
              <p:nvPr/>
            </p:nvGrpSpPr>
            <p:grpSpPr>
              <a:xfrm rot="-5718127">
                <a:off x="5656277" y="4298212"/>
                <a:ext cx="434400" cy="565832"/>
                <a:chOff x="8572504" y="4630744"/>
                <a:chExt cx="1768363" cy="2303399"/>
              </a:xfrm>
            </p:grpSpPr>
            <p:sp>
              <p:nvSpPr>
                <p:cNvPr id="143" name="Shape 593"/>
                <p:cNvSpPr/>
                <p:nvPr/>
              </p:nvSpPr>
              <p:spPr>
                <a:xfrm>
                  <a:off x="9440867" y="4630744"/>
                  <a:ext cx="900000" cy="2303399"/>
                </a:xfrm>
                <a:custGeom>
                  <a:avLst/>
                  <a:gdLst/>
                  <a:ahLst/>
                  <a:cxnLst/>
                  <a:rect l="0" t="0" r="0" b="0"/>
                  <a:pathLst>
                    <a:path w="120000" h="120000" extrusionOk="0">
                      <a:moveTo>
                        <a:pt x="120000" y="56210"/>
                      </a:moveTo>
                      <a:cubicBezTo>
                        <a:pt x="120000" y="67578"/>
                        <a:pt x="113557" y="78000"/>
                        <a:pt x="100671" y="88105"/>
                      </a:cubicBezTo>
                      <a:cubicBezTo>
                        <a:pt x="93422" y="93789"/>
                        <a:pt x="83758" y="99157"/>
                        <a:pt x="72483" y="103894"/>
                      </a:cubicBezTo>
                      <a:cubicBezTo>
                        <a:pt x="63624" y="107684"/>
                        <a:pt x="53154" y="111157"/>
                        <a:pt x="41879" y="114315"/>
                      </a:cubicBezTo>
                      <a:cubicBezTo>
                        <a:pt x="36241" y="115894"/>
                        <a:pt x="30604" y="117157"/>
                        <a:pt x="24161" y="118421"/>
                      </a:cubicBezTo>
                      <a:cubicBezTo>
                        <a:pt x="16912" y="120000"/>
                        <a:pt x="7248" y="118736"/>
                        <a:pt x="4026" y="115894"/>
                      </a:cubicBezTo>
                      <a:cubicBezTo>
                        <a:pt x="0" y="112736"/>
                        <a:pt x="2416" y="109263"/>
                        <a:pt x="10469" y="107684"/>
                      </a:cubicBezTo>
                      <a:cubicBezTo>
                        <a:pt x="22550" y="105157"/>
                        <a:pt x="33825" y="102000"/>
                        <a:pt x="44295" y="98210"/>
                      </a:cubicBezTo>
                      <a:cubicBezTo>
                        <a:pt x="65234" y="90315"/>
                        <a:pt x="78926" y="80842"/>
                        <a:pt x="85369" y="69473"/>
                      </a:cubicBezTo>
                      <a:cubicBezTo>
                        <a:pt x="88590" y="64421"/>
                        <a:pt x="90201" y="59368"/>
                        <a:pt x="89395" y="54000"/>
                      </a:cubicBezTo>
                      <a:cubicBezTo>
                        <a:pt x="88590" y="43578"/>
                        <a:pt x="80536" y="33789"/>
                        <a:pt x="66040" y="24947"/>
                      </a:cubicBezTo>
                      <a:cubicBezTo>
                        <a:pt x="58791" y="20526"/>
                        <a:pt x="50738" y="16736"/>
                        <a:pt x="40268" y="12947"/>
                      </a:cubicBezTo>
                      <a:cubicBezTo>
                        <a:pt x="38657" y="12315"/>
                        <a:pt x="36241" y="11684"/>
                        <a:pt x="33825" y="11052"/>
                      </a:cubicBezTo>
                      <a:cubicBezTo>
                        <a:pt x="28993" y="9157"/>
                        <a:pt x="27382" y="7263"/>
                        <a:pt x="28993" y="4736"/>
                      </a:cubicBezTo>
                      <a:cubicBezTo>
                        <a:pt x="30604" y="2526"/>
                        <a:pt x="34630" y="947"/>
                        <a:pt x="41073" y="631"/>
                      </a:cubicBezTo>
                      <a:cubicBezTo>
                        <a:pt x="45906" y="0"/>
                        <a:pt x="49932" y="631"/>
                        <a:pt x="53959" y="1894"/>
                      </a:cubicBezTo>
                      <a:cubicBezTo>
                        <a:pt x="68456" y="6631"/>
                        <a:pt x="80536" y="12000"/>
                        <a:pt x="91006" y="18000"/>
                      </a:cubicBezTo>
                      <a:cubicBezTo>
                        <a:pt x="100671" y="23684"/>
                        <a:pt x="107919" y="30000"/>
                        <a:pt x="112751" y="36631"/>
                      </a:cubicBezTo>
                      <a:cubicBezTo>
                        <a:pt x="116778" y="42000"/>
                        <a:pt x="119194" y="47368"/>
                        <a:pt x="120000" y="52736"/>
                      </a:cubicBezTo>
                      <a:cubicBezTo>
                        <a:pt x="120000" y="53368"/>
                        <a:pt x="120000" y="54000"/>
                        <a:pt x="120000" y="54631"/>
                      </a:cubicBezTo>
                      <a:cubicBezTo>
                        <a:pt x="120000" y="55263"/>
                        <a:pt x="120000" y="55578"/>
                        <a:pt x="120000" y="56210"/>
                      </a:cubicBezTo>
                      <a:close/>
                    </a:path>
                  </a:pathLst>
                </a:custGeom>
                <a:solidFill>
                  <a:srgbClr val="FFFFFF"/>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sp>
              <p:nvSpPr>
                <p:cNvPr id="157" name="Shape 594"/>
                <p:cNvSpPr/>
                <p:nvPr/>
              </p:nvSpPr>
              <p:spPr>
                <a:xfrm>
                  <a:off x="9229729" y="4849819"/>
                  <a:ext cx="742800" cy="1823999"/>
                </a:xfrm>
                <a:custGeom>
                  <a:avLst/>
                  <a:gdLst/>
                  <a:ahLst/>
                  <a:cxnLst/>
                  <a:rect l="0" t="0" r="0" b="0"/>
                  <a:pathLst>
                    <a:path w="120000" h="120000" extrusionOk="0">
                      <a:moveTo>
                        <a:pt x="120000" y="57009"/>
                      </a:moveTo>
                      <a:cubicBezTo>
                        <a:pt x="119024" y="70166"/>
                        <a:pt x="110243" y="83322"/>
                        <a:pt x="90731" y="94883"/>
                      </a:cubicBezTo>
                      <a:cubicBezTo>
                        <a:pt x="74146" y="104451"/>
                        <a:pt x="54634" y="112425"/>
                        <a:pt x="29268" y="117607"/>
                      </a:cubicBezTo>
                      <a:cubicBezTo>
                        <a:pt x="17560" y="120000"/>
                        <a:pt x="3902" y="117607"/>
                        <a:pt x="1951" y="112425"/>
                      </a:cubicBezTo>
                      <a:cubicBezTo>
                        <a:pt x="0" y="109235"/>
                        <a:pt x="3902" y="106046"/>
                        <a:pt x="10731" y="104451"/>
                      </a:cubicBezTo>
                      <a:cubicBezTo>
                        <a:pt x="22439" y="102059"/>
                        <a:pt x="32195" y="99269"/>
                        <a:pt x="41951" y="95681"/>
                      </a:cubicBezTo>
                      <a:cubicBezTo>
                        <a:pt x="62439" y="87707"/>
                        <a:pt x="75121" y="77740"/>
                        <a:pt x="80000" y="66578"/>
                      </a:cubicBezTo>
                      <a:cubicBezTo>
                        <a:pt x="82926" y="61395"/>
                        <a:pt x="83902" y="56212"/>
                        <a:pt x="81951" y="50631"/>
                      </a:cubicBezTo>
                      <a:cubicBezTo>
                        <a:pt x="80000" y="43853"/>
                        <a:pt x="75121" y="37475"/>
                        <a:pt x="67317" y="31096"/>
                      </a:cubicBezTo>
                      <a:cubicBezTo>
                        <a:pt x="59512" y="24717"/>
                        <a:pt x="48780" y="19136"/>
                        <a:pt x="35121" y="14750"/>
                      </a:cubicBezTo>
                      <a:cubicBezTo>
                        <a:pt x="31219" y="13156"/>
                        <a:pt x="28292" y="11960"/>
                        <a:pt x="26341" y="9966"/>
                      </a:cubicBezTo>
                      <a:cubicBezTo>
                        <a:pt x="23414" y="6378"/>
                        <a:pt x="29268" y="1594"/>
                        <a:pt x="40000" y="797"/>
                      </a:cubicBezTo>
                      <a:cubicBezTo>
                        <a:pt x="46829" y="0"/>
                        <a:pt x="51707" y="797"/>
                        <a:pt x="56585" y="2392"/>
                      </a:cubicBezTo>
                      <a:cubicBezTo>
                        <a:pt x="81951" y="10764"/>
                        <a:pt x="99512" y="21129"/>
                        <a:pt x="110243" y="33887"/>
                      </a:cubicBezTo>
                      <a:cubicBezTo>
                        <a:pt x="115121" y="39069"/>
                        <a:pt x="118048" y="44651"/>
                        <a:pt x="119024" y="50232"/>
                      </a:cubicBezTo>
                      <a:cubicBezTo>
                        <a:pt x="119024" y="52225"/>
                        <a:pt x="120000" y="54219"/>
                        <a:pt x="120000" y="57009"/>
                      </a:cubicBezTo>
                      <a:close/>
                    </a:path>
                  </a:pathLst>
                </a:custGeom>
                <a:solidFill>
                  <a:srgbClr val="FFFFFF"/>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sp>
              <p:nvSpPr>
                <p:cNvPr id="165" name="Shape 595"/>
                <p:cNvSpPr/>
                <p:nvPr/>
              </p:nvSpPr>
              <p:spPr>
                <a:xfrm>
                  <a:off x="9031292" y="5103821"/>
                  <a:ext cx="555600" cy="1255800"/>
                </a:xfrm>
                <a:custGeom>
                  <a:avLst/>
                  <a:gdLst/>
                  <a:ahLst/>
                  <a:cxnLst/>
                  <a:rect l="0" t="0" r="0" b="0"/>
                  <a:pathLst>
                    <a:path w="120000" h="120000" extrusionOk="0">
                      <a:moveTo>
                        <a:pt x="120000" y="57971"/>
                      </a:moveTo>
                      <a:cubicBezTo>
                        <a:pt x="120000" y="72463"/>
                        <a:pt x="109565" y="86376"/>
                        <a:pt x="88695" y="98550"/>
                      </a:cubicBezTo>
                      <a:cubicBezTo>
                        <a:pt x="74347" y="106666"/>
                        <a:pt x="57391" y="113043"/>
                        <a:pt x="37826" y="117681"/>
                      </a:cubicBezTo>
                      <a:cubicBezTo>
                        <a:pt x="28695" y="120000"/>
                        <a:pt x="19565" y="119420"/>
                        <a:pt x="11739" y="116521"/>
                      </a:cubicBezTo>
                      <a:cubicBezTo>
                        <a:pt x="2608" y="114202"/>
                        <a:pt x="0" y="110144"/>
                        <a:pt x="2608" y="105507"/>
                      </a:cubicBezTo>
                      <a:cubicBezTo>
                        <a:pt x="3913" y="102608"/>
                        <a:pt x="6521" y="100289"/>
                        <a:pt x="13043" y="99130"/>
                      </a:cubicBezTo>
                      <a:cubicBezTo>
                        <a:pt x="23478" y="96231"/>
                        <a:pt x="33913" y="93333"/>
                        <a:pt x="41739" y="89275"/>
                      </a:cubicBezTo>
                      <a:cubicBezTo>
                        <a:pt x="57391" y="81739"/>
                        <a:pt x="67826" y="73043"/>
                        <a:pt x="70434" y="62608"/>
                      </a:cubicBezTo>
                      <a:cubicBezTo>
                        <a:pt x="73043" y="50434"/>
                        <a:pt x="66521" y="39420"/>
                        <a:pt x="49565" y="28985"/>
                      </a:cubicBezTo>
                      <a:cubicBezTo>
                        <a:pt x="44347" y="25507"/>
                        <a:pt x="37826" y="23188"/>
                        <a:pt x="31304" y="20289"/>
                      </a:cubicBezTo>
                      <a:cubicBezTo>
                        <a:pt x="20869" y="16231"/>
                        <a:pt x="19565" y="9855"/>
                        <a:pt x="28695" y="5217"/>
                      </a:cubicBezTo>
                      <a:cubicBezTo>
                        <a:pt x="36521" y="579"/>
                        <a:pt x="52173" y="0"/>
                        <a:pt x="62608" y="3478"/>
                      </a:cubicBezTo>
                      <a:cubicBezTo>
                        <a:pt x="90000" y="13333"/>
                        <a:pt x="106956" y="25507"/>
                        <a:pt x="116086" y="40579"/>
                      </a:cubicBezTo>
                      <a:cubicBezTo>
                        <a:pt x="118695" y="45797"/>
                        <a:pt x="120000" y="51594"/>
                        <a:pt x="120000" y="57971"/>
                      </a:cubicBezTo>
                      <a:close/>
                    </a:path>
                  </a:pathLst>
                </a:custGeom>
                <a:solidFill>
                  <a:srgbClr val="FFFFFF"/>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sp>
              <p:nvSpPr>
                <p:cNvPr id="167" name="Shape 596"/>
                <p:cNvSpPr/>
                <p:nvPr/>
              </p:nvSpPr>
              <p:spPr>
                <a:xfrm>
                  <a:off x="8572504" y="5419733"/>
                  <a:ext cx="561900" cy="557100"/>
                </a:xfrm>
                <a:custGeom>
                  <a:avLst/>
                  <a:gdLst/>
                  <a:ahLst/>
                  <a:cxnLst/>
                  <a:rect l="0" t="0" r="0" b="0"/>
                  <a:pathLst>
                    <a:path w="120000" h="120000" extrusionOk="0">
                      <a:moveTo>
                        <a:pt x="60645" y="120000"/>
                      </a:moveTo>
                      <a:cubicBezTo>
                        <a:pt x="27096" y="120000"/>
                        <a:pt x="0" y="93913"/>
                        <a:pt x="0" y="60000"/>
                      </a:cubicBezTo>
                      <a:cubicBezTo>
                        <a:pt x="0" y="27391"/>
                        <a:pt x="27096" y="0"/>
                        <a:pt x="60645" y="0"/>
                      </a:cubicBezTo>
                      <a:cubicBezTo>
                        <a:pt x="92903" y="0"/>
                        <a:pt x="120000" y="26086"/>
                        <a:pt x="120000" y="60000"/>
                      </a:cubicBezTo>
                      <a:cubicBezTo>
                        <a:pt x="120000" y="96521"/>
                        <a:pt x="90322" y="120000"/>
                        <a:pt x="60645" y="120000"/>
                      </a:cubicBezTo>
                      <a:close/>
                    </a:path>
                  </a:pathLst>
                </a:custGeom>
                <a:solidFill>
                  <a:srgbClr val="FFFFFF"/>
                </a:solidFill>
                <a:ln>
                  <a:noFill/>
                </a:ln>
              </p:spPr>
              <p:txBody>
                <a:bodyPr lIns="68575" tIns="34275" rIns="68575" bIns="34275" anchor="t" anchorCtr="0">
                  <a:noAutofit/>
                </a:bodyPr>
                <a:lstStyle/>
                <a:p>
                  <a:pPr marL="0" marR="0" lvl="0" indent="0" algn="l" rtl="0">
                    <a:spcBef>
                      <a:spcPts val="0"/>
                    </a:spcBef>
                    <a:buNone/>
                  </a:pPr>
                  <a:endParaRPr sz="1400" dirty="0">
                    <a:solidFill>
                      <a:schemeClr val="lt1"/>
                    </a:solidFill>
                    <a:latin typeface="Arial"/>
                    <a:ea typeface="Arial"/>
                    <a:cs typeface="Arial"/>
                    <a:sym typeface="Arial"/>
                  </a:endParaRPr>
                </a:p>
              </p:txBody>
            </p:sp>
          </p:grpSp>
        </p:grpSp>
      </p:grpSp>
    </p:spTree>
    <p:extLst>
      <p:ext uri="{BB962C8B-B14F-4D97-AF65-F5344CB8AC3E}">
        <p14:creationId xmlns:p14="http://schemas.microsoft.com/office/powerpoint/2010/main" val="3263381106"/>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Integrated Solution </a:t>
            </a:r>
            <a:r>
              <a:rPr lang="mr-IN" dirty="0"/>
              <a:t>–</a:t>
            </a:r>
            <a:r>
              <a:rPr lang="en-US" dirty="0"/>
              <a:t> Primary Sale</a:t>
            </a:r>
          </a:p>
        </p:txBody>
      </p:sp>
      <p:sp>
        <p:nvSpPr>
          <p:cNvPr id="3" name="Content Placeholder 2"/>
          <p:cNvSpPr>
            <a:spLocks noGrp="1"/>
          </p:cNvSpPr>
          <p:nvPr>
            <p:ph idx="1"/>
          </p:nvPr>
        </p:nvSpPr>
        <p:spPr>
          <a:xfrm>
            <a:off x="526317" y="1111134"/>
            <a:ext cx="6645046" cy="3286205"/>
          </a:xfrm>
        </p:spPr>
        <p:txBody>
          <a:bodyPr>
            <a:normAutofit/>
          </a:bodyPr>
          <a:lstStyle/>
          <a:p>
            <a:r>
              <a:rPr lang="en-US" sz="2000" dirty="0"/>
              <a:t>FortiGate acts as controller</a:t>
            </a:r>
          </a:p>
          <a:p>
            <a:r>
              <a:rPr lang="en-US" sz="2000" dirty="0"/>
              <a:t>2.9 million FortiGates deployed </a:t>
            </a:r>
            <a:r>
              <a:rPr lang="mr-IN" sz="2000" dirty="0"/>
              <a:t>–</a:t>
            </a:r>
            <a:r>
              <a:rPr lang="en-US" sz="2000" dirty="0"/>
              <a:t> just need to add APs</a:t>
            </a:r>
          </a:p>
          <a:p>
            <a:r>
              <a:rPr lang="en-US" sz="2000" dirty="0"/>
              <a:t>FAP, FAP-S and FAP-U supported</a:t>
            </a:r>
          </a:p>
          <a:p>
            <a:r>
              <a:rPr lang="en-US" sz="2000" dirty="0"/>
              <a:t>Wireless Network appears as a Firewall interface</a:t>
            </a:r>
          </a:p>
          <a:p>
            <a:r>
              <a:rPr lang="en-US" sz="2000" dirty="0"/>
              <a:t>Integrated authentication, reporting and management</a:t>
            </a:r>
          </a:p>
          <a:p>
            <a:r>
              <a:rPr lang="en-US" sz="2000" dirty="0"/>
              <a:t>Interacts with Fortinet Fabric</a:t>
            </a:r>
          </a:p>
        </p:txBody>
      </p:sp>
      <p:pic>
        <p:nvPicPr>
          <p:cNvPr id="5" name="Picture 4"/>
          <p:cNvPicPr>
            <a:picLocks noChangeAspect="1"/>
          </p:cNvPicPr>
          <p:nvPr/>
        </p:nvPicPr>
        <p:blipFill>
          <a:blip r:embed="rId2"/>
          <a:stretch>
            <a:fillRect/>
          </a:stretch>
        </p:blipFill>
        <p:spPr>
          <a:xfrm>
            <a:off x="0" y="4998472"/>
            <a:ext cx="12188825" cy="878874"/>
          </a:xfrm>
          <a:prstGeom prst="rect">
            <a:avLst/>
          </a:prstGeom>
        </p:spPr>
      </p:pic>
      <p:grpSp>
        <p:nvGrpSpPr>
          <p:cNvPr id="6" name="Group 5"/>
          <p:cNvGrpSpPr/>
          <p:nvPr/>
        </p:nvGrpSpPr>
        <p:grpSpPr>
          <a:xfrm>
            <a:off x="8609744" y="1011828"/>
            <a:ext cx="2667138" cy="3792962"/>
            <a:chOff x="4374730" y="1482657"/>
            <a:chExt cx="3067095" cy="4177979"/>
          </a:xfrm>
        </p:grpSpPr>
        <p:sp>
          <p:nvSpPr>
            <p:cNvPr id="7" name="Rounded Rectangle 6"/>
            <p:cNvSpPr/>
            <p:nvPr/>
          </p:nvSpPr>
          <p:spPr bwMode="invGray">
            <a:xfrm>
              <a:off x="4374730" y="1482657"/>
              <a:ext cx="3067095" cy="4177979"/>
            </a:xfrm>
            <a:prstGeom prst="roundRect">
              <a:avLst/>
            </a:prstGeom>
            <a:solidFill>
              <a:schemeClr val="accent1">
                <a:lumMod val="40000"/>
                <a:lumOff val="60000"/>
              </a:schemeClr>
            </a:solidFill>
            <a:ln w="9525">
              <a:solidFill>
                <a:schemeClr val="tx1"/>
              </a:solidFill>
              <a:round/>
              <a:headEnd/>
              <a:tailEnd/>
            </a:ln>
            <a:extLst/>
          </p:spPr>
          <p:txBody>
            <a:bodyPr wrap="square" rtlCol="0" anchor="ctr"/>
            <a:lstStyle/>
            <a:p>
              <a:pPr algn="ctr" defTabSz="342761"/>
              <a:endParaRPr lang="en-US" dirty="0"/>
            </a:p>
          </p:txBody>
        </p:sp>
        <p:grpSp>
          <p:nvGrpSpPr>
            <p:cNvPr id="8" name="Group 7"/>
            <p:cNvGrpSpPr/>
            <p:nvPr/>
          </p:nvGrpSpPr>
          <p:grpSpPr>
            <a:xfrm>
              <a:off x="4397665" y="1698618"/>
              <a:ext cx="2864223" cy="3698415"/>
              <a:chOff x="4662301" y="1645132"/>
              <a:chExt cx="2864223" cy="3698415"/>
            </a:xfrm>
          </p:grpSpPr>
          <p:pic>
            <p:nvPicPr>
              <p:cNvPr id="9" name="Picture 3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2454" y="4629196"/>
                <a:ext cx="823912" cy="71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5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0493" y="4616556"/>
                <a:ext cx="1003130" cy="69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5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5005" y="3422953"/>
                <a:ext cx="1005840" cy="72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58280" y="3263677"/>
                <a:ext cx="457199" cy="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5297237" y="2579343"/>
                <a:ext cx="1672319" cy="661086"/>
              </a:xfrm>
              <a:prstGeom prst="rect">
                <a:avLst/>
              </a:prstGeom>
              <a:noFill/>
            </p:spPr>
            <p:txBody>
              <a:bodyPr wrap="none" rtlCol="0">
                <a:spAutoFit/>
              </a:bodyPr>
              <a:lstStyle/>
              <a:p>
                <a:pPr algn="ctr"/>
                <a:r>
                  <a:rPr lang="en-US" sz="1100" dirty="0" err="1"/>
                  <a:t>FortiGate</a:t>
                </a:r>
                <a:endParaRPr lang="en-US" sz="1100" dirty="0"/>
              </a:p>
              <a:p>
                <a:pPr algn="ctr"/>
                <a:r>
                  <a:rPr lang="en-US" sz="1100" dirty="0"/>
                  <a:t>+</a:t>
                </a:r>
              </a:p>
              <a:p>
                <a:pPr algn="ctr"/>
                <a:r>
                  <a:rPr lang="en-US" sz="1100" dirty="0"/>
                  <a:t>WLAN Management</a:t>
                </a:r>
              </a:p>
            </p:txBody>
          </p:sp>
          <p:sp>
            <p:nvSpPr>
              <p:cNvPr id="14" name="TextBox 13"/>
              <p:cNvSpPr txBox="1"/>
              <p:nvPr/>
            </p:nvSpPr>
            <p:spPr>
              <a:xfrm>
                <a:off x="6729485" y="4321400"/>
                <a:ext cx="429877" cy="288166"/>
              </a:xfrm>
              <a:prstGeom prst="rect">
                <a:avLst/>
              </a:prstGeom>
              <a:noFill/>
            </p:spPr>
            <p:txBody>
              <a:bodyPr wrap="none" rtlCol="0">
                <a:spAutoFit/>
              </a:bodyPr>
              <a:lstStyle/>
              <a:p>
                <a:r>
                  <a:rPr lang="en-US" sz="1100" dirty="0"/>
                  <a:t>AP</a:t>
                </a:r>
              </a:p>
            </p:txBody>
          </p:sp>
          <p:sp>
            <p:nvSpPr>
              <p:cNvPr id="15" name="TextBox 14"/>
              <p:cNvSpPr txBox="1"/>
              <p:nvPr/>
            </p:nvSpPr>
            <p:spPr>
              <a:xfrm>
                <a:off x="5023702" y="4321400"/>
                <a:ext cx="691638" cy="288166"/>
              </a:xfrm>
              <a:prstGeom prst="rect">
                <a:avLst/>
              </a:prstGeom>
              <a:noFill/>
            </p:spPr>
            <p:txBody>
              <a:bodyPr wrap="none" rtlCol="0">
                <a:spAutoFit/>
              </a:bodyPr>
              <a:lstStyle/>
              <a:p>
                <a:r>
                  <a:rPr lang="en-US" sz="1100" dirty="0"/>
                  <a:t>Switch</a:t>
                </a:r>
              </a:p>
            </p:txBody>
          </p:sp>
          <p:sp>
            <p:nvSpPr>
              <p:cNvPr id="16" name="TextBox 15"/>
              <p:cNvSpPr txBox="1"/>
              <p:nvPr/>
            </p:nvSpPr>
            <p:spPr>
              <a:xfrm>
                <a:off x="5417707" y="1645132"/>
                <a:ext cx="1353414" cy="372920"/>
              </a:xfrm>
              <a:prstGeom prst="rect">
                <a:avLst/>
              </a:prstGeom>
              <a:noFill/>
            </p:spPr>
            <p:txBody>
              <a:bodyPr wrap="none" rtlCol="0">
                <a:spAutoFit/>
              </a:bodyPr>
              <a:lstStyle/>
              <a:p>
                <a:pPr algn="ctr"/>
                <a:r>
                  <a:rPr lang="en-US" sz="1600" b="1" dirty="0">
                    <a:ln w="12700">
                      <a:noFill/>
                      <a:prstDash val="solid"/>
                    </a:ln>
                    <a:effectLst>
                      <a:outerShdw blurRad="41275" dist="20320" dir="1800000" algn="tl" rotWithShape="0">
                        <a:srgbClr val="000000">
                          <a:alpha val="40000"/>
                        </a:srgbClr>
                      </a:outerShdw>
                    </a:effectLst>
                  </a:rPr>
                  <a:t>Integrated</a:t>
                </a:r>
              </a:p>
            </p:txBody>
          </p:sp>
          <p:sp>
            <p:nvSpPr>
              <p:cNvPr id="17" name="TextBox 16"/>
              <p:cNvSpPr txBox="1"/>
              <p:nvPr/>
            </p:nvSpPr>
            <p:spPr>
              <a:xfrm>
                <a:off x="4662301" y="2047303"/>
                <a:ext cx="2864223" cy="288166"/>
              </a:xfrm>
              <a:prstGeom prst="rect">
                <a:avLst/>
              </a:prstGeom>
              <a:noFill/>
            </p:spPr>
            <p:txBody>
              <a:bodyPr wrap="square" rtlCol="0">
                <a:spAutoFit/>
              </a:bodyPr>
              <a:lstStyle/>
              <a:p>
                <a:pPr algn="ctr"/>
                <a:r>
                  <a:rPr lang="en-US" sz="1100" dirty="0"/>
                  <a:t>(Integrated Controller)</a:t>
                </a:r>
              </a:p>
            </p:txBody>
          </p:sp>
        </p:grpSp>
      </p:grpSp>
    </p:spTree>
    <p:extLst>
      <p:ext uri="{BB962C8B-B14F-4D97-AF65-F5344CB8AC3E}">
        <p14:creationId xmlns:p14="http://schemas.microsoft.com/office/powerpoint/2010/main" val="2588033377"/>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Points form part of the fabric</a:t>
            </a:r>
          </a:p>
        </p:txBody>
      </p:sp>
      <p:pic>
        <p:nvPicPr>
          <p:cNvPr id="4" name="Picture 3"/>
          <p:cNvPicPr>
            <a:picLocks noChangeAspect="1"/>
          </p:cNvPicPr>
          <p:nvPr/>
        </p:nvPicPr>
        <p:blipFill>
          <a:blip r:embed="rId2"/>
          <a:stretch>
            <a:fillRect/>
          </a:stretch>
        </p:blipFill>
        <p:spPr>
          <a:xfrm>
            <a:off x="0" y="835286"/>
            <a:ext cx="6532580" cy="5514713"/>
          </a:xfrm>
          <a:prstGeom prst="rect">
            <a:avLst/>
          </a:prstGeom>
        </p:spPr>
      </p:pic>
      <p:pic>
        <p:nvPicPr>
          <p:cNvPr id="5" name="Picture 4"/>
          <p:cNvPicPr>
            <a:picLocks noChangeAspect="1"/>
          </p:cNvPicPr>
          <p:nvPr/>
        </p:nvPicPr>
        <p:blipFill>
          <a:blip r:embed="rId3"/>
          <a:stretch>
            <a:fillRect/>
          </a:stretch>
        </p:blipFill>
        <p:spPr>
          <a:xfrm>
            <a:off x="6988374" y="1091145"/>
            <a:ext cx="5145868" cy="2916238"/>
          </a:xfrm>
          <a:prstGeom prst="rect">
            <a:avLst/>
          </a:prstGeom>
        </p:spPr>
      </p:pic>
      <p:sp>
        <p:nvSpPr>
          <p:cNvPr id="6" name="Oval 5"/>
          <p:cNvSpPr/>
          <p:nvPr/>
        </p:nvSpPr>
        <p:spPr bwMode="invGray">
          <a:xfrm>
            <a:off x="5842000" y="1253067"/>
            <a:ext cx="643467" cy="643465"/>
          </a:xfrm>
          <a:prstGeom prst="ellipse">
            <a:avLst/>
          </a:prstGeom>
          <a:noFill/>
          <a:ln w="38100">
            <a:solidFill>
              <a:srgbClr val="C00000"/>
            </a:solid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8" name="Straight Arrow Connector 7"/>
          <p:cNvCxnSpPr>
            <a:stCxn id="6" idx="6"/>
          </p:cNvCxnSpPr>
          <p:nvPr/>
        </p:nvCxnSpPr>
        <p:spPr>
          <a:xfrm>
            <a:off x="6485467" y="1574800"/>
            <a:ext cx="1557866" cy="406400"/>
          </a:xfrm>
          <a:prstGeom prst="straightConnector1">
            <a:avLst/>
          </a:prstGeom>
          <a:ln w="38100">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3002647"/>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Fortinet Security Fabric Realized</a:t>
            </a:r>
          </a:p>
        </p:txBody>
      </p:sp>
      <p:sp>
        <p:nvSpPr>
          <p:cNvPr id="3" name="Oval 2"/>
          <p:cNvSpPr/>
          <p:nvPr/>
        </p:nvSpPr>
        <p:spPr bwMode="invGray">
          <a:xfrm>
            <a:off x="1496923" y="4337939"/>
            <a:ext cx="2182569" cy="1936210"/>
          </a:xfrm>
          <a:prstGeom prst="ellipse">
            <a:avLst/>
          </a:prstGeom>
          <a:solidFill>
            <a:schemeClr val="accent2">
              <a:lumMod val="20000"/>
              <a:lumOff val="80000"/>
              <a:alpha val="25000"/>
            </a:schemeClr>
          </a:solidFill>
          <a:ln w="9525">
            <a:noFill/>
            <a:round/>
            <a:headEnd/>
            <a:tailEnd/>
          </a:ln>
          <a:effectLst>
            <a:glow rad="63500">
              <a:schemeClr val="accent1">
                <a:lumMod val="40000"/>
                <a:lumOff val="60000"/>
                <a:alpha val="40000"/>
              </a:schemeClr>
            </a:glow>
          </a:effectLst>
          <a:extLst/>
        </p:spPr>
        <p:txBody>
          <a:bodyPr wrap="square" rtlCol="0" anchor="ctr"/>
          <a:lstStyle/>
          <a:p>
            <a:pPr algn="ctr" defTabSz="342793">
              <a:defRPr/>
            </a:pPr>
            <a:endParaRPr lang="en-US" sz="2000" dirty="0">
              <a:solidFill>
                <a:srgbClr val="000000"/>
              </a:solidFill>
              <a:latin typeface="Arial"/>
            </a:endParaRPr>
          </a:p>
        </p:txBody>
      </p:sp>
      <p:sp>
        <p:nvSpPr>
          <p:cNvPr id="4" name="Oval 3"/>
          <p:cNvSpPr/>
          <p:nvPr/>
        </p:nvSpPr>
        <p:spPr bwMode="invGray">
          <a:xfrm>
            <a:off x="2641586" y="4235955"/>
            <a:ext cx="861566" cy="861566"/>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 name="Oval 4"/>
          <p:cNvSpPr/>
          <p:nvPr/>
        </p:nvSpPr>
        <p:spPr bwMode="invGray">
          <a:xfrm>
            <a:off x="3829473" y="1663797"/>
            <a:ext cx="4500694" cy="3857956"/>
          </a:xfrm>
          <a:prstGeom prst="ellipse">
            <a:avLst/>
          </a:prstGeom>
          <a:solidFill>
            <a:schemeClr val="accent2">
              <a:lumMod val="20000"/>
              <a:lumOff val="80000"/>
              <a:alpha val="25000"/>
            </a:schemeClr>
          </a:solidFill>
          <a:ln w="9525">
            <a:noFill/>
            <a:round/>
            <a:headEnd/>
            <a:tailEnd/>
          </a:ln>
          <a:effectLst>
            <a:glow rad="63500">
              <a:schemeClr val="accent1">
                <a:lumMod val="40000"/>
                <a:lumOff val="60000"/>
                <a:alpha val="40000"/>
              </a:schemeClr>
            </a:glow>
          </a:effectLst>
          <a:extLst/>
        </p:spPr>
        <p:txBody>
          <a:bodyPr wrap="square" rtlCol="0" anchor="ctr"/>
          <a:lstStyle/>
          <a:p>
            <a:pPr algn="ctr" defTabSz="342793">
              <a:defRPr/>
            </a:pPr>
            <a:endParaRPr lang="en-US" sz="2000" dirty="0">
              <a:solidFill>
                <a:srgbClr val="000000"/>
              </a:solidFill>
              <a:latin typeface="Arial"/>
            </a:endParaRPr>
          </a:p>
        </p:txBody>
      </p:sp>
      <p:sp>
        <p:nvSpPr>
          <p:cNvPr id="6" name="Oval 5"/>
          <p:cNvSpPr/>
          <p:nvPr/>
        </p:nvSpPr>
        <p:spPr bwMode="invGray">
          <a:xfrm>
            <a:off x="3743348" y="3551620"/>
            <a:ext cx="861566" cy="861566"/>
          </a:xfrm>
          <a:prstGeom prst="ellipse">
            <a:avLst/>
          </a:prstGeom>
          <a:solidFill>
            <a:srgbClr val="1C4E82"/>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7" name="Oval 6"/>
          <p:cNvSpPr/>
          <p:nvPr/>
        </p:nvSpPr>
        <p:spPr bwMode="invGray">
          <a:xfrm>
            <a:off x="5646294" y="2555945"/>
            <a:ext cx="1287273" cy="1287273"/>
          </a:xfrm>
          <a:prstGeom prst="ellipse">
            <a:avLst/>
          </a:prstGeom>
          <a:solidFill>
            <a:srgbClr val="1A9ED2"/>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8" name="Oval 7"/>
          <p:cNvSpPr/>
          <p:nvPr/>
        </p:nvSpPr>
        <p:spPr bwMode="invGray">
          <a:xfrm>
            <a:off x="6534511" y="2495645"/>
            <a:ext cx="703333" cy="703333"/>
          </a:xfrm>
          <a:prstGeom prst="ellipse">
            <a:avLst/>
          </a:prstGeom>
          <a:solidFill>
            <a:srgbClr val="1C4E82"/>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9" name="Picture 8"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6595311" y="2542152"/>
            <a:ext cx="600446" cy="600446"/>
          </a:xfrm>
          <a:prstGeom prst="rect">
            <a:avLst/>
          </a:prstGeom>
          <a:effectLst/>
        </p:spPr>
      </p:pic>
      <p:cxnSp>
        <p:nvCxnSpPr>
          <p:cNvPr id="10" name="Straight Connector 9"/>
          <p:cNvCxnSpPr/>
          <p:nvPr/>
        </p:nvCxnSpPr>
        <p:spPr>
          <a:xfrm flipH="1">
            <a:off x="4517622" y="2541528"/>
            <a:ext cx="782963" cy="495170"/>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pic>
        <p:nvPicPr>
          <p:cNvPr id="11" name="Picture 10" descr="Generic_Server_Rac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169290" y="2099111"/>
            <a:ext cx="376225" cy="742616"/>
          </a:xfrm>
          <a:prstGeom prst="rect">
            <a:avLst/>
          </a:prstGeom>
        </p:spPr>
      </p:pic>
      <p:sp>
        <p:nvSpPr>
          <p:cNvPr id="12" name="Oval 11"/>
          <p:cNvSpPr/>
          <p:nvPr/>
        </p:nvSpPr>
        <p:spPr bwMode="invGray">
          <a:xfrm>
            <a:off x="309403" y="1372958"/>
            <a:ext cx="3313649" cy="2840431"/>
          </a:xfrm>
          <a:prstGeom prst="ellipse">
            <a:avLst/>
          </a:prstGeom>
          <a:solidFill>
            <a:srgbClr val="E1EFEF">
              <a:alpha val="25000"/>
            </a:srgbClr>
          </a:solidFill>
          <a:ln w="9525">
            <a:noFill/>
            <a:round/>
            <a:headEnd/>
            <a:tailEnd/>
          </a:ln>
          <a:effectLst>
            <a:glow rad="63500">
              <a:schemeClr val="accent1">
                <a:lumMod val="40000"/>
                <a:lumOff val="60000"/>
                <a:alpha val="40000"/>
              </a:schemeClr>
            </a:glow>
          </a:effectLst>
          <a:extLst/>
        </p:spPr>
        <p:txBody>
          <a:bodyPr wrap="square" rtlCol="0" anchor="ctr"/>
          <a:lstStyle/>
          <a:p>
            <a:pPr algn="ctr" defTabSz="342793">
              <a:defRPr/>
            </a:pPr>
            <a:endParaRPr lang="en-US" sz="2000" dirty="0">
              <a:solidFill>
                <a:srgbClr val="000000"/>
              </a:solidFill>
              <a:latin typeface="Arial"/>
            </a:endParaRPr>
          </a:p>
        </p:txBody>
      </p:sp>
      <p:sp>
        <p:nvSpPr>
          <p:cNvPr id="13" name="Oval 12"/>
          <p:cNvSpPr/>
          <p:nvPr/>
        </p:nvSpPr>
        <p:spPr bwMode="invGray">
          <a:xfrm>
            <a:off x="1972169" y="3260434"/>
            <a:ext cx="703333" cy="703333"/>
          </a:xfrm>
          <a:prstGeom prst="ellipse">
            <a:avLst/>
          </a:prstGeom>
          <a:solidFill>
            <a:schemeClr val="accent5"/>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14" name="Picture 13"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2020019" y="3327355"/>
            <a:ext cx="600446" cy="600446"/>
          </a:xfrm>
          <a:prstGeom prst="rect">
            <a:avLst/>
          </a:prstGeom>
          <a:effectLst/>
        </p:spPr>
      </p:pic>
      <p:sp>
        <p:nvSpPr>
          <p:cNvPr id="15" name="Oval 14"/>
          <p:cNvSpPr/>
          <p:nvPr/>
        </p:nvSpPr>
        <p:spPr bwMode="invGray">
          <a:xfrm>
            <a:off x="2374977" y="2285528"/>
            <a:ext cx="703333" cy="703333"/>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16" name="Picture 15"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2425817" y="2361412"/>
            <a:ext cx="600446" cy="600446"/>
          </a:xfrm>
          <a:prstGeom prst="rect">
            <a:avLst/>
          </a:prstGeom>
          <a:effectLst/>
        </p:spPr>
      </p:pic>
      <p:sp>
        <p:nvSpPr>
          <p:cNvPr id="17" name="Oval 16"/>
          <p:cNvSpPr/>
          <p:nvPr/>
        </p:nvSpPr>
        <p:spPr bwMode="invGray">
          <a:xfrm>
            <a:off x="415205" y="1983793"/>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18" name="Oval 17"/>
          <p:cNvSpPr/>
          <p:nvPr/>
        </p:nvSpPr>
        <p:spPr bwMode="invGray">
          <a:xfrm>
            <a:off x="1123233" y="1974830"/>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19" name="Oval 18"/>
          <p:cNvSpPr/>
          <p:nvPr/>
        </p:nvSpPr>
        <p:spPr bwMode="invGray">
          <a:xfrm>
            <a:off x="1171032" y="2381124"/>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0" name="Oval 19"/>
          <p:cNvSpPr/>
          <p:nvPr/>
        </p:nvSpPr>
        <p:spPr bwMode="invGray">
          <a:xfrm>
            <a:off x="778181" y="2174990"/>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21" name="Picture 20"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455586" y="2034283"/>
            <a:ext cx="600446" cy="600446"/>
          </a:xfrm>
          <a:prstGeom prst="rect">
            <a:avLst/>
          </a:prstGeom>
          <a:effectLst/>
        </p:spPr>
      </p:pic>
      <p:pic>
        <p:nvPicPr>
          <p:cNvPr id="22" name="Picture 21"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854413" y="2253862"/>
            <a:ext cx="600446" cy="600446"/>
          </a:xfrm>
          <a:prstGeom prst="rect">
            <a:avLst/>
          </a:prstGeom>
          <a:effectLst/>
        </p:spPr>
      </p:pic>
      <p:pic>
        <p:nvPicPr>
          <p:cNvPr id="23" name="Picture 22"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1227845" y="2477921"/>
            <a:ext cx="600446" cy="600446"/>
          </a:xfrm>
          <a:prstGeom prst="rect">
            <a:avLst/>
          </a:prstGeom>
          <a:effectLst/>
        </p:spPr>
      </p:pic>
      <p:pic>
        <p:nvPicPr>
          <p:cNvPr id="24" name="Picture 23"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1220375" y="1984990"/>
            <a:ext cx="600446" cy="600446"/>
          </a:xfrm>
          <a:prstGeom prst="rect">
            <a:avLst/>
          </a:prstGeom>
          <a:effectLst/>
        </p:spPr>
      </p:pic>
      <p:sp>
        <p:nvSpPr>
          <p:cNvPr id="25" name="Oval 24"/>
          <p:cNvSpPr/>
          <p:nvPr/>
        </p:nvSpPr>
        <p:spPr bwMode="invGray">
          <a:xfrm>
            <a:off x="1220325" y="4880132"/>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6" name="Oval 25"/>
          <p:cNvSpPr/>
          <p:nvPr/>
        </p:nvSpPr>
        <p:spPr bwMode="invGray">
          <a:xfrm>
            <a:off x="1529527" y="5099711"/>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7" name="Oval 26"/>
          <p:cNvSpPr/>
          <p:nvPr/>
        </p:nvSpPr>
        <p:spPr bwMode="invGray">
          <a:xfrm>
            <a:off x="1551933" y="5443267"/>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8" name="Oval 27"/>
          <p:cNvSpPr/>
          <p:nvPr/>
        </p:nvSpPr>
        <p:spPr bwMode="invGray">
          <a:xfrm>
            <a:off x="1861134" y="5662845"/>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29" name="Picture 28" descr="Fabric-White.png"/>
          <p:cNvPicPr>
            <a:picLocks noChangeAspect="1"/>
          </p:cNvPicPr>
          <p:nvPr/>
        </p:nvPicPr>
        <p:blipFill>
          <a:blip r:embed="rId3" cstate="print">
            <a:alphaModFix amt="39000"/>
            <a:extLst>
              <a:ext uri="{28A0092B-C50C-407E-A947-70E740481C1C}">
                <a14:useLocalDpi xmlns:a14="http://schemas.microsoft.com/office/drawing/2010/main"/>
              </a:ext>
            </a:extLst>
          </a:blip>
          <a:stretch>
            <a:fillRect/>
          </a:stretch>
        </p:blipFill>
        <p:spPr>
          <a:xfrm>
            <a:off x="1275645" y="4960499"/>
            <a:ext cx="600446" cy="600446"/>
          </a:xfrm>
          <a:prstGeom prst="rect">
            <a:avLst/>
          </a:prstGeom>
          <a:effectLst/>
        </p:spPr>
      </p:pic>
      <p:pic>
        <p:nvPicPr>
          <p:cNvPr id="30" name="Picture 29" descr="Fabric-White.png"/>
          <p:cNvPicPr>
            <a:picLocks noChangeAspect="1"/>
          </p:cNvPicPr>
          <p:nvPr/>
        </p:nvPicPr>
        <p:blipFill>
          <a:blip r:embed="rId3" cstate="print">
            <a:alphaModFix amt="39000"/>
            <a:extLst>
              <a:ext uri="{28A0092B-C50C-407E-A947-70E740481C1C}">
                <a14:useLocalDpi xmlns:a14="http://schemas.microsoft.com/office/drawing/2010/main"/>
              </a:ext>
            </a:extLst>
          </a:blip>
          <a:stretch>
            <a:fillRect/>
          </a:stretch>
        </p:blipFill>
        <p:spPr>
          <a:xfrm>
            <a:off x="1622189" y="5202482"/>
            <a:ext cx="600446" cy="600446"/>
          </a:xfrm>
          <a:prstGeom prst="rect">
            <a:avLst/>
          </a:prstGeom>
          <a:effectLst/>
        </p:spPr>
      </p:pic>
      <p:pic>
        <p:nvPicPr>
          <p:cNvPr id="31" name="Picture 30" descr="Fabric-White.png"/>
          <p:cNvPicPr>
            <a:picLocks noChangeAspect="1"/>
          </p:cNvPicPr>
          <p:nvPr/>
        </p:nvPicPr>
        <p:blipFill>
          <a:blip r:embed="rId3" cstate="print">
            <a:alphaModFix amt="39000"/>
            <a:extLst>
              <a:ext uri="{28A0092B-C50C-407E-A947-70E740481C1C}">
                <a14:useLocalDpi xmlns:a14="http://schemas.microsoft.com/office/drawing/2010/main"/>
              </a:ext>
            </a:extLst>
          </a:blip>
          <a:stretch>
            <a:fillRect/>
          </a:stretch>
        </p:blipFill>
        <p:spPr>
          <a:xfrm>
            <a:off x="1472817" y="5658069"/>
            <a:ext cx="600446" cy="600446"/>
          </a:xfrm>
          <a:prstGeom prst="rect">
            <a:avLst/>
          </a:prstGeom>
          <a:effectLst/>
        </p:spPr>
      </p:pic>
      <p:pic>
        <p:nvPicPr>
          <p:cNvPr id="32" name="Picture 31" descr="Fabric-White.png"/>
          <p:cNvPicPr>
            <a:picLocks noChangeAspect="1"/>
          </p:cNvPicPr>
          <p:nvPr/>
        </p:nvPicPr>
        <p:blipFill>
          <a:blip r:embed="rId3" cstate="print">
            <a:alphaModFix amt="39000"/>
            <a:extLst>
              <a:ext uri="{28A0092B-C50C-407E-A947-70E740481C1C}">
                <a14:useLocalDpi xmlns:a14="http://schemas.microsoft.com/office/drawing/2010/main"/>
              </a:ext>
            </a:extLst>
          </a:blip>
          <a:stretch>
            <a:fillRect/>
          </a:stretch>
        </p:blipFill>
        <p:spPr>
          <a:xfrm>
            <a:off x="1920935" y="5717817"/>
            <a:ext cx="600446" cy="600446"/>
          </a:xfrm>
          <a:prstGeom prst="rect">
            <a:avLst/>
          </a:prstGeom>
          <a:effectLst/>
        </p:spPr>
      </p:pic>
      <p:pic>
        <p:nvPicPr>
          <p:cNvPr id="33" name="Picture 32" descr="Clouds.jpg"/>
          <p:cNvPicPr>
            <a:picLocks noChangeAspect="1"/>
          </p:cNvPicPr>
          <p:nvPr/>
        </p:nvPicPr>
        <p:blipFill>
          <a:blip r:embed="rId5" cstate="print">
            <a:duotone>
              <a:schemeClr val="accent1">
                <a:shade val="45000"/>
                <a:satMod val="135000"/>
              </a:schemeClr>
              <a:prstClr val="white"/>
            </a:duotone>
            <a:alphaModFix amt="39000"/>
            <a:extLst>
              <a:ext uri="{28A0092B-C50C-407E-A947-70E740481C1C}">
                <a14:useLocalDpi xmlns:a14="http://schemas.microsoft.com/office/drawing/2010/main"/>
              </a:ext>
            </a:extLst>
          </a:blip>
          <a:stretch>
            <a:fillRect/>
          </a:stretch>
        </p:blipFill>
        <p:spPr>
          <a:xfrm>
            <a:off x="7220527" y="1184068"/>
            <a:ext cx="4753122" cy="4040154"/>
          </a:xfrm>
          <a:prstGeom prst="ellipse">
            <a:avLst/>
          </a:prstGeom>
          <a:effectLst>
            <a:softEdge rad="533400"/>
          </a:effectLst>
        </p:spPr>
      </p:pic>
      <p:sp>
        <p:nvSpPr>
          <p:cNvPr id="34" name="Oval 33"/>
          <p:cNvSpPr/>
          <p:nvPr/>
        </p:nvSpPr>
        <p:spPr bwMode="invGray">
          <a:xfrm>
            <a:off x="5756511" y="2672136"/>
            <a:ext cx="1047423" cy="1047423"/>
          </a:xfrm>
          <a:prstGeom prst="ellipse">
            <a:avLst/>
          </a:prstGeom>
          <a:solidFill>
            <a:schemeClr val="accent3"/>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35" name="Picture 34" descr="Fabric-White.png"/>
          <p:cNvPicPr>
            <a:picLocks noChangeAspect="1"/>
          </p:cNvPicPr>
          <p:nvPr/>
        </p:nvPicPr>
        <p:blipFill>
          <a:blip r:embed="rId3" cstate="print">
            <a:alphaModFix amt="41000"/>
            <a:extLst>
              <a:ext uri="{28A0092B-C50C-407E-A947-70E740481C1C}">
                <a14:useLocalDpi xmlns:a14="http://schemas.microsoft.com/office/drawing/2010/main"/>
              </a:ext>
            </a:extLst>
          </a:blip>
          <a:stretch>
            <a:fillRect/>
          </a:stretch>
        </p:blipFill>
        <p:spPr>
          <a:xfrm>
            <a:off x="5680651" y="3076908"/>
            <a:ext cx="600446" cy="600446"/>
          </a:xfrm>
          <a:prstGeom prst="rect">
            <a:avLst/>
          </a:prstGeom>
          <a:effectLst/>
        </p:spPr>
      </p:pic>
      <p:pic>
        <p:nvPicPr>
          <p:cNvPr id="36" name="Picture 35" descr="Fabric-White.png"/>
          <p:cNvPicPr>
            <a:picLocks noChangeAspect="1"/>
          </p:cNvPicPr>
          <p:nvPr/>
        </p:nvPicPr>
        <p:blipFill>
          <a:blip r:embed="rId3" cstate="print">
            <a:alphaModFix amt="37000"/>
            <a:extLst>
              <a:ext uri="{28A0092B-C50C-407E-A947-70E740481C1C}">
                <a14:useLocalDpi xmlns:a14="http://schemas.microsoft.com/office/drawing/2010/main"/>
              </a:ext>
            </a:extLst>
          </a:blip>
          <a:stretch>
            <a:fillRect/>
          </a:stretch>
        </p:blipFill>
        <p:spPr>
          <a:xfrm>
            <a:off x="6067524" y="3344285"/>
            <a:ext cx="600446" cy="600446"/>
          </a:xfrm>
          <a:prstGeom prst="rect">
            <a:avLst/>
          </a:prstGeom>
          <a:effectLst/>
        </p:spPr>
      </p:pic>
      <p:sp>
        <p:nvSpPr>
          <p:cNvPr id="37" name="Oval 36"/>
          <p:cNvSpPr/>
          <p:nvPr/>
        </p:nvSpPr>
        <p:spPr bwMode="invGray">
          <a:xfrm>
            <a:off x="1919259" y="4645692"/>
            <a:ext cx="562945" cy="562944"/>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38" name="Picture 37" descr="Fabric-White.png"/>
          <p:cNvPicPr>
            <a:picLocks noChangeAspect="1"/>
          </p:cNvPicPr>
          <p:nvPr/>
        </p:nvPicPr>
        <p:blipFill>
          <a:blip r:embed="rId6" cstate="print">
            <a:alphaModFix amt="39000"/>
            <a:extLst>
              <a:ext uri="{28A0092B-C50C-407E-A947-70E740481C1C}">
                <a14:useLocalDpi xmlns:a14="http://schemas.microsoft.com/office/drawing/2010/main"/>
              </a:ext>
            </a:extLst>
          </a:blip>
          <a:stretch>
            <a:fillRect/>
          </a:stretch>
        </p:blipFill>
        <p:spPr>
          <a:xfrm>
            <a:off x="1932852" y="4684127"/>
            <a:ext cx="501925" cy="501925"/>
          </a:xfrm>
          <a:prstGeom prst="rect">
            <a:avLst/>
          </a:prstGeom>
          <a:effectLst/>
        </p:spPr>
      </p:pic>
      <p:sp>
        <p:nvSpPr>
          <p:cNvPr id="39" name="Oval 38"/>
          <p:cNvSpPr/>
          <p:nvPr/>
        </p:nvSpPr>
        <p:spPr bwMode="invGray">
          <a:xfrm>
            <a:off x="408397" y="2057295"/>
            <a:ext cx="482938" cy="482938"/>
          </a:xfrm>
          <a:prstGeom prst="ellipse">
            <a:avLst/>
          </a:prstGeom>
          <a:solidFill>
            <a:schemeClr val="accent5"/>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40" name="Oval 39"/>
          <p:cNvSpPr/>
          <p:nvPr/>
        </p:nvSpPr>
        <p:spPr bwMode="invGray">
          <a:xfrm>
            <a:off x="5567074" y="4656074"/>
            <a:ext cx="703333" cy="703333"/>
          </a:xfrm>
          <a:prstGeom prst="ellipse">
            <a:avLst/>
          </a:prstGeom>
          <a:solidFill>
            <a:srgbClr val="1C4E82"/>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41" name="Oval 40"/>
          <p:cNvSpPr/>
          <p:nvPr/>
        </p:nvSpPr>
        <p:spPr bwMode="invGray">
          <a:xfrm>
            <a:off x="3829869" y="3628389"/>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42" name="Oval 41"/>
          <p:cNvSpPr/>
          <p:nvPr/>
        </p:nvSpPr>
        <p:spPr bwMode="invGray">
          <a:xfrm>
            <a:off x="5251899" y="3340098"/>
            <a:ext cx="703333" cy="703333"/>
          </a:xfrm>
          <a:prstGeom prst="ellipse">
            <a:avLst/>
          </a:prstGeom>
          <a:solidFill>
            <a:srgbClr val="1C4E82"/>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43" name="Picture 42"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5608952" y="4685651"/>
            <a:ext cx="600446" cy="600446"/>
          </a:xfrm>
          <a:prstGeom prst="rect">
            <a:avLst/>
          </a:prstGeom>
          <a:effectLst/>
        </p:spPr>
      </p:pic>
      <p:pic>
        <p:nvPicPr>
          <p:cNvPr id="44" name="Picture 43" descr="Fabric-White.png"/>
          <p:cNvPicPr>
            <a:picLocks noChangeAspect="1"/>
          </p:cNvPicPr>
          <p:nvPr/>
        </p:nvPicPr>
        <p:blipFill>
          <a:blip r:embed="rId3" cstate="print">
            <a:alphaModFix amt="38000"/>
            <a:extLst>
              <a:ext uri="{28A0092B-C50C-407E-A947-70E740481C1C}">
                <a14:useLocalDpi xmlns:a14="http://schemas.microsoft.com/office/drawing/2010/main"/>
              </a:ext>
            </a:extLst>
          </a:blip>
          <a:stretch>
            <a:fillRect/>
          </a:stretch>
        </p:blipFill>
        <p:spPr>
          <a:xfrm>
            <a:off x="3861290" y="3684855"/>
            <a:ext cx="600446" cy="600446"/>
          </a:xfrm>
          <a:prstGeom prst="rect">
            <a:avLst/>
          </a:prstGeom>
          <a:effectLst/>
        </p:spPr>
      </p:pic>
      <p:pic>
        <p:nvPicPr>
          <p:cNvPr id="45" name="Picture 44" descr="Fabric-White.png"/>
          <p:cNvPicPr>
            <a:picLocks noChangeAspect="1"/>
          </p:cNvPicPr>
          <p:nvPr/>
        </p:nvPicPr>
        <p:blipFill>
          <a:blip r:embed="rId3" cstate="print">
            <a:alphaModFix amt="38000"/>
            <a:extLst>
              <a:ext uri="{28A0092B-C50C-407E-A947-70E740481C1C}">
                <a14:useLocalDpi xmlns:a14="http://schemas.microsoft.com/office/drawing/2010/main"/>
              </a:ext>
            </a:extLst>
          </a:blip>
          <a:stretch>
            <a:fillRect/>
          </a:stretch>
        </p:blipFill>
        <p:spPr>
          <a:xfrm>
            <a:off x="5287801" y="3378640"/>
            <a:ext cx="600446" cy="600446"/>
          </a:xfrm>
          <a:prstGeom prst="rect">
            <a:avLst/>
          </a:prstGeom>
          <a:effectLst/>
        </p:spPr>
      </p:pic>
      <p:pic>
        <p:nvPicPr>
          <p:cNvPr id="46" name="Picture 45" descr="Fabric-White.png"/>
          <p:cNvPicPr>
            <a:picLocks noChangeAspect="1"/>
          </p:cNvPicPr>
          <p:nvPr/>
        </p:nvPicPr>
        <p:blipFill>
          <a:blip r:embed="rId3" cstate="print">
            <a:alphaModFix amt="30000"/>
            <a:extLst>
              <a:ext uri="{28A0092B-C50C-407E-A947-70E740481C1C}">
                <a14:useLocalDpi xmlns:a14="http://schemas.microsoft.com/office/drawing/2010/main"/>
              </a:ext>
            </a:extLst>
          </a:blip>
          <a:stretch>
            <a:fillRect/>
          </a:stretch>
        </p:blipFill>
        <p:spPr>
          <a:xfrm>
            <a:off x="6445439" y="3072425"/>
            <a:ext cx="600446" cy="600446"/>
          </a:xfrm>
          <a:prstGeom prst="rect">
            <a:avLst/>
          </a:prstGeom>
          <a:effectLst/>
        </p:spPr>
      </p:pic>
      <p:cxnSp>
        <p:nvCxnSpPr>
          <p:cNvPr id="47" name="Straight Connector 46"/>
          <p:cNvCxnSpPr/>
          <p:nvPr/>
        </p:nvCxnSpPr>
        <p:spPr>
          <a:xfrm>
            <a:off x="4513393" y="3032775"/>
            <a:ext cx="532920" cy="301872"/>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sp>
        <p:nvSpPr>
          <p:cNvPr id="48" name="Oval 47"/>
          <p:cNvSpPr/>
          <p:nvPr/>
        </p:nvSpPr>
        <p:spPr bwMode="invGray">
          <a:xfrm>
            <a:off x="6781527" y="3936149"/>
            <a:ext cx="861566" cy="861566"/>
          </a:xfrm>
          <a:prstGeom prst="ellipse">
            <a:avLst/>
          </a:prstGeom>
          <a:solidFill>
            <a:srgbClr val="1C4E82"/>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49" name="Oval 48"/>
          <p:cNvSpPr/>
          <p:nvPr/>
        </p:nvSpPr>
        <p:spPr bwMode="invGray">
          <a:xfrm>
            <a:off x="5205592" y="4877145"/>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0" name="Oval 49"/>
          <p:cNvSpPr/>
          <p:nvPr/>
        </p:nvSpPr>
        <p:spPr bwMode="invGray">
          <a:xfrm>
            <a:off x="6844213" y="4036176"/>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1" name="Oval 50"/>
          <p:cNvSpPr/>
          <p:nvPr/>
        </p:nvSpPr>
        <p:spPr bwMode="invGray">
          <a:xfrm>
            <a:off x="4400980" y="3893286"/>
            <a:ext cx="872601" cy="872601"/>
          </a:xfrm>
          <a:prstGeom prst="ellipse">
            <a:avLst/>
          </a:prstGeom>
          <a:solidFill>
            <a:schemeClr val="accent6"/>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2" name="Oval 51"/>
          <p:cNvSpPr/>
          <p:nvPr/>
        </p:nvSpPr>
        <p:spPr bwMode="invGray">
          <a:xfrm>
            <a:off x="5982331" y="3846472"/>
            <a:ext cx="703333" cy="703333"/>
          </a:xfrm>
          <a:prstGeom prst="ellipse">
            <a:avLst/>
          </a:prstGeom>
          <a:solidFill>
            <a:srgbClr val="DB2B27"/>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3" name="Oval 52"/>
          <p:cNvSpPr/>
          <p:nvPr/>
        </p:nvSpPr>
        <p:spPr bwMode="invGray">
          <a:xfrm>
            <a:off x="6535011" y="4227374"/>
            <a:ext cx="703333" cy="703333"/>
          </a:xfrm>
          <a:prstGeom prst="ellipse">
            <a:avLst/>
          </a:prstGeom>
          <a:solidFill>
            <a:srgbClr val="DB2B27"/>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4" name="Oval 53"/>
          <p:cNvSpPr/>
          <p:nvPr/>
        </p:nvSpPr>
        <p:spPr bwMode="invGray">
          <a:xfrm>
            <a:off x="4727599" y="3054797"/>
            <a:ext cx="703333" cy="703333"/>
          </a:xfrm>
          <a:prstGeom prst="ellipse">
            <a:avLst/>
          </a:prstGeom>
          <a:solidFill>
            <a:srgbClr val="DB2B27"/>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5" name="Oval 54"/>
          <p:cNvSpPr/>
          <p:nvPr/>
        </p:nvSpPr>
        <p:spPr bwMode="invGray">
          <a:xfrm>
            <a:off x="2200211" y="1685047"/>
            <a:ext cx="703333" cy="703333"/>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6" name="Oval 55"/>
          <p:cNvSpPr/>
          <p:nvPr/>
        </p:nvSpPr>
        <p:spPr bwMode="invGray">
          <a:xfrm>
            <a:off x="2779777" y="2040554"/>
            <a:ext cx="703333" cy="703333"/>
          </a:xfrm>
          <a:prstGeom prst="ellipse">
            <a:avLst/>
          </a:prstGeom>
          <a:solidFill>
            <a:srgbClr val="DB2B27"/>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7" name="Oval 56"/>
          <p:cNvSpPr/>
          <p:nvPr/>
        </p:nvSpPr>
        <p:spPr bwMode="invGray">
          <a:xfrm>
            <a:off x="1393592" y="2917374"/>
            <a:ext cx="703333" cy="703333"/>
          </a:xfrm>
          <a:prstGeom prst="ellipse">
            <a:avLst/>
          </a:prstGeom>
          <a:solidFill>
            <a:srgbClr val="DB2B27"/>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58" name="Oval 57"/>
          <p:cNvSpPr/>
          <p:nvPr/>
        </p:nvSpPr>
        <p:spPr bwMode="invGray">
          <a:xfrm>
            <a:off x="2717040" y="4315503"/>
            <a:ext cx="703333" cy="703333"/>
          </a:xfrm>
          <a:prstGeom prst="ellipse">
            <a:avLst/>
          </a:prstGeom>
          <a:solidFill>
            <a:srgbClr val="DB2B27"/>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59" name="Picture 58" descr="Fabric-White.png"/>
          <p:cNvPicPr>
            <a:picLocks noChangeAspect="1"/>
          </p:cNvPicPr>
          <p:nvPr/>
        </p:nvPicPr>
        <p:blipFill>
          <a:blip r:embed="rId3" cstate="print">
            <a:alphaModFix amt="38000"/>
            <a:extLst>
              <a:ext uri="{28A0092B-C50C-407E-A947-70E740481C1C}">
                <a14:useLocalDpi xmlns:a14="http://schemas.microsoft.com/office/drawing/2010/main"/>
              </a:ext>
            </a:extLst>
          </a:blip>
          <a:stretch>
            <a:fillRect/>
          </a:stretch>
        </p:blipFill>
        <p:spPr>
          <a:xfrm>
            <a:off x="4788895" y="3111263"/>
            <a:ext cx="600446" cy="600446"/>
          </a:xfrm>
          <a:prstGeom prst="rect">
            <a:avLst/>
          </a:prstGeom>
          <a:effectLst/>
        </p:spPr>
      </p:pic>
      <p:pic>
        <p:nvPicPr>
          <p:cNvPr id="60" name="Picture 59" descr="Fabric-White.png"/>
          <p:cNvPicPr>
            <a:picLocks noChangeAspect="1"/>
          </p:cNvPicPr>
          <p:nvPr/>
        </p:nvPicPr>
        <p:blipFill>
          <a:blip r:embed="rId3" cstate="print">
            <a:alphaModFix amt="38000"/>
            <a:extLst>
              <a:ext uri="{28A0092B-C50C-407E-A947-70E740481C1C}">
                <a14:useLocalDpi xmlns:a14="http://schemas.microsoft.com/office/drawing/2010/main"/>
              </a:ext>
            </a:extLst>
          </a:blip>
          <a:stretch>
            <a:fillRect/>
          </a:stretch>
        </p:blipFill>
        <p:spPr>
          <a:xfrm>
            <a:off x="4552886" y="3928331"/>
            <a:ext cx="600446" cy="600446"/>
          </a:xfrm>
          <a:prstGeom prst="rect">
            <a:avLst/>
          </a:prstGeom>
          <a:effectLst/>
        </p:spPr>
      </p:pic>
      <p:pic>
        <p:nvPicPr>
          <p:cNvPr id="61" name="Picture 60"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6024209" y="3890989"/>
            <a:ext cx="600446" cy="600446"/>
          </a:xfrm>
          <a:prstGeom prst="rect">
            <a:avLst/>
          </a:prstGeom>
          <a:effectLst/>
        </p:spPr>
      </p:pic>
      <p:pic>
        <p:nvPicPr>
          <p:cNvPr id="62" name="Picture 61"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5254939" y="4921661"/>
            <a:ext cx="600446" cy="600446"/>
          </a:xfrm>
          <a:prstGeom prst="rect">
            <a:avLst/>
          </a:prstGeom>
          <a:effectLst/>
        </p:spPr>
      </p:pic>
      <p:pic>
        <p:nvPicPr>
          <p:cNvPr id="63" name="Picture 62"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6569419" y="4271890"/>
            <a:ext cx="600446" cy="600446"/>
          </a:xfrm>
          <a:prstGeom prst="rect">
            <a:avLst/>
          </a:prstGeom>
          <a:effectLst/>
        </p:spPr>
      </p:pic>
      <p:pic>
        <p:nvPicPr>
          <p:cNvPr id="64" name="Picture 63" descr="Fabric-White.png"/>
          <p:cNvPicPr>
            <a:picLocks noChangeAspect="1"/>
          </p:cNvPicPr>
          <p:nvPr/>
        </p:nvPicPr>
        <p:blipFill>
          <a:blip r:embed="rId3" cstate="print">
            <a:alphaModFix amt="39000"/>
            <a:extLst>
              <a:ext uri="{28A0092B-C50C-407E-A947-70E740481C1C}">
                <a14:useLocalDpi xmlns:a14="http://schemas.microsoft.com/office/drawing/2010/main"/>
              </a:ext>
            </a:extLst>
          </a:blip>
          <a:stretch>
            <a:fillRect/>
          </a:stretch>
        </p:blipFill>
        <p:spPr>
          <a:xfrm>
            <a:off x="2764893" y="4358526"/>
            <a:ext cx="600446" cy="600446"/>
          </a:xfrm>
          <a:prstGeom prst="rect">
            <a:avLst/>
          </a:prstGeom>
          <a:effectLst/>
        </p:spPr>
      </p:pic>
      <p:pic>
        <p:nvPicPr>
          <p:cNvPr id="65" name="Picture 64"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1444435" y="2963383"/>
            <a:ext cx="600446" cy="600446"/>
          </a:xfrm>
          <a:prstGeom prst="rect">
            <a:avLst/>
          </a:prstGeom>
          <a:effectLst/>
        </p:spPr>
      </p:pic>
      <p:pic>
        <p:nvPicPr>
          <p:cNvPr id="66" name="Picture 65"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2258517" y="1716120"/>
            <a:ext cx="600446" cy="600446"/>
          </a:xfrm>
          <a:prstGeom prst="rect">
            <a:avLst/>
          </a:prstGeom>
          <a:effectLst/>
        </p:spPr>
      </p:pic>
      <p:pic>
        <p:nvPicPr>
          <p:cNvPr id="67" name="Picture 66"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2829121" y="2085070"/>
            <a:ext cx="600446" cy="600446"/>
          </a:xfrm>
          <a:prstGeom prst="rect">
            <a:avLst/>
          </a:prstGeom>
          <a:effectLst/>
        </p:spPr>
      </p:pic>
      <p:sp>
        <p:nvSpPr>
          <p:cNvPr id="68" name="Oval 67"/>
          <p:cNvSpPr/>
          <p:nvPr/>
        </p:nvSpPr>
        <p:spPr bwMode="invGray">
          <a:xfrm>
            <a:off x="3070148" y="5425205"/>
            <a:ext cx="370682" cy="370682"/>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69" name="Oval 68"/>
          <p:cNvSpPr/>
          <p:nvPr/>
        </p:nvSpPr>
        <p:spPr bwMode="invGray">
          <a:xfrm>
            <a:off x="2923762" y="5265376"/>
            <a:ext cx="370682" cy="370682"/>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70" name="Oval 69"/>
          <p:cNvSpPr/>
          <p:nvPr/>
        </p:nvSpPr>
        <p:spPr bwMode="invGray">
          <a:xfrm>
            <a:off x="1997250" y="2059337"/>
            <a:ext cx="370682" cy="370682"/>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71" name="Oval 70"/>
          <p:cNvSpPr/>
          <p:nvPr/>
        </p:nvSpPr>
        <p:spPr bwMode="invGray">
          <a:xfrm>
            <a:off x="1425899" y="1776836"/>
            <a:ext cx="370682" cy="370682"/>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72" name="Oval 71"/>
          <p:cNvSpPr/>
          <p:nvPr/>
        </p:nvSpPr>
        <p:spPr bwMode="invGray">
          <a:xfrm>
            <a:off x="1241797" y="1640346"/>
            <a:ext cx="370682" cy="370682"/>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73" name="Oval 72"/>
          <p:cNvSpPr/>
          <p:nvPr/>
        </p:nvSpPr>
        <p:spPr bwMode="invGray">
          <a:xfrm>
            <a:off x="2892367" y="2694171"/>
            <a:ext cx="370682" cy="370682"/>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74" name="Oval 73"/>
          <p:cNvSpPr/>
          <p:nvPr/>
        </p:nvSpPr>
        <p:spPr bwMode="invGray">
          <a:xfrm>
            <a:off x="3082818" y="2830661"/>
            <a:ext cx="370682" cy="370682"/>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75" name="Oval 74"/>
          <p:cNvSpPr/>
          <p:nvPr/>
        </p:nvSpPr>
        <p:spPr bwMode="invGray">
          <a:xfrm>
            <a:off x="3137547" y="4676263"/>
            <a:ext cx="513581" cy="513581"/>
          </a:xfrm>
          <a:prstGeom prst="ellipse">
            <a:avLst/>
          </a:prstGeom>
          <a:solidFill>
            <a:schemeClr val="accent5"/>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cxnSp>
        <p:nvCxnSpPr>
          <p:cNvPr id="76" name="Straight Connector 75"/>
          <p:cNvCxnSpPr/>
          <p:nvPr/>
        </p:nvCxnSpPr>
        <p:spPr>
          <a:xfrm flipH="1">
            <a:off x="6484113" y="4206348"/>
            <a:ext cx="1019969" cy="647530"/>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pic>
        <p:nvPicPr>
          <p:cNvPr id="77" name="Picture 76" descr="2u_Box.png"/>
          <p:cNvPicPr>
            <a:picLocks noChangeAspect="1"/>
          </p:cNvPicPr>
          <p:nvPr/>
        </p:nvPicPr>
        <p:blipFill>
          <a:blip r:embed="rId7"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6995878" y="4262538"/>
            <a:ext cx="392672" cy="283770"/>
          </a:xfrm>
          <a:prstGeom prst="rect">
            <a:avLst/>
          </a:prstGeom>
        </p:spPr>
      </p:pic>
      <p:pic>
        <p:nvPicPr>
          <p:cNvPr id="78" name="Picture 77" descr="3u_Box.png"/>
          <p:cNvPicPr>
            <a:picLocks noChangeAspect="1"/>
          </p:cNvPicPr>
          <p:nvPr/>
        </p:nvPicPr>
        <p:blipFill>
          <a:blip r:embed="rId8"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6684076" y="4394040"/>
            <a:ext cx="430303" cy="338486"/>
          </a:xfrm>
          <a:prstGeom prst="rect">
            <a:avLst/>
          </a:prstGeom>
        </p:spPr>
      </p:pic>
      <p:pic>
        <p:nvPicPr>
          <p:cNvPr id="79" name="Picture 78" descr="Camera.png"/>
          <p:cNvPicPr>
            <a:picLocks noChangeAspect="1"/>
          </p:cNvPicPr>
          <p:nvPr/>
        </p:nvPicPr>
        <p:blipFill>
          <a:blip r:embed="rId9"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2782419" y="3220499"/>
            <a:ext cx="306643" cy="293914"/>
          </a:xfrm>
          <a:prstGeom prst="rect">
            <a:avLst/>
          </a:prstGeom>
        </p:spPr>
      </p:pic>
      <p:sp>
        <p:nvSpPr>
          <p:cNvPr id="80" name="TextBox 79"/>
          <p:cNvSpPr txBox="1"/>
          <p:nvPr/>
        </p:nvSpPr>
        <p:spPr>
          <a:xfrm>
            <a:off x="3548911" y="3441810"/>
            <a:ext cx="744114" cy="369332"/>
          </a:xfrm>
          <a:prstGeom prst="rect">
            <a:avLst/>
          </a:prstGeom>
          <a:noFill/>
        </p:spPr>
        <p:txBody>
          <a:bodyPr wrap="none" rtlCol="0">
            <a:spAutoFit/>
          </a:bodyPr>
          <a:lstStyle/>
          <a:p>
            <a:pPr algn="r" defTabSz="914171">
              <a:defRPr/>
            </a:pPr>
            <a:r>
              <a:rPr lang="en-US" sz="600" b="1" dirty="0" err="1">
                <a:solidFill>
                  <a:srgbClr val="424242"/>
                </a:solidFill>
                <a:latin typeface="Arial"/>
              </a:rPr>
              <a:t>FortiWeb</a:t>
            </a:r>
            <a:endParaRPr lang="en-US" sz="600" b="1" dirty="0">
              <a:solidFill>
                <a:srgbClr val="424242"/>
              </a:solidFill>
              <a:latin typeface="Arial"/>
            </a:endParaRPr>
          </a:p>
          <a:p>
            <a:pPr algn="r" defTabSz="914171">
              <a:defRPr/>
            </a:pPr>
            <a:r>
              <a:rPr lang="en-US" sz="600" dirty="0">
                <a:solidFill>
                  <a:srgbClr val="424242"/>
                </a:solidFill>
                <a:latin typeface="Arial"/>
              </a:rPr>
              <a:t>Web Application</a:t>
            </a:r>
          </a:p>
          <a:p>
            <a:pPr algn="r" defTabSz="914171">
              <a:defRPr/>
            </a:pPr>
            <a:r>
              <a:rPr lang="en-US" sz="600" dirty="0">
                <a:solidFill>
                  <a:srgbClr val="424242"/>
                </a:solidFill>
                <a:latin typeface="Arial"/>
              </a:rPr>
              <a:t>Firewall</a:t>
            </a:r>
          </a:p>
        </p:txBody>
      </p:sp>
      <p:sp>
        <p:nvSpPr>
          <p:cNvPr id="81" name="TextBox 80"/>
          <p:cNvSpPr txBox="1"/>
          <p:nvPr/>
        </p:nvSpPr>
        <p:spPr>
          <a:xfrm>
            <a:off x="5271473" y="3075299"/>
            <a:ext cx="564578" cy="461665"/>
          </a:xfrm>
          <a:prstGeom prst="rect">
            <a:avLst/>
          </a:prstGeom>
          <a:noFill/>
        </p:spPr>
        <p:txBody>
          <a:bodyPr wrap="none" rtlCol="0">
            <a:spAutoFit/>
          </a:bodyPr>
          <a:lstStyle/>
          <a:p>
            <a:pPr defTabSz="914171">
              <a:defRPr/>
            </a:pPr>
            <a:r>
              <a:rPr lang="en-US" sz="600" b="1" dirty="0" err="1">
                <a:solidFill>
                  <a:srgbClr val="000000"/>
                </a:solidFill>
                <a:latin typeface="Arial"/>
              </a:rPr>
              <a:t>FortiADC</a:t>
            </a:r>
            <a:br>
              <a:rPr lang="en-US" sz="600" b="1" dirty="0">
                <a:solidFill>
                  <a:srgbClr val="000000"/>
                </a:solidFill>
                <a:latin typeface="Arial"/>
              </a:rPr>
            </a:br>
            <a:r>
              <a:rPr lang="en-US" sz="600" dirty="0">
                <a:solidFill>
                  <a:srgbClr val="424242"/>
                </a:solidFill>
                <a:latin typeface="Arial"/>
              </a:rPr>
              <a:t>Application</a:t>
            </a:r>
          </a:p>
          <a:p>
            <a:pPr defTabSz="914171">
              <a:defRPr/>
            </a:pPr>
            <a:r>
              <a:rPr lang="en-US" sz="600" dirty="0">
                <a:solidFill>
                  <a:srgbClr val="424242"/>
                </a:solidFill>
                <a:latin typeface="Arial"/>
              </a:rPr>
              <a:t>Delivery</a:t>
            </a:r>
          </a:p>
          <a:p>
            <a:pPr defTabSz="914171">
              <a:defRPr/>
            </a:pPr>
            <a:r>
              <a:rPr lang="en-US" sz="600" dirty="0">
                <a:solidFill>
                  <a:srgbClr val="424242"/>
                </a:solidFill>
                <a:latin typeface="Arial"/>
              </a:rPr>
              <a:t>Controller</a:t>
            </a:r>
          </a:p>
        </p:txBody>
      </p:sp>
      <p:sp>
        <p:nvSpPr>
          <p:cNvPr id="82" name="TextBox 81"/>
          <p:cNvSpPr txBox="1"/>
          <p:nvPr/>
        </p:nvSpPr>
        <p:spPr>
          <a:xfrm>
            <a:off x="5806977" y="2445454"/>
            <a:ext cx="633507" cy="184666"/>
          </a:xfrm>
          <a:prstGeom prst="rect">
            <a:avLst/>
          </a:prstGeom>
          <a:noFill/>
        </p:spPr>
        <p:txBody>
          <a:bodyPr wrap="none" rtlCol="0">
            <a:spAutoFit/>
          </a:bodyPr>
          <a:lstStyle/>
          <a:p>
            <a:pPr defTabSz="914171">
              <a:defRPr/>
            </a:pPr>
            <a:r>
              <a:rPr lang="en-US" sz="600" b="1" dirty="0">
                <a:solidFill>
                  <a:srgbClr val="424242"/>
                </a:solidFill>
                <a:latin typeface="Arial"/>
              </a:rPr>
              <a:t>Top-of-Rack</a:t>
            </a:r>
          </a:p>
        </p:txBody>
      </p:sp>
      <p:sp>
        <p:nvSpPr>
          <p:cNvPr id="83" name="TextBox 82"/>
          <p:cNvSpPr txBox="1"/>
          <p:nvPr/>
        </p:nvSpPr>
        <p:spPr>
          <a:xfrm>
            <a:off x="2419017" y="5714165"/>
            <a:ext cx="832279" cy="461665"/>
          </a:xfrm>
          <a:prstGeom prst="rect">
            <a:avLst/>
          </a:prstGeom>
          <a:noFill/>
        </p:spPr>
        <p:txBody>
          <a:bodyPr wrap="none" rtlCol="0">
            <a:spAutoFit/>
          </a:bodyPr>
          <a:lstStyle/>
          <a:p>
            <a:pPr algn="ctr" defTabSz="914171">
              <a:defRPr/>
            </a:pPr>
            <a:r>
              <a:rPr lang="en-US" sz="1200" dirty="0">
                <a:solidFill>
                  <a:srgbClr val="595959"/>
                </a:solidFill>
                <a:latin typeface="Arial"/>
              </a:rPr>
              <a:t>BRANCH</a:t>
            </a:r>
          </a:p>
          <a:p>
            <a:pPr algn="ctr" defTabSz="914171">
              <a:defRPr/>
            </a:pPr>
            <a:r>
              <a:rPr lang="en-US" sz="1200" dirty="0">
                <a:solidFill>
                  <a:srgbClr val="595959"/>
                </a:solidFill>
                <a:latin typeface="Arial"/>
              </a:rPr>
              <a:t>OFFICE</a:t>
            </a:r>
          </a:p>
        </p:txBody>
      </p:sp>
      <p:sp>
        <p:nvSpPr>
          <p:cNvPr id="84" name="TextBox 83"/>
          <p:cNvSpPr txBox="1"/>
          <p:nvPr/>
        </p:nvSpPr>
        <p:spPr>
          <a:xfrm>
            <a:off x="3423660" y="4825439"/>
            <a:ext cx="686406" cy="276999"/>
          </a:xfrm>
          <a:prstGeom prst="rect">
            <a:avLst/>
          </a:prstGeom>
          <a:noFill/>
        </p:spPr>
        <p:txBody>
          <a:bodyPr wrap="none" rtlCol="0">
            <a:spAutoFit/>
          </a:bodyPr>
          <a:lstStyle/>
          <a:p>
            <a:pPr defTabSz="914171">
              <a:defRPr/>
            </a:pPr>
            <a:r>
              <a:rPr lang="en-US" sz="600" b="1" dirty="0" err="1">
                <a:solidFill>
                  <a:srgbClr val="000000"/>
                </a:solidFill>
                <a:latin typeface="Arial"/>
              </a:rPr>
              <a:t>FortiExtender</a:t>
            </a:r>
            <a:endParaRPr lang="en-US" sz="600" b="1" dirty="0">
              <a:solidFill>
                <a:srgbClr val="000000"/>
              </a:solidFill>
              <a:latin typeface="Arial"/>
            </a:endParaRPr>
          </a:p>
          <a:p>
            <a:pPr defTabSz="914171">
              <a:defRPr/>
            </a:pPr>
            <a:r>
              <a:rPr lang="en-US" sz="600" dirty="0">
                <a:solidFill>
                  <a:srgbClr val="000000"/>
                </a:solidFill>
                <a:latin typeface="Arial"/>
              </a:rPr>
              <a:t>LTE Extension</a:t>
            </a:r>
          </a:p>
        </p:txBody>
      </p:sp>
      <p:sp>
        <p:nvSpPr>
          <p:cNvPr id="85" name="TextBox 84"/>
          <p:cNvSpPr txBox="1"/>
          <p:nvPr/>
        </p:nvSpPr>
        <p:spPr>
          <a:xfrm>
            <a:off x="1563861" y="3844206"/>
            <a:ext cx="954107" cy="307777"/>
          </a:xfrm>
          <a:prstGeom prst="rect">
            <a:avLst/>
          </a:prstGeom>
          <a:noFill/>
        </p:spPr>
        <p:txBody>
          <a:bodyPr wrap="none" rtlCol="0">
            <a:spAutoFit/>
          </a:bodyPr>
          <a:lstStyle/>
          <a:p>
            <a:pPr algn="ctr" defTabSz="914171">
              <a:defRPr/>
            </a:pPr>
            <a:r>
              <a:rPr lang="en-US" sz="1400" dirty="0">
                <a:solidFill>
                  <a:srgbClr val="595959"/>
                </a:solidFill>
                <a:latin typeface="Arial"/>
              </a:rPr>
              <a:t>CAMPUS</a:t>
            </a:r>
          </a:p>
        </p:txBody>
      </p:sp>
      <p:sp>
        <p:nvSpPr>
          <p:cNvPr id="86" name="TextBox 85"/>
          <p:cNvSpPr txBox="1"/>
          <p:nvPr/>
        </p:nvSpPr>
        <p:spPr>
          <a:xfrm>
            <a:off x="813719" y="1948399"/>
            <a:ext cx="567783" cy="184666"/>
          </a:xfrm>
          <a:prstGeom prst="rect">
            <a:avLst/>
          </a:prstGeom>
          <a:noFill/>
        </p:spPr>
        <p:txBody>
          <a:bodyPr wrap="none" rtlCol="0">
            <a:spAutoFit/>
          </a:bodyPr>
          <a:lstStyle/>
          <a:p>
            <a:pPr algn="ctr" defTabSz="914171">
              <a:defRPr/>
            </a:pPr>
            <a:r>
              <a:rPr lang="en-US" sz="600" b="1" dirty="0" err="1">
                <a:solidFill>
                  <a:srgbClr val="000000"/>
                </a:solidFill>
                <a:latin typeface="Arial"/>
              </a:rPr>
              <a:t>FortiClient</a:t>
            </a:r>
            <a:endParaRPr lang="en-US" sz="600" b="1" dirty="0">
              <a:solidFill>
                <a:srgbClr val="000000"/>
              </a:solidFill>
              <a:latin typeface="Arial"/>
            </a:endParaRPr>
          </a:p>
        </p:txBody>
      </p:sp>
      <p:sp>
        <p:nvSpPr>
          <p:cNvPr id="87" name="TextBox 86"/>
          <p:cNvSpPr txBox="1"/>
          <p:nvPr/>
        </p:nvSpPr>
        <p:spPr>
          <a:xfrm>
            <a:off x="1608750" y="1993902"/>
            <a:ext cx="699230" cy="276999"/>
          </a:xfrm>
          <a:prstGeom prst="rect">
            <a:avLst/>
          </a:prstGeom>
          <a:noFill/>
        </p:spPr>
        <p:txBody>
          <a:bodyPr wrap="none" rtlCol="0">
            <a:spAutoFit/>
          </a:bodyPr>
          <a:lstStyle/>
          <a:p>
            <a:pPr defTabSz="914171">
              <a:defRPr/>
            </a:pPr>
            <a:r>
              <a:rPr lang="en-US" sz="600" dirty="0">
                <a:solidFill>
                  <a:srgbClr val="000000">
                    <a:lumMod val="50000"/>
                    <a:lumOff val="50000"/>
                  </a:srgbClr>
                </a:solidFill>
                <a:latin typeface="Arial"/>
              </a:rPr>
              <a:t>Secure Access</a:t>
            </a:r>
          </a:p>
          <a:p>
            <a:pPr defTabSz="914171">
              <a:defRPr/>
            </a:pPr>
            <a:r>
              <a:rPr lang="en-US" sz="600" dirty="0">
                <a:solidFill>
                  <a:srgbClr val="000000">
                    <a:lumMod val="50000"/>
                    <a:lumOff val="50000"/>
                  </a:srgbClr>
                </a:solidFill>
                <a:latin typeface="Arial"/>
              </a:rPr>
              <a:t>Point</a:t>
            </a:r>
          </a:p>
        </p:txBody>
      </p:sp>
      <p:sp>
        <p:nvSpPr>
          <p:cNvPr id="88" name="TextBox 87"/>
          <p:cNvSpPr txBox="1"/>
          <p:nvPr/>
        </p:nvSpPr>
        <p:spPr>
          <a:xfrm>
            <a:off x="2561010" y="3492115"/>
            <a:ext cx="476412" cy="276999"/>
          </a:xfrm>
          <a:prstGeom prst="rect">
            <a:avLst/>
          </a:prstGeom>
          <a:noFill/>
        </p:spPr>
        <p:txBody>
          <a:bodyPr wrap="none" rtlCol="0">
            <a:spAutoFit/>
          </a:bodyPr>
          <a:lstStyle/>
          <a:p>
            <a:pPr defTabSz="914171">
              <a:defRPr/>
            </a:pPr>
            <a:r>
              <a:rPr lang="en-US" sz="600" dirty="0">
                <a:solidFill>
                  <a:srgbClr val="000000">
                    <a:lumMod val="50000"/>
                    <a:lumOff val="50000"/>
                  </a:srgbClr>
                </a:solidFill>
                <a:latin typeface="Arial"/>
              </a:rPr>
              <a:t>IP Video</a:t>
            </a:r>
          </a:p>
          <a:p>
            <a:pPr defTabSz="914171">
              <a:defRPr/>
            </a:pPr>
            <a:r>
              <a:rPr lang="en-US" sz="600" dirty="0">
                <a:solidFill>
                  <a:srgbClr val="000000">
                    <a:lumMod val="50000"/>
                    <a:lumOff val="50000"/>
                  </a:srgbClr>
                </a:solidFill>
                <a:latin typeface="Arial"/>
              </a:rPr>
              <a:t>Security</a:t>
            </a:r>
          </a:p>
        </p:txBody>
      </p:sp>
      <p:cxnSp>
        <p:nvCxnSpPr>
          <p:cNvPr id="89" name="Straight Connector 88"/>
          <p:cNvCxnSpPr/>
          <p:nvPr/>
        </p:nvCxnSpPr>
        <p:spPr>
          <a:xfrm flipH="1">
            <a:off x="2163147" y="2478674"/>
            <a:ext cx="948865" cy="546802"/>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a:off x="2649855" y="2314462"/>
            <a:ext cx="457080" cy="262398"/>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flipH="1">
            <a:off x="1739924" y="3008547"/>
            <a:ext cx="457080" cy="262398"/>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flipH="1">
            <a:off x="1240522" y="3295282"/>
            <a:ext cx="457080" cy="262398"/>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93" name="Straight Connector 92"/>
          <p:cNvCxnSpPr/>
          <p:nvPr/>
        </p:nvCxnSpPr>
        <p:spPr>
          <a:xfrm flipH="1">
            <a:off x="2349365" y="3393680"/>
            <a:ext cx="283558" cy="169288"/>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flipH="1">
            <a:off x="1524080" y="2500679"/>
            <a:ext cx="457080" cy="262398"/>
          </a:xfrm>
          <a:prstGeom prst="line">
            <a:avLst/>
          </a:prstGeom>
          <a:ln>
            <a:solidFill>
              <a:srgbClr val="7D9898"/>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5" name="Straight Connector 94"/>
          <p:cNvCxnSpPr/>
          <p:nvPr/>
        </p:nvCxnSpPr>
        <p:spPr>
          <a:xfrm flipH="1">
            <a:off x="1109323" y="2276371"/>
            <a:ext cx="457080" cy="262398"/>
          </a:xfrm>
          <a:prstGeom prst="line">
            <a:avLst/>
          </a:prstGeom>
          <a:ln>
            <a:solidFill>
              <a:srgbClr val="7D9898"/>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a:off x="1557940" y="2263676"/>
            <a:ext cx="415153" cy="242258"/>
          </a:xfrm>
          <a:prstGeom prst="line">
            <a:avLst/>
          </a:prstGeom>
          <a:ln>
            <a:solidFill>
              <a:srgbClr val="7D9898"/>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7" name="Straight Connector 96"/>
          <p:cNvCxnSpPr/>
          <p:nvPr/>
        </p:nvCxnSpPr>
        <p:spPr>
          <a:xfrm>
            <a:off x="2213935" y="2259443"/>
            <a:ext cx="457080" cy="262398"/>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a:off x="2560978" y="2064761"/>
            <a:ext cx="457080" cy="262398"/>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flipH="1">
            <a:off x="1836574" y="2227702"/>
            <a:ext cx="344560" cy="194492"/>
          </a:xfrm>
          <a:prstGeom prst="line">
            <a:avLst/>
          </a:prstGeom>
          <a:ln>
            <a:solidFill>
              <a:srgbClr val="7D9898"/>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a:off x="1671152" y="3209580"/>
            <a:ext cx="711013" cy="406293"/>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a:off x="4888564" y="4274066"/>
            <a:ext cx="711013" cy="406293"/>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p:nvCxnSpPr>
        <p:spPr>
          <a:xfrm>
            <a:off x="4181444" y="3991886"/>
            <a:ext cx="1807500" cy="1014043"/>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p:nvCxnSpPr>
        <p:spPr>
          <a:xfrm>
            <a:off x="5878568" y="4482825"/>
            <a:ext cx="626709" cy="371053"/>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flipH="1">
            <a:off x="4566912" y="3520723"/>
            <a:ext cx="1307759" cy="829516"/>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flipH="1">
            <a:off x="6674565" y="2716293"/>
            <a:ext cx="499405" cy="317417"/>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06" name="Straight Connector 105"/>
          <p:cNvCxnSpPr/>
          <p:nvPr/>
        </p:nvCxnSpPr>
        <p:spPr>
          <a:xfrm flipH="1">
            <a:off x="5760404" y="2957531"/>
            <a:ext cx="782963" cy="495170"/>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07" name="Straight Connector 106"/>
          <p:cNvCxnSpPr/>
          <p:nvPr/>
        </p:nvCxnSpPr>
        <p:spPr>
          <a:xfrm>
            <a:off x="5756175" y="3448778"/>
            <a:ext cx="275094" cy="156593"/>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a:off x="6539136" y="2957531"/>
            <a:ext cx="275094" cy="156593"/>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a:off x="7038539" y="2640114"/>
            <a:ext cx="275094" cy="156593"/>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10" name="Straight Connector 109"/>
          <p:cNvCxnSpPr/>
          <p:nvPr/>
        </p:nvCxnSpPr>
        <p:spPr>
          <a:xfrm flipH="1">
            <a:off x="7305169" y="2597791"/>
            <a:ext cx="292025" cy="190449"/>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11" name="Straight Connector 110"/>
          <p:cNvCxnSpPr/>
          <p:nvPr/>
        </p:nvCxnSpPr>
        <p:spPr>
          <a:xfrm flipH="1">
            <a:off x="7047003" y="2453897"/>
            <a:ext cx="292025" cy="190449"/>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p:nvPr/>
        </p:nvCxnSpPr>
        <p:spPr>
          <a:xfrm>
            <a:off x="2580373" y="4723846"/>
            <a:ext cx="512917" cy="291925"/>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13" name="Straight Connector 112"/>
          <p:cNvCxnSpPr/>
          <p:nvPr/>
        </p:nvCxnSpPr>
        <p:spPr>
          <a:xfrm flipH="1">
            <a:off x="2168687" y="5008363"/>
            <a:ext cx="918254" cy="588751"/>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14" name="Straight Connector 113"/>
          <p:cNvCxnSpPr/>
          <p:nvPr/>
        </p:nvCxnSpPr>
        <p:spPr>
          <a:xfrm flipH="1">
            <a:off x="2204763" y="4725962"/>
            <a:ext cx="389365" cy="245469"/>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15" name="Straight Connector 114"/>
          <p:cNvCxnSpPr/>
          <p:nvPr/>
        </p:nvCxnSpPr>
        <p:spPr>
          <a:xfrm flipH="1">
            <a:off x="1728635" y="5006349"/>
            <a:ext cx="389365" cy="245469"/>
          </a:xfrm>
          <a:prstGeom prst="line">
            <a:avLst/>
          </a:prstGeom>
          <a:ln>
            <a:solidFill>
              <a:srgbClr val="7D9898"/>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16" name="Straight Connector 115"/>
          <p:cNvCxnSpPr/>
          <p:nvPr/>
        </p:nvCxnSpPr>
        <p:spPr>
          <a:xfrm flipH="1">
            <a:off x="2798331" y="4619099"/>
            <a:ext cx="330114" cy="224308"/>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17" name="Straight Connector 116"/>
          <p:cNvCxnSpPr/>
          <p:nvPr/>
        </p:nvCxnSpPr>
        <p:spPr>
          <a:xfrm>
            <a:off x="2925966" y="4652861"/>
            <a:ext cx="486707" cy="279327"/>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pic>
        <p:nvPicPr>
          <p:cNvPr id="118" name="Picture 117"/>
          <p:cNvPicPr>
            <a:picLocks noChangeAspect="1"/>
          </p:cNvPicPr>
          <p:nvPr/>
        </p:nvPicPr>
        <p:blipFill>
          <a:blip r:embed="rId10" cstate="print">
            <a:duotone>
              <a:schemeClr val="accent4">
                <a:shade val="45000"/>
                <a:satMod val="135000"/>
              </a:schemeClr>
              <a:prstClr val="white"/>
            </a:duotone>
          </a:blip>
          <a:stretch>
            <a:fillRect/>
          </a:stretch>
        </p:blipFill>
        <p:spPr>
          <a:xfrm>
            <a:off x="2099511" y="2168162"/>
            <a:ext cx="168119" cy="146090"/>
          </a:xfrm>
          <a:prstGeom prst="rect">
            <a:avLst/>
          </a:prstGeom>
        </p:spPr>
      </p:pic>
      <p:pic>
        <p:nvPicPr>
          <p:cNvPr id="119" name="Picture 118"/>
          <p:cNvPicPr>
            <a:picLocks noChangeAspect="1"/>
          </p:cNvPicPr>
          <p:nvPr/>
        </p:nvPicPr>
        <p:blipFill>
          <a:blip r:embed="rId11" cstate="print"/>
          <a:stretch>
            <a:fillRect/>
          </a:stretch>
        </p:blipFill>
        <p:spPr>
          <a:xfrm>
            <a:off x="7140247" y="2155470"/>
            <a:ext cx="300352" cy="427463"/>
          </a:xfrm>
          <a:prstGeom prst="rect">
            <a:avLst/>
          </a:prstGeom>
        </p:spPr>
      </p:pic>
      <p:pic>
        <p:nvPicPr>
          <p:cNvPr id="120" name="Picture 119"/>
          <p:cNvPicPr>
            <a:picLocks noChangeAspect="1"/>
          </p:cNvPicPr>
          <p:nvPr/>
        </p:nvPicPr>
        <p:blipFill>
          <a:blip r:embed="rId11" cstate="print"/>
          <a:stretch>
            <a:fillRect/>
          </a:stretch>
        </p:blipFill>
        <p:spPr>
          <a:xfrm>
            <a:off x="7381484" y="2286670"/>
            <a:ext cx="300352" cy="427463"/>
          </a:xfrm>
          <a:prstGeom prst="rect">
            <a:avLst/>
          </a:prstGeom>
        </p:spPr>
      </p:pic>
      <p:pic>
        <p:nvPicPr>
          <p:cNvPr id="121" name="Picture 120"/>
          <p:cNvPicPr>
            <a:picLocks noChangeAspect="1"/>
          </p:cNvPicPr>
          <p:nvPr/>
        </p:nvPicPr>
        <p:blipFill>
          <a:blip r:embed="rId12" cstate="print"/>
          <a:stretch>
            <a:fillRect/>
          </a:stretch>
        </p:blipFill>
        <p:spPr>
          <a:xfrm>
            <a:off x="2076638" y="5524285"/>
            <a:ext cx="314218" cy="409215"/>
          </a:xfrm>
          <a:prstGeom prst="rect">
            <a:avLst/>
          </a:prstGeom>
        </p:spPr>
      </p:pic>
      <p:pic>
        <p:nvPicPr>
          <p:cNvPr id="122" name="Picture 121"/>
          <p:cNvPicPr>
            <a:picLocks noChangeAspect="1"/>
          </p:cNvPicPr>
          <p:nvPr/>
        </p:nvPicPr>
        <p:blipFill>
          <a:blip r:embed="rId13" cstate="print"/>
          <a:stretch>
            <a:fillRect/>
          </a:stretch>
        </p:blipFill>
        <p:spPr>
          <a:xfrm flipH="1">
            <a:off x="1321183" y="5031640"/>
            <a:ext cx="285654" cy="305019"/>
          </a:xfrm>
          <a:prstGeom prst="rect">
            <a:avLst/>
          </a:prstGeom>
        </p:spPr>
      </p:pic>
      <p:pic>
        <p:nvPicPr>
          <p:cNvPr id="123" name="Picture 122"/>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005757" y="4711876"/>
            <a:ext cx="378656" cy="376762"/>
          </a:xfrm>
          <a:prstGeom prst="rect">
            <a:avLst/>
          </a:prstGeom>
        </p:spPr>
      </p:pic>
      <p:pic>
        <p:nvPicPr>
          <p:cNvPr id="124" name="Picture 123"/>
          <p:cNvPicPr>
            <a:picLocks noChangeAspect="1"/>
          </p:cNvPicPr>
          <p:nvPr/>
        </p:nvPicPr>
        <p:blipFill>
          <a:blip r:embed="rId11" cstate="print"/>
          <a:stretch>
            <a:fillRect/>
          </a:stretch>
        </p:blipFill>
        <p:spPr>
          <a:xfrm>
            <a:off x="4938690" y="2406403"/>
            <a:ext cx="300352" cy="427463"/>
          </a:xfrm>
          <a:prstGeom prst="rect">
            <a:avLst/>
          </a:prstGeom>
        </p:spPr>
      </p:pic>
      <p:pic>
        <p:nvPicPr>
          <p:cNvPr id="125" name="Picture 124"/>
          <p:cNvPicPr>
            <a:picLocks noChangeAspect="1"/>
          </p:cNvPicPr>
          <p:nvPr/>
        </p:nvPicPr>
        <p:blipFill>
          <a:blip r:embed="rId15" cstate="print"/>
          <a:stretch>
            <a:fillRect/>
          </a:stretch>
        </p:blipFill>
        <p:spPr>
          <a:xfrm>
            <a:off x="1410744" y="3523822"/>
            <a:ext cx="240812" cy="313616"/>
          </a:xfrm>
          <a:prstGeom prst="rect">
            <a:avLst/>
          </a:prstGeom>
        </p:spPr>
      </p:pic>
      <p:pic>
        <p:nvPicPr>
          <p:cNvPr id="126" name="Picture 125"/>
          <p:cNvPicPr>
            <a:picLocks noChangeAspect="1"/>
          </p:cNvPicPr>
          <p:nvPr/>
        </p:nvPicPr>
        <p:blipFill>
          <a:blip r:embed="rId16" cstate="print"/>
          <a:stretch>
            <a:fillRect/>
          </a:stretch>
        </p:blipFill>
        <p:spPr>
          <a:xfrm>
            <a:off x="865741" y="3180617"/>
            <a:ext cx="230395" cy="300049"/>
          </a:xfrm>
          <a:prstGeom prst="rect">
            <a:avLst/>
          </a:prstGeom>
        </p:spPr>
      </p:pic>
      <p:pic>
        <p:nvPicPr>
          <p:cNvPr id="127" name="Picture 126"/>
          <p:cNvPicPr>
            <a:picLocks noChangeAspect="1"/>
          </p:cNvPicPr>
          <p:nvPr/>
        </p:nvPicPr>
        <p:blipFill>
          <a:blip r:embed="rId16" cstate="print"/>
          <a:stretch>
            <a:fillRect/>
          </a:stretch>
        </p:blipFill>
        <p:spPr>
          <a:xfrm>
            <a:off x="1138242" y="3352219"/>
            <a:ext cx="230395" cy="300049"/>
          </a:xfrm>
          <a:prstGeom prst="rect">
            <a:avLst/>
          </a:prstGeom>
        </p:spPr>
      </p:pic>
      <p:pic>
        <p:nvPicPr>
          <p:cNvPr id="128" name="Picture 127" descr="Generic_Server_Rack.png"/>
          <p:cNvPicPr>
            <a:picLocks noChangeAspect="1"/>
          </p:cNvPicPr>
          <p:nvPr/>
        </p:nvPicPr>
        <p:blipFill>
          <a:blip r:embed="rId17" cstate="print"/>
          <a:stretch>
            <a:fillRect/>
          </a:stretch>
        </p:blipFill>
        <p:spPr>
          <a:xfrm>
            <a:off x="599215" y="3175073"/>
            <a:ext cx="212678" cy="419796"/>
          </a:xfrm>
          <a:prstGeom prst="rect">
            <a:avLst/>
          </a:prstGeom>
        </p:spPr>
      </p:pic>
      <p:pic>
        <p:nvPicPr>
          <p:cNvPr id="129" name="Picture 128"/>
          <p:cNvPicPr>
            <a:picLocks noChangeAspect="1"/>
          </p:cNvPicPr>
          <p:nvPr/>
        </p:nvPicPr>
        <p:blipFill>
          <a:blip r:embed="rId13" cstate="print"/>
          <a:stretch>
            <a:fillRect/>
          </a:stretch>
        </p:blipFill>
        <p:spPr>
          <a:xfrm flipH="1">
            <a:off x="1532265" y="5168130"/>
            <a:ext cx="285654" cy="305019"/>
          </a:xfrm>
          <a:prstGeom prst="rect">
            <a:avLst/>
          </a:prstGeom>
        </p:spPr>
      </p:pic>
      <p:pic>
        <p:nvPicPr>
          <p:cNvPr id="130" name="Picture 129"/>
          <p:cNvPicPr>
            <a:picLocks noChangeAspect="1"/>
          </p:cNvPicPr>
          <p:nvPr/>
        </p:nvPicPr>
        <p:blipFill>
          <a:blip r:embed="rId13" cstate="print"/>
          <a:stretch>
            <a:fillRect/>
          </a:stretch>
        </p:blipFill>
        <p:spPr>
          <a:xfrm flipH="1">
            <a:off x="1743348" y="5304620"/>
            <a:ext cx="285654" cy="305019"/>
          </a:xfrm>
          <a:prstGeom prst="rect">
            <a:avLst/>
          </a:prstGeom>
        </p:spPr>
      </p:pic>
      <p:pic>
        <p:nvPicPr>
          <p:cNvPr id="131" name="Picture 130"/>
          <p:cNvPicPr>
            <a:picLocks noChangeAspect="1"/>
          </p:cNvPicPr>
          <p:nvPr/>
        </p:nvPicPr>
        <p:blipFill>
          <a:blip r:embed="rId10" cstate="print"/>
          <a:stretch>
            <a:fillRect/>
          </a:stretch>
        </p:blipFill>
        <p:spPr>
          <a:xfrm>
            <a:off x="3026472" y="5382900"/>
            <a:ext cx="168119" cy="146090"/>
          </a:xfrm>
          <a:prstGeom prst="rect">
            <a:avLst/>
          </a:prstGeom>
        </p:spPr>
      </p:pic>
      <p:pic>
        <p:nvPicPr>
          <p:cNvPr id="132" name="Picture 131"/>
          <p:cNvPicPr>
            <a:picLocks noChangeAspect="1"/>
          </p:cNvPicPr>
          <p:nvPr/>
        </p:nvPicPr>
        <p:blipFill>
          <a:blip r:embed="rId10" cstate="print"/>
          <a:stretch>
            <a:fillRect/>
          </a:stretch>
        </p:blipFill>
        <p:spPr>
          <a:xfrm>
            <a:off x="3176781" y="5542409"/>
            <a:ext cx="168119" cy="146090"/>
          </a:xfrm>
          <a:prstGeom prst="rect">
            <a:avLst/>
          </a:prstGeom>
        </p:spPr>
      </p:pic>
      <p:pic>
        <p:nvPicPr>
          <p:cNvPr id="133" name="Picture 132"/>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2308907" y="4990007"/>
            <a:ext cx="547244" cy="642099"/>
          </a:xfrm>
          <a:prstGeom prst="rect">
            <a:avLst/>
          </a:prstGeom>
        </p:spPr>
      </p:pic>
      <p:pic>
        <p:nvPicPr>
          <p:cNvPr id="134" name="Picture 133" descr="WiFi.png"/>
          <p:cNvPicPr>
            <a:picLocks noChangeAspect="1"/>
          </p:cNvPicPr>
          <p:nvPr/>
        </p:nvPicPr>
        <p:blipFill>
          <a:blip r:embed="rId19" cstate="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2774847" y="4331187"/>
            <a:ext cx="543043" cy="526913"/>
          </a:xfrm>
          <a:prstGeom prst="rect">
            <a:avLst/>
          </a:prstGeom>
        </p:spPr>
      </p:pic>
      <p:pic>
        <p:nvPicPr>
          <p:cNvPr id="135" name="Picture 134"/>
          <p:cNvPicPr>
            <a:picLocks noChangeAspect="1"/>
          </p:cNvPicPr>
          <p:nvPr/>
        </p:nvPicPr>
        <p:blipFill rotWithShape="1">
          <a:blip r:embed="rId20" cstate="print">
            <a:extLst>
              <a:ext uri="{28A0092B-C50C-407E-A947-70E740481C1C}">
                <a14:useLocalDpi xmlns:a14="http://schemas.microsoft.com/office/drawing/2010/main"/>
              </a:ext>
            </a:extLst>
          </a:blip>
          <a:srcRect b="6292"/>
          <a:stretch/>
        </p:blipFill>
        <p:spPr>
          <a:xfrm>
            <a:off x="1793704" y="5636779"/>
            <a:ext cx="105463" cy="257790"/>
          </a:xfrm>
          <a:prstGeom prst="rect">
            <a:avLst/>
          </a:prstGeom>
        </p:spPr>
      </p:pic>
      <p:pic>
        <p:nvPicPr>
          <p:cNvPr id="136" name="Picture 135"/>
          <p:cNvPicPr>
            <a:picLocks noChangeAspect="1"/>
          </p:cNvPicPr>
          <p:nvPr/>
        </p:nvPicPr>
        <p:blipFill rotWithShape="1">
          <a:blip r:embed="rId20" cstate="print">
            <a:extLst>
              <a:ext uri="{28A0092B-C50C-407E-A947-70E740481C1C}">
                <a14:useLocalDpi xmlns:a14="http://schemas.microsoft.com/office/drawing/2010/main"/>
              </a:ext>
            </a:extLst>
          </a:blip>
          <a:srcRect b="6292"/>
          <a:stretch/>
        </p:blipFill>
        <p:spPr>
          <a:xfrm>
            <a:off x="2145322" y="5976519"/>
            <a:ext cx="105463" cy="257790"/>
          </a:xfrm>
          <a:prstGeom prst="rect">
            <a:avLst/>
          </a:prstGeom>
        </p:spPr>
      </p:pic>
      <p:pic>
        <p:nvPicPr>
          <p:cNvPr id="137" name="Picture 136"/>
          <p:cNvPicPr>
            <a:picLocks noChangeAspect="1"/>
          </p:cNvPicPr>
          <p:nvPr/>
        </p:nvPicPr>
        <p:blipFill rotWithShape="1">
          <a:blip r:embed="rId20" cstate="print">
            <a:extLst>
              <a:ext uri="{28A0092B-C50C-407E-A947-70E740481C1C}">
                <a14:useLocalDpi xmlns:a14="http://schemas.microsoft.com/office/drawing/2010/main"/>
              </a:ext>
            </a:extLst>
          </a:blip>
          <a:srcRect b="6292"/>
          <a:stretch/>
        </p:blipFill>
        <p:spPr>
          <a:xfrm>
            <a:off x="1910910" y="5750026"/>
            <a:ext cx="105463" cy="257790"/>
          </a:xfrm>
          <a:prstGeom prst="rect">
            <a:avLst/>
          </a:prstGeom>
        </p:spPr>
      </p:pic>
      <p:pic>
        <p:nvPicPr>
          <p:cNvPr id="138" name="Picture 137"/>
          <p:cNvPicPr>
            <a:picLocks noChangeAspect="1"/>
          </p:cNvPicPr>
          <p:nvPr/>
        </p:nvPicPr>
        <p:blipFill rotWithShape="1">
          <a:blip r:embed="rId20" cstate="print">
            <a:extLst>
              <a:ext uri="{28A0092B-C50C-407E-A947-70E740481C1C}">
                <a14:useLocalDpi xmlns:a14="http://schemas.microsoft.com/office/drawing/2010/main"/>
              </a:ext>
            </a:extLst>
          </a:blip>
          <a:srcRect b="6292"/>
          <a:stretch/>
        </p:blipFill>
        <p:spPr>
          <a:xfrm>
            <a:off x="2028117" y="5863272"/>
            <a:ext cx="105463" cy="257790"/>
          </a:xfrm>
          <a:prstGeom prst="rect">
            <a:avLst/>
          </a:prstGeom>
        </p:spPr>
      </p:pic>
      <p:pic>
        <p:nvPicPr>
          <p:cNvPr id="139" name="Picture 13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096817" y="2169298"/>
            <a:ext cx="174620" cy="151739"/>
          </a:xfrm>
          <a:prstGeom prst="rect">
            <a:avLst/>
          </a:prstGeom>
        </p:spPr>
      </p:pic>
      <p:pic>
        <p:nvPicPr>
          <p:cNvPr id="140" name="Picture 139"/>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1528639" y="1896318"/>
            <a:ext cx="174620" cy="151739"/>
          </a:xfrm>
          <a:prstGeom prst="rect">
            <a:avLst/>
          </a:prstGeom>
        </p:spPr>
      </p:pic>
      <p:pic>
        <p:nvPicPr>
          <p:cNvPr id="141" name="Picture 140"/>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1338189" y="1753481"/>
            <a:ext cx="174620" cy="151739"/>
          </a:xfrm>
          <a:prstGeom prst="rect">
            <a:avLst/>
          </a:prstGeom>
        </p:spPr>
      </p:pic>
      <p:pic>
        <p:nvPicPr>
          <p:cNvPr id="142" name="Picture 141"/>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179209" y="2950143"/>
            <a:ext cx="174620" cy="151739"/>
          </a:xfrm>
          <a:prstGeom prst="rect">
            <a:avLst/>
          </a:prstGeom>
        </p:spPr>
      </p:pic>
      <p:pic>
        <p:nvPicPr>
          <p:cNvPr id="143" name="Picture 142"/>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988759" y="2807306"/>
            <a:ext cx="174620" cy="151739"/>
          </a:xfrm>
          <a:prstGeom prst="rect">
            <a:avLst/>
          </a:prstGeom>
        </p:spPr>
      </p:pic>
      <p:pic>
        <p:nvPicPr>
          <p:cNvPr id="144" name="Picture 143" descr="1u_Box.png"/>
          <p:cNvPicPr>
            <a:picLocks noChangeAspect="1"/>
          </p:cNvPicPr>
          <p:nvPr/>
        </p:nvPicPr>
        <p:blipFill>
          <a:blip r:embed="rId22"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2064724" y="3416917"/>
            <a:ext cx="538028" cy="374317"/>
          </a:xfrm>
          <a:prstGeom prst="rect">
            <a:avLst/>
          </a:prstGeom>
        </p:spPr>
      </p:pic>
      <p:pic>
        <p:nvPicPr>
          <p:cNvPr id="145" name="Picture 144" descr="3u_Box.png"/>
          <p:cNvPicPr>
            <a:picLocks noChangeAspect="1"/>
          </p:cNvPicPr>
          <p:nvPr/>
        </p:nvPicPr>
        <p:blipFill>
          <a:blip r:embed="rId23"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1537440" y="3085594"/>
            <a:ext cx="423696" cy="333289"/>
          </a:xfrm>
          <a:prstGeom prst="rect">
            <a:avLst/>
          </a:prstGeom>
        </p:spPr>
      </p:pic>
      <p:pic>
        <p:nvPicPr>
          <p:cNvPr id="146" name="Picture 145"/>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1926735" y="2413343"/>
            <a:ext cx="477742" cy="823901"/>
          </a:xfrm>
          <a:prstGeom prst="rect">
            <a:avLst/>
          </a:prstGeom>
        </p:spPr>
      </p:pic>
      <p:pic>
        <p:nvPicPr>
          <p:cNvPr id="147" name="Picture 146" descr="3u_Box.png"/>
          <p:cNvPicPr>
            <a:picLocks noChangeAspect="1"/>
          </p:cNvPicPr>
          <p:nvPr/>
        </p:nvPicPr>
        <p:blipFill>
          <a:blip r:embed="rId25"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2867419" y="2170616"/>
            <a:ext cx="531572" cy="418147"/>
          </a:xfrm>
          <a:prstGeom prst="rect">
            <a:avLst/>
          </a:prstGeom>
        </p:spPr>
      </p:pic>
      <p:pic>
        <p:nvPicPr>
          <p:cNvPr id="148" name="Picture 147" descr="2u_Box.png"/>
          <p:cNvPicPr>
            <a:picLocks noChangeAspect="1"/>
          </p:cNvPicPr>
          <p:nvPr/>
        </p:nvPicPr>
        <p:blipFill>
          <a:blip r:embed="rId26"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2286857" y="1827505"/>
            <a:ext cx="537023" cy="388086"/>
          </a:xfrm>
          <a:prstGeom prst="rect">
            <a:avLst/>
          </a:prstGeom>
        </p:spPr>
      </p:pic>
      <p:pic>
        <p:nvPicPr>
          <p:cNvPr id="149" name="Picture 148" descr="1u_Box.png"/>
          <p:cNvPicPr>
            <a:picLocks noChangeAspect="1"/>
          </p:cNvPicPr>
          <p:nvPr/>
        </p:nvPicPr>
        <p:blipFill>
          <a:blip r:embed="rId22"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2461496" y="2436098"/>
            <a:ext cx="538028" cy="374317"/>
          </a:xfrm>
          <a:prstGeom prst="rect">
            <a:avLst/>
          </a:prstGeom>
        </p:spPr>
      </p:pic>
      <p:pic>
        <p:nvPicPr>
          <p:cNvPr id="150" name="Picture 149" descr="Camera.png"/>
          <p:cNvPicPr>
            <a:picLocks noChangeAspect="1"/>
          </p:cNvPicPr>
          <p:nvPr/>
        </p:nvPicPr>
        <p:blipFill>
          <a:blip r:embed="rId9"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2499918" y="3163363"/>
            <a:ext cx="306643" cy="293914"/>
          </a:xfrm>
          <a:prstGeom prst="rect">
            <a:avLst/>
          </a:prstGeom>
        </p:spPr>
      </p:pic>
      <p:pic>
        <p:nvPicPr>
          <p:cNvPr id="151" name="Picture 150"/>
          <p:cNvPicPr>
            <a:picLocks noChangeAspect="1"/>
          </p:cNvPicPr>
          <p:nvPr/>
        </p:nvPicPr>
        <p:blipFill>
          <a:blip r:embed="rId27" cstate="print"/>
          <a:stretch>
            <a:fillRect/>
          </a:stretch>
        </p:blipFill>
        <p:spPr>
          <a:xfrm flipH="1">
            <a:off x="1322358" y="2584714"/>
            <a:ext cx="365801" cy="390601"/>
          </a:xfrm>
          <a:prstGeom prst="rect">
            <a:avLst/>
          </a:prstGeom>
        </p:spPr>
      </p:pic>
      <p:pic>
        <p:nvPicPr>
          <p:cNvPr id="152" name="Picture 151"/>
          <p:cNvPicPr>
            <a:picLocks noChangeAspect="1"/>
          </p:cNvPicPr>
          <p:nvPr/>
        </p:nvPicPr>
        <p:blipFill>
          <a:blip r:embed="rId15" cstate="print"/>
          <a:stretch>
            <a:fillRect/>
          </a:stretch>
        </p:blipFill>
        <p:spPr>
          <a:xfrm>
            <a:off x="1131417" y="3647616"/>
            <a:ext cx="240812" cy="313616"/>
          </a:xfrm>
          <a:prstGeom prst="rect">
            <a:avLst/>
          </a:prstGeom>
        </p:spPr>
      </p:pic>
      <p:pic>
        <p:nvPicPr>
          <p:cNvPr id="153" name="Picture 152"/>
          <p:cNvPicPr>
            <a:picLocks noChangeAspect="1"/>
          </p:cNvPicPr>
          <p:nvPr/>
        </p:nvPicPr>
        <p:blipFill>
          <a:blip r:embed="rId16" cstate="print"/>
          <a:stretch>
            <a:fillRect/>
          </a:stretch>
        </p:blipFill>
        <p:spPr>
          <a:xfrm>
            <a:off x="858915" y="3476012"/>
            <a:ext cx="230395" cy="300049"/>
          </a:xfrm>
          <a:prstGeom prst="rect">
            <a:avLst/>
          </a:prstGeom>
        </p:spPr>
      </p:pic>
      <p:pic>
        <p:nvPicPr>
          <p:cNvPr id="154" name="Picture 153"/>
          <p:cNvPicPr>
            <a:picLocks noChangeAspect="1"/>
          </p:cNvPicPr>
          <p:nvPr/>
        </p:nvPicPr>
        <p:blipFill rotWithShape="1">
          <a:blip r:embed="rId28" cstate="print">
            <a:extLst>
              <a:ext uri="{28A0092B-C50C-407E-A947-70E740481C1C}">
                <a14:useLocalDpi xmlns:a14="http://schemas.microsoft.com/office/drawing/2010/main"/>
              </a:ext>
            </a:extLst>
          </a:blip>
          <a:srcRect b="6292"/>
          <a:stretch/>
        </p:blipFill>
        <p:spPr>
          <a:xfrm>
            <a:off x="1473097" y="2102536"/>
            <a:ext cx="128589" cy="314318"/>
          </a:xfrm>
          <a:prstGeom prst="rect">
            <a:avLst/>
          </a:prstGeom>
        </p:spPr>
      </p:pic>
      <p:pic>
        <p:nvPicPr>
          <p:cNvPr id="155" name="Picture 154"/>
          <p:cNvPicPr>
            <a:picLocks noChangeAspect="1"/>
          </p:cNvPicPr>
          <p:nvPr/>
        </p:nvPicPr>
        <p:blipFill>
          <a:blip r:embed="rId27" cstate="print"/>
          <a:stretch>
            <a:fillRect/>
          </a:stretch>
        </p:blipFill>
        <p:spPr>
          <a:xfrm flipH="1">
            <a:off x="916063" y="2321259"/>
            <a:ext cx="365801" cy="390601"/>
          </a:xfrm>
          <a:prstGeom prst="rect">
            <a:avLst/>
          </a:prstGeom>
        </p:spPr>
      </p:pic>
      <p:pic>
        <p:nvPicPr>
          <p:cNvPr id="156" name="Picture 155"/>
          <p:cNvPicPr>
            <a:picLocks noChangeAspect="1"/>
          </p:cNvPicPr>
          <p:nvPr/>
        </p:nvPicPr>
        <p:blipFill>
          <a:blip r:embed="rId27" cstate="print"/>
          <a:stretch>
            <a:fillRect/>
          </a:stretch>
        </p:blipFill>
        <p:spPr>
          <a:xfrm flipH="1">
            <a:off x="671651" y="2165723"/>
            <a:ext cx="365801" cy="390601"/>
          </a:xfrm>
          <a:prstGeom prst="rect">
            <a:avLst/>
          </a:prstGeom>
        </p:spPr>
      </p:pic>
      <p:pic>
        <p:nvPicPr>
          <p:cNvPr id="157" name="Picture 156"/>
          <p:cNvPicPr>
            <a:picLocks noChangeAspect="1"/>
          </p:cNvPicPr>
          <p:nvPr/>
        </p:nvPicPr>
        <p:blipFill rotWithShape="1">
          <a:blip r:embed="rId28" cstate="print">
            <a:extLst>
              <a:ext uri="{28A0092B-C50C-407E-A947-70E740481C1C}">
                <a14:useLocalDpi xmlns:a14="http://schemas.microsoft.com/office/drawing/2010/main"/>
              </a:ext>
            </a:extLst>
          </a:blip>
          <a:srcRect b="6292"/>
          <a:stretch/>
        </p:blipFill>
        <p:spPr>
          <a:xfrm>
            <a:off x="1317562" y="2166020"/>
            <a:ext cx="128589" cy="314318"/>
          </a:xfrm>
          <a:prstGeom prst="rect">
            <a:avLst/>
          </a:prstGeom>
        </p:spPr>
      </p:pic>
      <p:pic>
        <p:nvPicPr>
          <p:cNvPr id="158" name="Picture 157" descr="3u_Box.png"/>
          <p:cNvPicPr>
            <a:picLocks noChangeAspect="1"/>
          </p:cNvPicPr>
          <p:nvPr/>
        </p:nvPicPr>
        <p:blipFill>
          <a:blip r:embed="rId8"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6116959" y="4025836"/>
            <a:ext cx="430303" cy="338486"/>
          </a:xfrm>
          <a:prstGeom prst="rect">
            <a:avLst/>
          </a:prstGeom>
        </p:spPr>
      </p:pic>
      <p:pic>
        <p:nvPicPr>
          <p:cNvPr id="159" name="Picture 158" descr="2u_Box.png"/>
          <p:cNvPicPr>
            <a:picLocks noChangeAspect="1"/>
          </p:cNvPicPr>
          <p:nvPr/>
        </p:nvPicPr>
        <p:blipFill>
          <a:blip r:embed="rId29"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5317991" y="3494378"/>
            <a:ext cx="547883" cy="395936"/>
          </a:xfrm>
          <a:prstGeom prst="rect">
            <a:avLst/>
          </a:prstGeom>
        </p:spPr>
      </p:pic>
      <p:pic>
        <p:nvPicPr>
          <p:cNvPr id="160" name="Picture 159" descr="2u_Box.png"/>
          <p:cNvPicPr>
            <a:picLocks noChangeAspect="1"/>
          </p:cNvPicPr>
          <p:nvPr/>
        </p:nvPicPr>
        <p:blipFill>
          <a:blip r:embed="rId29"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6621518" y="2656396"/>
            <a:ext cx="547883" cy="395936"/>
          </a:xfrm>
          <a:prstGeom prst="rect">
            <a:avLst/>
          </a:prstGeom>
        </p:spPr>
      </p:pic>
      <p:pic>
        <p:nvPicPr>
          <p:cNvPr id="161" name="Picture 160" descr="2u_Box.png"/>
          <p:cNvPicPr>
            <a:picLocks noChangeAspect="1"/>
          </p:cNvPicPr>
          <p:nvPr/>
        </p:nvPicPr>
        <p:blipFill>
          <a:blip r:embed="rId26"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5641562" y="4812727"/>
            <a:ext cx="537495" cy="388427"/>
          </a:xfrm>
          <a:prstGeom prst="rect">
            <a:avLst/>
          </a:prstGeom>
        </p:spPr>
      </p:pic>
      <p:cxnSp>
        <p:nvCxnSpPr>
          <p:cNvPr id="162" name="Straight Connector 161"/>
          <p:cNvCxnSpPr/>
          <p:nvPr/>
        </p:nvCxnSpPr>
        <p:spPr>
          <a:xfrm flipH="1">
            <a:off x="4537289" y="4292376"/>
            <a:ext cx="499066" cy="311494"/>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63" name="Straight Connector 162"/>
          <p:cNvCxnSpPr/>
          <p:nvPr/>
        </p:nvCxnSpPr>
        <p:spPr>
          <a:xfrm>
            <a:off x="4533060" y="4599946"/>
            <a:ext cx="994234" cy="576967"/>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pic>
        <p:nvPicPr>
          <p:cNvPr id="164" name="Picture 163" descr="2u_Box.png"/>
          <p:cNvPicPr>
            <a:picLocks noChangeAspect="1"/>
          </p:cNvPicPr>
          <p:nvPr/>
        </p:nvPicPr>
        <p:blipFill>
          <a:blip r:embed="rId26"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5290287" y="5032803"/>
            <a:ext cx="537495" cy="388427"/>
          </a:xfrm>
          <a:prstGeom prst="rect">
            <a:avLst/>
          </a:prstGeom>
        </p:spPr>
      </p:pic>
      <p:cxnSp>
        <p:nvCxnSpPr>
          <p:cNvPr id="165" name="Straight Connector 164"/>
          <p:cNvCxnSpPr/>
          <p:nvPr/>
        </p:nvCxnSpPr>
        <p:spPr>
          <a:xfrm flipH="1">
            <a:off x="4190245" y="3744727"/>
            <a:ext cx="292025" cy="190449"/>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pic>
        <p:nvPicPr>
          <p:cNvPr id="166" name="Picture 165" descr="2u_Box.png"/>
          <p:cNvPicPr>
            <a:picLocks noChangeAspect="1"/>
          </p:cNvPicPr>
          <p:nvPr/>
        </p:nvPicPr>
        <p:blipFill>
          <a:blip r:embed="rId29"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3904426" y="3782170"/>
            <a:ext cx="547883" cy="395936"/>
          </a:xfrm>
          <a:prstGeom prst="rect">
            <a:avLst/>
          </a:prstGeom>
        </p:spPr>
      </p:pic>
      <p:cxnSp>
        <p:nvCxnSpPr>
          <p:cNvPr id="167" name="Straight Connector 166"/>
          <p:cNvCxnSpPr/>
          <p:nvPr/>
        </p:nvCxnSpPr>
        <p:spPr>
          <a:xfrm flipH="1">
            <a:off x="4439949" y="3427310"/>
            <a:ext cx="782963" cy="495170"/>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cxnSp>
        <p:nvCxnSpPr>
          <p:cNvPr id="168" name="Straight Connector 167"/>
          <p:cNvCxnSpPr/>
          <p:nvPr/>
        </p:nvCxnSpPr>
        <p:spPr>
          <a:xfrm>
            <a:off x="4435719" y="3918556"/>
            <a:ext cx="532920" cy="301872"/>
          </a:xfrm>
          <a:prstGeom prst="line">
            <a:avLst/>
          </a:prstGeom>
          <a:ln>
            <a:solidFill>
              <a:srgbClr val="7D9898"/>
            </a:solidFill>
            <a:prstDash val="solid"/>
          </a:ln>
          <a:effectLst/>
        </p:spPr>
        <p:style>
          <a:lnRef idx="2">
            <a:schemeClr val="accent1"/>
          </a:lnRef>
          <a:fillRef idx="0">
            <a:schemeClr val="accent1"/>
          </a:fillRef>
          <a:effectRef idx="1">
            <a:schemeClr val="accent1"/>
          </a:effectRef>
          <a:fontRef idx="minor">
            <a:schemeClr val="tx1"/>
          </a:fontRef>
        </p:style>
      </p:cxnSp>
      <p:pic>
        <p:nvPicPr>
          <p:cNvPr id="169" name="Picture 168" descr="3u_Box.png"/>
          <p:cNvPicPr>
            <a:picLocks noChangeAspect="1"/>
          </p:cNvPicPr>
          <p:nvPr/>
        </p:nvPicPr>
        <p:blipFill>
          <a:blip r:embed="rId8"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4855754" y="3225944"/>
            <a:ext cx="430303" cy="338486"/>
          </a:xfrm>
          <a:prstGeom prst="rect">
            <a:avLst/>
          </a:prstGeom>
        </p:spPr>
      </p:pic>
      <p:pic>
        <p:nvPicPr>
          <p:cNvPr id="170" name="Picture 169" descr="3u_Box.png"/>
          <p:cNvPicPr>
            <a:picLocks noChangeAspect="1"/>
          </p:cNvPicPr>
          <p:nvPr/>
        </p:nvPicPr>
        <p:blipFill>
          <a:blip r:embed="rId30"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4515790" y="4072389"/>
            <a:ext cx="683177" cy="537405"/>
          </a:xfrm>
          <a:prstGeom prst="rect">
            <a:avLst/>
          </a:prstGeom>
        </p:spPr>
      </p:pic>
      <p:pic>
        <p:nvPicPr>
          <p:cNvPr id="171" name="Picture 170"/>
          <p:cNvPicPr>
            <a:picLocks noChangeAspect="1"/>
          </p:cNvPicPr>
          <p:nvPr/>
        </p:nvPicPr>
        <p:blipFill>
          <a:blip r:embed="rId31" cstate="print"/>
          <a:stretch>
            <a:fillRect/>
          </a:stretch>
        </p:blipFill>
        <p:spPr>
          <a:xfrm>
            <a:off x="2080040" y="5528719"/>
            <a:ext cx="310815" cy="404781"/>
          </a:xfrm>
          <a:prstGeom prst="rect">
            <a:avLst/>
          </a:prstGeom>
          <a:effectLst/>
        </p:spPr>
      </p:pic>
      <p:pic>
        <p:nvPicPr>
          <p:cNvPr id="172" name="Picture 171"/>
          <p:cNvPicPr>
            <a:picLocks noChangeAspect="1"/>
          </p:cNvPicPr>
          <p:nvPr/>
        </p:nvPicPr>
        <p:blipFill>
          <a:blip r:embed="rId32" cstate="print"/>
          <a:stretch>
            <a:fillRect/>
          </a:stretch>
        </p:blipFill>
        <p:spPr>
          <a:xfrm flipH="1">
            <a:off x="1745612" y="5307035"/>
            <a:ext cx="283390" cy="302604"/>
          </a:xfrm>
          <a:prstGeom prst="rect">
            <a:avLst/>
          </a:prstGeom>
          <a:effectLst/>
        </p:spPr>
      </p:pic>
      <p:pic>
        <p:nvPicPr>
          <p:cNvPr id="173" name="Picture 172"/>
          <p:cNvPicPr>
            <a:picLocks noChangeAspect="1"/>
          </p:cNvPicPr>
          <p:nvPr/>
        </p:nvPicPr>
        <p:blipFill rotWithShape="1">
          <a:blip r:embed="rId33" cstate="print">
            <a:extLst>
              <a:ext uri="{28A0092B-C50C-407E-A947-70E740481C1C}">
                <a14:useLocalDpi xmlns:a14="http://schemas.microsoft.com/office/drawing/2010/main"/>
              </a:ext>
            </a:extLst>
          </a:blip>
          <a:srcRect t="1880" r="4516" b="7647"/>
          <a:stretch/>
        </p:blipFill>
        <p:spPr>
          <a:xfrm flipH="1">
            <a:off x="2141086" y="5950550"/>
            <a:ext cx="109699" cy="283758"/>
          </a:xfrm>
          <a:prstGeom prst="rect">
            <a:avLst/>
          </a:prstGeom>
          <a:effectLst/>
        </p:spPr>
      </p:pic>
      <p:pic>
        <p:nvPicPr>
          <p:cNvPr id="174" name="Picture 173"/>
          <p:cNvPicPr>
            <a:picLocks noChangeAspect="1"/>
          </p:cNvPicPr>
          <p:nvPr/>
        </p:nvPicPr>
        <p:blipFill>
          <a:blip r:embed="rId32" cstate="print"/>
          <a:stretch>
            <a:fillRect/>
          </a:stretch>
        </p:blipFill>
        <p:spPr>
          <a:xfrm flipH="1">
            <a:off x="1534529" y="5170545"/>
            <a:ext cx="283390" cy="302604"/>
          </a:xfrm>
          <a:prstGeom prst="rect">
            <a:avLst/>
          </a:prstGeom>
          <a:effectLst/>
        </p:spPr>
      </p:pic>
      <p:pic>
        <p:nvPicPr>
          <p:cNvPr id="175" name="Picture 174"/>
          <p:cNvPicPr>
            <a:picLocks noChangeAspect="1"/>
          </p:cNvPicPr>
          <p:nvPr/>
        </p:nvPicPr>
        <p:blipFill>
          <a:blip r:embed="rId32" cstate="print"/>
          <a:stretch>
            <a:fillRect/>
          </a:stretch>
        </p:blipFill>
        <p:spPr>
          <a:xfrm flipH="1">
            <a:off x="1323447" y="5034055"/>
            <a:ext cx="283390" cy="302604"/>
          </a:xfrm>
          <a:prstGeom prst="rect">
            <a:avLst/>
          </a:prstGeom>
          <a:effectLst/>
        </p:spPr>
      </p:pic>
      <p:sp>
        <p:nvSpPr>
          <p:cNvPr id="176" name="TextBox 175"/>
          <p:cNvSpPr txBox="1"/>
          <p:nvPr/>
        </p:nvSpPr>
        <p:spPr>
          <a:xfrm>
            <a:off x="2885820" y="1945235"/>
            <a:ext cx="546945" cy="276999"/>
          </a:xfrm>
          <a:prstGeom prst="rect">
            <a:avLst/>
          </a:prstGeom>
          <a:noFill/>
        </p:spPr>
        <p:txBody>
          <a:bodyPr wrap="none" rtlCol="0">
            <a:spAutoFit/>
          </a:bodyPr>
          <a:lstStyle/>
          <a:p>
            <a:pPr defTabSz="914171">
              <a:defRPr/>
            </a:pPr>
            <a:r>
              <a:rPr lang="en-US" sz="600" b="1" dirty="0" err="1">
                <a:solidFill>
                  <a:srgbClr val="000000"/>
                </a:solidFill>
                <a:latin typeface="Arial"/>
              </a:rPr>
              <a:t>FortiGate</a:t>
            </a:r>
            <a:r>
              <a:rPr lang="en-US" sz="600" dirty="0">
                <a:solidFill>
                  <a:srgbClr val="000000"/>
                </a:solidFill>
                <a:latin typeface="Arial"/>
              </a:rPr>
              <a:t> </a:t>
            </a:r>
          </a:p>
          <a:p>
            <a:pPr defTabSz="914171">
              <a:defRPr/>
            </a:pPr>
            <a:r>
              <a:rPr lang="en-US" sz="600" dirty="0">
                <a:solidFill>
                  <a:srgbClr val="000000"/>
                </a:solidFill>
                <a:latin typeface="Arial"/>
              </a:rPr>
              <a:t>NGFW</a:t>
            </a:r>
          </a:p>
        </p:txBody>
      </p:sp>
      <p:sp>
        <p:nvSpPr>
          <p:cNvPr id="177" name="TextBox 176"/>
          <p:cNvSpPr txBox="1"/>
          <p:nvPr/>
        </p:nvSpPr>
        <p:spPr>
          <a:xfrm>
            <a:off x="3961724" y="4195252"/>
            <a:ext cx="611949" cy="369332"/>
          </a:xfrm>
          <a:prstGeom prst="rect">
            <a:avLst/>
          </a:prstGeom>
          <a:noFill/>
        </p:spPr>
        <p:txBody>
          <a:bodyPr wrap="square" rtlCol="0">
            <a:spAutoFit/>
          </a:bodyPr>
          <a:lstStyle/>
          <a:p>
            <a:pPr algn="r" defTabSz="914171">
              <a:defRPr/>
            </a:pPr>
            <a:r>
              <a:rPr lang="en-US" sz="600" b="1" dirty="0" err="1">
                <a:solidFill>
                  <a:srgbClr val="000000"/>
                </a:solidFill>
                <a:latin typeface="Arial"/>
              </a:rPr>
              <a:t>FortiGate</a:t>
            </a:r>
            <a:r>
              <a:rPr lang="en-US" sz="600" b="1" dirty="0">
                <a:solidFill>
                  <a:srgbClr val="000000"/>
                </a:solidFill>
                <a:latin typeface="Arial"/>
              </a:rPr>
              <a:t> </a:t>
            </a:r>
            <a:r>
              <a:rPr lang="en-US" sz="600" dirty="0">
                <a:solidFill>
                  <a:srgbClr val="000000"/>
                </a:solidFill>
                <a:latin typeface="Arial"/>
              </a:rPr>
              <a:t>DCFW/ NGFW</a:t>
            </a:r>
          </a:p>
        </p:txBody>
      </p:sp>
      <p:sp>
        <p:nvSpPr>
          <p:cNvPr id="178" name="TextBox 177"/>
          <p:cNvSpPr txBox="1"/>
          <p:nvPr/>
        </p:nvSpPr>
        <p:spPr>
          <a:xfrm>
            <a:off x="749105" y="2965347"/>
            <a:ext cx="843291" cy="276999"/>
          </a:xfrm>
          <a:prstGeom prst="rect">
            <a:avLst/>
          </a:prstGeom>
          <a:noFill/>
        </p:spPr>
        <p:txBody>
          <a:bodyPr wrap="square" rtlCol="0">
            <a:spAutoFit/>
          </a:bodyPr>
          <a:lstStyle/>
          <a:p>
            <a:pPr algn="r" defTabSz="914171">
              <a:defRPr/>
            </a:pPr>
            <a:r>
              <a:rPr lang="en-US" sz="600" b="1" dirty="0" err="1">
                <a:solidFill>
                  <a:srgbClr val="000000"/>
                </a:solidFill>
                <a:latin typeface="Arial"/>
              </a:rPr>
              <a:t>FortiGate</a:t>
            </a:r>
            <a:r>
              <a:rPr lang="en-US" sz="600" b="1" dirty="0">
                <a:solidFill>
                  <a:srgbClr val="000000"/>
                </a:solidFill>
                <a:latin typeface="Arial"/>
              </a:rPr>
              <a:t> </a:t>
            </a:r>
            <a:r>
              <a:rPr lang="en-US" sz="600" dirty="0">
                <a:solidFill>
                  <a:srgbClr val="000000"/>
                </a:solidFill>
                <a:latin typeface="Arial"/>
              </a:rPr>
              <a:t>Internal Segmentation FW</a:t>
            </a:r>
          </a:p>
        </p:txBody>
      </p:sp>
      <p:sp>
        <p:nvSpPr>
          <p:cNvPr id="179" name="TextBox 178"/>
          <p:cNvSpPr txBox="1"/>
          <p:nvPr/>
        </p:nvSpPr>
        <p:spPr>
          <a:xfrm>
            <a:off x="6691157" y="4701279"/>
            <a:ext cx="884155" cy="276999"/>
          </a:xfrm>
          <a:prstGeom prst="rect">
            <a:avLst/>
          </a:prstGeom>
          <a:noFill/>
        </p:spPr>
        <p:txBody>
          <a:bodyPr wrap="square" rtlCol="0">
            <a:spAutoFit/>
          </a:bodyPr>
          <a:lstStyle/>
          <a:p>
            <a:pPr algn="r" defTabSz="914171">
              <a:defRPr/>
            </a:pPr>
            <a:r>
              <a:rPr lang="en-US" sz="600" b="1" dirty="0" err="1">
                <a:solidFill>
                  <a:srgbClr val="000000"/>
                </a:solidFill>
                <a:latin typeface="Arial"/>
              </a:rPr>
              <a:t>FortiGate</a:t>
            </a:r>
            <a:r>
              <a:rPr lang="en-US" sz="600" b="1" dirty="0">
                <a:solidFill>
                  <a:srgbClr val="000000"/>
                </a:solidFill>
                <a:latin typeface="Arial"/>
              </a:rPr>
              <a:t> </a:t>
            </a:r>
            <a:r>
              <a:rPr lang="en-US" sz="600" dirty="0">
                <a:solidFill>
                  <a:srgbClr val="000000"/>
                </a:solidFill>
                <a:latin typeface="Arial"/>
              </a:rPr>
              <a:t>Internal Segmentation FW</a:t>
            </a:r>
          </a:p>
        </p:txBody>
      </p:sp>
      <p:sp>
        <p:nvSpPr>
          <p:cNvPr id="180" name="TextBox 179"/>
          <p:cNvSpPr txBox="1"/>
          <p:nvPr/>
        </p:nvSpPr>
        <p:spPr>
          <a:xfrm>
            <a:off x="4384591" y="2982953"/>
            <a:ext cx="815076" cy="276999"/>
          </a:xfrm>
          <a:prstGeom prst="rect">
            <a:avLst/>
          </a:prstGeom>
          <a:noFill/>
        </p:spPr>
        <p:txBody>
          <a:bodyPr wrap="square" rtlCol="0">
            <a:spAutoFit/>
          </a:bodyPr>
          <a:lstStyle/>
          <a:p>
            <a:pPr algn="r" defTabSz="914171">
              <a:defRPr/>
            </a:pPr>
            <a:r>
              <a:rPr lang="en-US" sz="600" b="1" dirty="0" err="1">
                <a:solidFill>
                  <a:srgbClr val="000000"/>
                </a:solidFill>
                <a:latin typeface="Arial"/>
              </a:rPr>
              <a:t>FortiGate</a:t>
            </a:r>
            <a:r>
              <a:rPr lang="en-US" sz="600" b="1" dirty="0">
                <a:solidFill>
                  <a:srgbClr val="000000"/>
                </a:solidFill>
                <a:latin typeface="Arial"/>
              </a:rPr>
              <a:t> </a:t>
            </a:r>
            <a:r>
              <a:rPr lang="en-US" sz="600" dirty="0">
                <a:solidFill>
                  <a:srgbClr val="000000"/>
                </a:solidFill>
                <a:latin typeface="Arial"/>
              </a:rPr>
              <a:t>Internal Segmentation FW</a:t>
            </a:r>
          </a:p>
        </p:txBody>
      </p:sp>
      <p:pic>
        <p:nvPicPr>
          <p:cNvPr id="181" name="Picture 180"/>
          <p:cNvPicPr>
            <a:picLocks noChangeAspect="1"/>
          </p:cNvPicPr>
          <p:nvPr/>
        </p:nvPicPr>
        <p:blipFill>
          <a:blip r:embed="rId34" cstate="print"/>
          <a:stretch>
            <a:fillRect/>
          </a:stretch>
        </p:blipFill>
        <p:spPr>
          <a:xfrm flipH="1">
            <a:off x="916199" y="2321402"/>
            <a:ext cx="365665" cy="390457"/>
          </a:xfrm>
          <a:prstGeom prst="rect">
            <a:avLst/>
          </a:prstGeom>
          <a:effectLst/>
        </p:spPr>
      </p:pic>
      <p:pic>
        <p:nvPicPr>
          <p:cNvPr id="182" name="Picture 181"/>
          <p:cNvPicPr>
            <a:picLocks noChangeAspect="1"/>
          </p:cNvPicPr>
          <p:nvPr/>
        </p:nvPicPr>
        <p:blipFill>
          <a:blip r:embed="rId34" cstate="print"/>
          <a:stretch>
            <a:fillRect/>
          </a:stretch>
        </p:blipFill>
        <p:spPr>
          <a:xfrm flipH="1">
            <a:off x="1322494" y="2584858"/>
            <a:ext cx="365665" cy="390457"/>
          </a:xfrm>
          <a:prstGeom prst="rect">
            <a:avLst/>
          </a:prstGeom>
          <a:effectLst/>
        </p:spPr>
      </p:pic>
      <p:pic>
        <p:nvPicPr>
          <p:cNvPr id="183" name="Picture 182"/>
          <p:cNvPicPr>
            <a:picLocks noChangeAspect="1"/>
          </p:cNvPicPr>
          <p:nvPr/>
        </p:nvPicPr>
        <p:blipFill rotWithShape="1">
          <a:blip r:embed="rId33" cstate="print">
            <a:extLst>
              <a:ext uri="{28A0092B-C50C-407E-A947-70E740481C1C}">
                <a14:useLocalDpi xmlns:a14="http://schemas.microsoft.com/office/drawing/2010/main"/>
              </a:ext>
            </a:extLst>
          </a:blip>
          <a:srcRect t="1880" r="4516" b="7647"/>
          <a:stretch/>
        </p:blipFill>
        <p:spPr>
          <a:xfrm flipH="1">
            <a:off x="2023879" y="5837303"/>
            <a:ext cx="109699" cy="283758"/>
          </a:xfrm>
          <a:prstGeom prst="rect">
            <a:avLst/>
          </a:prstGeom>
          <a:effectLst/>
        </p:spPr>
      </p:pic>
      <p:pic>
        <p:nvPicPr>
          <p:cNvPr id="184" name="Picture 183"/>
          <p:cNvPicPr>
            <a:picLocks noChangeAspect="1"/>
          </p:cNvPicPr>
          <p:nvPr/>
        </p:nvPicPr>
        <p:blipFill rotWithShape="1">
          <a:blip r:embed="rId33" cstate="print">
            <a:extLst>
              <a:ext uri="{28A0092B-C50C-407E-A947-70E740481C1C}">
                <a14:useLocalDpi xmlns:a14="http://schemas.microsoft.com/office/drawing/2010/main"/>
              </a:ext>
            </a:extLst>
          </a:blip>
          <a:srcRect t="1880" r="4516" b="7647"/>
          <a:stretch/>
        </p:blipFill>
        <p:spPr>
          <a:xfrm flipH="1">
            <a:off x="1906674" y="5724057"/>
            <a:ext cx="109699" cy="283758"/>
          </a:xfrm>
          <a:prstGeom prst="rect">
            <a:avLst/>
          </a:prstGeom>
          <a:effectLst/>
        </p:spPr>
      </p:pic>
      <p:pic>
        <p:nvPicPr>
          <p:cNvPr id="185" name="Picture 184"/>
          <p:cNvPicPr>
            <a:picLocks noChangeAspect="1"/>
          </p:cNvPicPr>
          <p:nvPr/>
        </p:nvPicPr>
        <p:blipFill rotWithShape="1">
          <a:blip r:embed="rId33" cstate="print">
            <a:extLst>
              <a:ext uri="{28A0092B-C50C-407E-A947-70E740481C1C}">
                <a14:useLocalDpi xmlns:a14="http://schemas.microsoft.com/office/drawing/2010/main"/>
              </a:ext>
            </a:extLst>
          </a:blip>
          <a:srcRect t="1880" r="4516" b="7647"/>
          <a:stretch/>
        </p:blipFill>
        <p:spPr>
          <a:xfrm flipH="1">
            <a:off x="1789468" y="5610810"/>
            <a:ext cx="109699" cy="283758"/>
          </a:xfrm>
          <a:prstGeom prst="rect">
            <a:avLst/>
          </a:prstGeom>
          <a:effectLst/>
        </p:spPr>
      </p:pic>
      <p:pic>
        <p:nvPicPr>
          <p:cNvPr id="186" name="Picture 185"/>
          <p:cNvPicPr>
            <a:picLocks noChangeAspect="1"/>
          </p:cNvPicPr>
          <p:nvPr/>
        </p:nvPicPr>
        <p:blipFill rotWithShape="1">
          <a:blip r:embed="rId35" cstate="print">
            <a:extLst>
              <a:ext uri="{28A0092B-C50C-407E-A947-70E740481C1C}">
                <a14:useLocalDpi xmlns:a14="http://schemas.microsoft.com/office/drawing/2010/main"/>
              </a:ext>
            </a:extLst>
          </a:blip>
          <a:srcRect t="1880" r="4516" b="7647"/>
          <a:stretch/>
        </p:blipFill>
        <p:spPr>
          <a:xfrm flipH="1">
            <a:off x="1318167" y="2149289"/>
            <a:ext cx="127983" cy="331051"/>
          </a:xfrm>
          <a:prstGeom prst="rect">
            <a:avLst/>
          </a:prstGeom>
          <a:effectLst/>
        </p:spPr>
      </p:pic>
      <p:pic>
        <p:nvPicPr>
          <p:cNvPr id="187" name="Picture 186"/>
          <p:cNvPicPr>
            <a:picLocks noChangeAspect="1"/>
          </p:cNvPicPr>
          <p:nvPr/>
        </p:nvPicPr>
        <p:blipFill rotWithShape="1">
          <a:blip r:embed="rId35" cstate="print">
            <a:extLst>
              <a:ext uri="{28A0092B-C50C-407E-A947-70E740481C1C}">
                <a14:useLocalDpi xmlns:a14="http://schemas.microsoft.com/office/drawing/2010/main"/>
              </a:ext>
            </a:extLst>
          </a:blip>
          <a:srcRect t="1880" r="4516" b="7647"/>
          <a:stretch/>
        </p:blipFill>
        <p:spPr>
          <a:xfrm flipH="1">
            <a:off x="1473702" y="2085805"/>
            <a:ext cx="127983" cy="331051"/>
          </a:xfrm>
          <a:prstGeom prst="rect">
            <a:avLst/>
          </a:prstGeom>
          <a:effectLst/>
        </p:spPr>
      </p:pic>
      <p:sp>
        <p:nvSpPr>
          <p:cNvPr id="188" name="TextBox 187"/>
          <p:cNvSpPr txBox="1"/>
          <p:nvPr/>
        </p:nvSpPr>
        <p:spPr>
          <a:xfrm>
            <a:off x="5271820" y="2780071"/>
            <a:ext cx="734496" cy="369332"/>
          </a:xfrm>
          <a:prstGeom prst="rect">
            <a:avLst/>
          </a:prstGeom>
          <a:noFill/>
        </p:spPr>
        <p:txBody>
          <a:bodyPr wrap="none" rtlCol="0">
            <a:spAutoFit/>
          </a:bodyPr>
          <a:lstStyle/>
          <a:p>
            <a:pPr algn="r" defTabSz="914171">
              <a:defRPr/>
            </a:pPr>
            <a:r>
              <a:rPr lang="en-US" sz="600" b="1" dirty="0" err="1">
                <a:solidFill>
                  <a:srgbClr val="000000"/>
                </a:solidFill>
                <a:latin typeface="Arial"/>
              </a:rPr>
              <a:t>FortiGate</a:t>
            </a:r>
            <a:r>
              <a:rPr lang="en-US" sz="600" b="1" dirty="0">
                <a:solidFill>
                  <a:srgbClr val="000000"/>
                </a:solidFill>
                <a:latin typeface="Arial"/>
              </a:rPr>
              <a:t> VMX </a:t>
            </a:r>
          </a:p>
          <a:p>
            <a:pPr algn="r" defTabSz="914171">
              <a:defRPr/>
            </a:pPr>
            <a:r>
              <a:rPr lang="en-US" sz="600" dirty="0">
                <a:solidFill>
                  <a:srgbClr val="000000"/>
                </a:solidFill>
                <a:latin typeface="Arial"/>
              </a:rPr>
              <a:t>SDN, Virtual</a:t>
            </a:r>
          </a:p>
          <a:p>
            <a:pPr algn="r" defTabSz="914171">
              <a:defRPr/>
            </a:pPr>
            <a:r>
              <a:rPr lang="en-US" sz="600" dirty="0">
                <a:solidFill>
                  <a:srgbClr val="000000"/>
                </a:solidFill>
                <a:latin typeface="Arial"/>
              </a:rPr>
              <a:t>Firewall</a:t>
            </a:r>
          </a:p>
        </p:txBody>
      </p:sp>
      <p:sp>
        <p:nvSpPr>
          <p:cNvPr id="189" name="TextBox 188"/>
          <p:cNvSpPr txBox="1"/>
          <p:nvPr/>
        </p:nvSpPr>
        <p:spPr>
          <a:xfrm>
            <a:off x="6005884" y="5082423"/>
            <a:ext cx="933269" cy="184666"/>
          </a:xfrm>
          <a:prstGeom prst="rect">
            <a:avLst/>
          </a:prstGeom>
          <a:noFill/>
        </p:spPr>
        <p:txBody>
          <a:bodyPr wrap="none" rtlCol="0">
            <a:spAutoFit/>
          </a:bodyPr>
          <a:lstStyle/>
          <a:p>
            <a:pPr defTabSz="914171">
              <a:defRPr/>
            </a:pPr>
            <a:r>
              <a:rPr lang="en-US" sz="600" b="1" dirty="0" err="1">
                <a:solidFill>
                  <a:srgbClr val="424242"/>
                </a:solidFill>
                <a:latin typeface="Arial"/>
              </a:rPr>
              <a:t>FortiDDoS</a:t>
            </a:r>
            <a:r>
              <a:rPr lang="en-US" sz="600" dirty="0">
                <a:solidFill>
                  <a:srgbClr val="424242"/>
                </a:solidFill>
                <a:latin typeface="Arial"/>
              </a:rPr>
              <a:t> Protection</a:t>
            </a:r>
          </a:p>
        </p:txBody>
      </p:sp>
      <p:pic>
        <p:nvPicPr>
          <p:cNvPr id="190" name="Picture 189"/>
          <p:cNvPicPr>
            <a:picLocks noChangeAspect="1"/>
          </p:cNvPicPr>
          <p:nvPr/>
        </p:nvPicPr>
        <p:blipFill>
          <a:blip r:embed="rId36" cstate="print"/>
          <a:stretch>
            <a:fillRect/>
          </a:stretch>
        </p:blipFill>
        <p:spPr>
          <a:xfrm>
            <a:off x="2461495" y="2434614"/>
            <a:ext cx="539356" cy="375801"/>
          </a:xfrm>
          <a:prstGeom prst="rect">
            <a:avLst/>
          </a:prstGeom>
        </p:spPr>
      </p:pic>
      <p:pic>
        <p:nvPicPr>
          <p:cNvPr id="191" name="Picture 190"/>
          <p:cNvPicPr>
            <a:picLocks noChangeAspect="1"/>
          </p:cNvPicPr>
          <p:nvPr/>
        </p:nvPicPr>
        <p:blipFill>
          <a:blip r:embed="rId37" cstate="print">
            <a:duotone>
              <a:schemeClr val="bg2">
                <a:shade val="45000"/>
                <a:satMod val="135000"/>
              </a:schemeClr>
              <a:prstClr val="white"/>
            </a:duotone>
          </a:blip>
          <a:stretch>
            <a:fillRect/>
          </a:stretch>
        </p:blipFill>
        <p:spPr>
          <a:xfrm>
            <a:off x="509066" y="2190611"/>
            <a:ext cx="247230" cy="231582"/>
          </a:xfrm>
          <a:prstGeom prst="rect">
            <a:avLst/>
          </a:prstGeom>
          <a:effectLst/>
        </p:spPr>
      </p:pic>
      <p:pic>
        <p:nvPicPr>
          <p:cNvPr id="192" name="Picture 191"/>
          <p:cNvPicPr>
            <a:picLocks noChangeAspect="1"/>
          </p:cNvPicPr>
          <p:nvPr/>
        </p:nvPicPr>
        <p:blipFill>
          <a:blip r:embed="rId37" cstate="print"/>
          <a:stretch>
            <a:fillRect/>
          </a:stretch>
        </p:blipFill>
        <p:spPr>
          <a:xfrm>
            <a:off x="509065" y="2190991"/>
            <a:ext cx="246824" cy="231202"/>
          </a:xfrm>
          <a:prstGeom prst="rect">
            <a:avLst/>
          </a:prstGeom>
          <a:effectLst/>
        </p:spPr>
      </p:pic>
      <p:pic>
        <p:nvPicPr>
          <p:cNvPr id="193" name="Picture 192"/>
          <p:cNvPicPr>
            <a:picLocks noChangeAspect="1"/>
          </p:cNvPicPr>
          <p:nvPr/>
        </p:nvPicPr>
        <p:blipFill>
          <a:blip r:embed="rId34" cstate="print"/>
          <a:stretch>
            <a:fillRect/>
          </a:stretch>
        </p:blipFill>
        <p:spPr>
          <a:xfrm flipH="1">
            <a:off x="671787" y="2165867"/>
            <a:ext cx="365665" cy="390457"/>
          </a:xfrm>
          <a:prstGeom prst="rect">
            <a:avLst/>
          </a:prstGeom>
          <a:effectLst/>
        </p:spPr>
      </p:pic>
      <p:pic>
        <p:nvPicPr>
          <p:cNvPr id="194" name="Picture 193"/>
          <p:cNvPicPr>
            <a:picLocks noChangeAspect="1"/>
          </p:cNvPicPr>
          <p:nvPr/>
        </p:nvPicPr>
        <p:blipFill>
          <a:blip r:embed="rId38" cstate="print">
            <a:extLst>
              <a:ext uri="{28A0092B-C50C-407E-A947-70E740481C1C}">
                <a14:useLocalDpi xmlns:a14="http://schemas.microsoft.com/office/drawing/2010/main"/>
              </a:ext>
            </a:extLst>
          </a:blip>
          <a:stretch>
            <a:fillRect/>
          </a:stretch>
        </p:blipFill>
        <p:spPr>
          <a:xfrm>
            <a:off x="2867418" y="2173919"/>
            <a:ext cx="530214" cy="414844"/>
          </a:xfrm>
          <a:prstGeom prst="rect">
            <a:avLst/>
          </a:prstGeom>
          <a:effectLst/>
        </p:spPr>
      </p:pic>
      <p:pic>
        <p:nvPicPr>
          <p:cNvPr id="195" name="Picture 194"/>
          <p:cNvPicPr>
            <a:picLocks noChangeAspect="1"/>
          </p:cNvPicPr>
          <p:nvPr/>
        </p:nvPicPr>
        <p:blipFill>
          <a:blip r:embed="rId39" cstate="print"/>
          <a:stretch>
            <a:fillRect/>
          </a:stretch>
        </p:blipFill>
        <p:spPr>
          <a:xfrm>
            <a:off x="1537439" y="3085594"/>
            <a:ext cx="429656" cy="336167"/>
          </a:xfrm>
          <a:prstGeom prst="rect">
            <a:avLst/>
          </a:prstGeom>
          <a:effectLst/>
        </p:spPr>
      </p:pic>
      <p:pic>
        <p:nvPicPr>
          <p:cNvPr id="196" name="Picture 195"/>
          <p:cNvPicPr>
            <a:picLocks noChangeAspect="1"/>
          </p:cNvPicPr>
          <p:nvPr/>
        </p:nvPicPr>
        <p:blipFill>
          <a:blip r:embed="rId40" cstate="print"/>
          <a:stretch>
            <a:fillRect/>
          </a:stretch>
        </p:blipFill>
        <p:spPr>
          <a:xfrm>
            <a:off x="2286857" y="1827504"/>
            <a:ext cx="539356" cy="390785"/>
          </a:xfrm>
          <a:prstGeom prst="rect">
            <a:avLst/>
          </a:prstGeom>
          <a:effectLst/>
        </p:spPr>
      </p:pic>
      <p:pic>
        <p:nvPicPr>
          <p:cNvPr id="197" name="Picture 196" descr="FortiExtender.ai"/>
          <p:cNvPicPr>
            <a:picLocks noChangeAspect="1"/>
          </p:cNvPicPr>
          <p:nvPr/>
        </p:nvPicPr>
        <p:blipFill rotWithShape="1">
          <a:blip r:embed="rId41" cstate="print">
            <a:extLst>
              <a:ext uri="{28A0092B-C50C-407E-A947-70E740481C1C}">
                <a14:useLocalDpi xmlns:a14="http://schemas.microsoft.com/office/drawing/2010/main"/>
              </a:ext>
            </a:extLst>
          </a:blip>
          <a:srcRect/>
          <a:stretch/>
        </p:blipFill>
        <p:spPr>
          <a:xfrm>
            <a:off x="3298846" y="4737978"/>
            <a:ext cx="180928" cy="393784"/>
          </a:xfrm>
          <a:prstGeom prst="rect">
            <a:avLst/>
          </a:prstGeom>
        </p:spPr>
      </p:pic>
      <p:pic>
        <p:nvPicPr>
          <p:cNvPr id="198" name="Picture 197"/>
          <p:cNvPicPr>
            <a:picLocks noChangeAspect="1"/>
          </p:cNvPicPr>
          <p:nvPr/>
        </p:nvPicPr>
        <p:blipFill>
          <a:blip r:embed="rId42" cstate="print"/>
          <a:stretch>
            <a:fillRect/>
          </a:stretch>
        </p:blipFill>
        <p:spPr>
          <a:xfrm>
            <a:off x="4514734" y="4072389"/>
            <a:ext cx="681389" cy="533124"/>
          </a:xfrm>
          <a:prstGeom prst="rect">
            <a:avLst/>
          </a:prstGeom>
          <a:effectLst/>
        </p:spPr>
      </p:pic>
      <p:pic>
        <p:nvPicPr>
          <p:cNvPr id="199" name="Picture 198"/>
          <p:cNvPicPr>
            <a:picLocks noChangeAspect="1"/>
          </p:cNvPicPr>
          <p:nvPr/>
        </p:nvPicPr>
        <p:blipFill>
          <a:blip r:embed="rId39" cstate="print"/>
          <a:stretch>
            <a:fillRect/>
          </a:stretch>
        </p:blipFill>
        <p:spPr>
          <a:xfrm>
            <a:off x="4855753" y="3225943"/>
            <a:ext cx="429656" cy="336167"/>
          </a:xfrm>
          <a:prstGeom prst="rect">
            <a:avLst/>
          </a:prstGeom>
          <a:effectLst/>
        </p:spPr>
      </p:pic>
      <p:pic>
        <p:nvPicPr>
          <p:cNvPr id="200" name="Picture 199"/>
          <p:cNvPicPr>
            <a:picLocks noChangeAspect="1"/>
          </p:cNvPicPr>
          <p:nvPr/>
        </p:nvPicPr>
        <p:blipFill>
          <a:blip r:embed="rId39" cstate="print"/>
          <a:stretch>
            <a:fillRect/>
          </a:stretch>
        </p:blipFill>
        <p:spPr>
          <a:xfrm>
            <a:off x="6684077" y="4396359"/>
            <a:ext cx="429656" cy="336167"/>
          </a:xfrm>
          <a:prstGeom prst="rect">
            <a:avLst/>
          </a:prstGeom>
          <a:effectLst/>
        </p:spPr>
      </p:pic>
      <p:pic>
        <p:nvPicPr>
          <p:cNvPr id="201" name="Picture 200"/>
          <p:cNvPicPr>
            <a:picLocks noChangeAspect="1"/>
          </p:cNvPicPr>
          <p:nvPr/>
        </p:nvPicPr>
        <p:blipFill>
          <a:blip r:embed="rId43" cstate="print"/>
          <a:stretch>
            <a:fillRect/>
          </a:stretch>
        </p:blipFill>
        <p:spPr>
          <a:xfrm>
            <a:off x="2774847" y="4332531"/>
            <a:ext cx="539356" cy="521336"/>
          </a:xfrm>
          <a:prstGeom prst="rect">
            <a:avLst/>
          </a:prstGeom>
        </p:spPr>
      </p:pic>
      <p:pic>
        <p:nvPicPr>
          <p:cNvPr id="202" name="Picture 201"/>
          <p:cNvPicPr>
            <a:picLocks noChangeAspect="1"/>
          </p:cNvPicPr>
          <p:nvPr/>
        </p:nvPicPr>
        <p:blipFill>
          <a:blip r:embed="rId40" cstate="print"/>
          <a:stretch>
            <a:fillRect/>
          </a:stretch>
        </p:blipFill>
        <p:spPr>
          <a:xfrm>
            <a:off x="5290288" y="5032804"/>
            <a:ext cx="539356" cy="390785"/>
          </a:xfrm>
          <a:prstGeom prst="rect">
            <a:avLst/>
          </a:prstGeom>
          <a:effectLst/>
        </p:spPr>
      </p:pic>
      <p:pic>
        <p:nvPicPr>
          <p:cNvPr id="203" name="Picture 202"/>
          <p:cNvPicPr>
            <a:picLocks noChangeAspect="1"/>
          </p:cNvPicPr>
          <p:nvPr/>
        </p:nvPicPr>
        <p:blipFill>
          <a:blip r:embed="rId44" cstate="print"/>
          <a:stretch>
            <a:fillRect/>
          </a:stretch>
        </p:blipFill>
        <p:spPr>
          <a:xfrm>
            <a:off x="5639701" y="4810370"/>
            <a:ext cx="539356" cy="390785"/>
          </a:xfrm>
          <a:prstGeom prst="rect">
            <a:avLst/>
          </a:prstGeom>
        </p:spPr>
      </p:pic>
      <p:pic>
        <p:nvPicPr>
          <p:cNvPr id="204" name="Picture 203"/>
          <p:cNvPicPr>
            <a:picLocks noChangeAspect="1"/>
          </p:cNvPicPr>
          <p:nvPr/>
        </p:nvPicPr>
        <p:blipFill>
          <a:blip r:embed="rId45" cstate="print">
            <a:extLst>
              <a:ext uri="{28A0092B-C50C-407E-A947-70E740481C1C}">
                <a14:useLocalDpi xmlns:a14="http://schemas.microsoft.com/office/drawing/2010/main"/>
              </a:ext>
            </a:extLst>
          </a:blip>
          <a:stretch>
            <a:fillRect/>
          </a:stretch>
        </p:blipFill>
        <p:spPr>
          <a:xfrm>
            <a:off x="5317374" y="3492907"/>
            <a:ext cx="548497" cy="397407"/>
          </a:xfrm>
          <a:prstGeom prst="rect">
            <a:avLst/>
          </a:prstGeom>
        </p:spPr>
      </p:pic>
      <p:pic>
        <p:nvPicPr>
          <p:cNvPr id="205" name="Picture 204"/>
          <p:cNvPicPr>
            <a:picLocks noChangeAspect="1"/>
          </p:cNvPicPr>
          <p:nvPr/>
        </p:nvPicPr>
        <p:blipFill>
          <a:blip r:embed="rId46" cstate="print">
            <a:extLst>
              <a:ext uri="{28A0092B-C50C-407E-A947-70E740481C1C}">
                <a14:useLocalDpi xmlns:a14="http://schemas.microsoft.com/office/drawing/2010/main"/>
              </a:ext>
            </a:extLst>
          </a:blip>
          <a:stretch>
            <a:fillRect/>
          </a:stretch>
        </p:blipFill>
        <p:spPr>
          <a:xfrm>
            <a:off x="3903809" y="3780698"/>
            <a:ext cx="548497" cy="397407"/>
          </a:xfrm>
          <a:prstGeom prst="rect">
            <a:avLst/>
          </a:prstGeom>
        </p:spPr>
      </p:pic>
      <p:cxnSp>
        <p:nvCxnSpPr>
          <p:cNvPr id="206" name="Straight Connector 205"/>
          <p:cNvCxnSpPr/>
          <p:nvPr/>
        </p:nvCxnSpPr>
        <p:spPr>
          <a:xfrm flipH="1">
            <a:off x="5591116" y="3727748"/>
            <a:ext cx="1466753" cy="944145"/>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pic>
        <p:nvPicPr>
          <p:cNvPr id="207" name="Picture 206" descr="Generic_Server_Rac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15379" y="3282143"/>
            <a:ext cx="376225" cy="742616"/>
          </a:xfrm>
          <a:prstGeom prst="rect">
            <a:avLst/>
          </a:prstGeom>
        </p:spPr>
      </p:pic>
      <p:pic>
        <p:nvPicPr>
          <p:cNvPr id="208" name="Picture 207"/>
          <p:cNvPicPr>
            <a:picLocks noChangeAspect="1"/>
          </p:cNvPicPr>
          <p:nvPr/>
        </p:nvPicPr>
        <p:blipFill>
          <a:blip r:embed="rId11" cstate="print"/>
          <a:stretch>
            <a:fillRect/>
          </a:stretch>
        </p:blipFill>
        <p:spPr>
          <a:xfrm>
            <a:off x="6584778" y="3589436"/>
            <a:ext cx="300352" cy="427463"/>
          </a:xfrm>
          <a:prstGeom prst="rect">
            <a:avLst/>
          </a:prstGeom>
        </p:spPr>
      </p:pic>
      <p:pic>
        <p:nvPicPr>
          <p:cNvPr id="209" name="Picture 208"/>
          <p:cNvPicPr>
            <a:picLocks noChangeAspect="1"/>
          </p:cNvPicPr>
          <p:nvPr/>
        </p:nvPicPr>
        <p:blipFill>
          <a:blip r:embed="rId39" cstate="print"/>
          <a:stretch>
            <a:fillRect/>
          </a:stretch>
        </p:blipFill>
        <p:spPr>
          <a:xfrm>
            <a:off x="6116958" y="4025835"/>
            <a:ext cx="429656" cy="336167"/>
          </a:xfrm>
          <a:prstGeom prst="rect">
            <a:avLst/>
          </a:prstGeom>
          <a:effectLst/>
        </p:spPr>
      </p:pic>
      <p:sp>
        <p:nvSpPr>
          <p:cNvPr id="210" name="TextBox 209"/>
          <p:cNvSpPr txBox="1"/>
          <p:nvPr/>
        </p:nvSpPr>
        <p:spPr>
          <a:xfrm>
            <a:off x="5738904" y="3787077"/>
            <a:ext cx="815076" cy="276999"/>
          </a:xfrm>
          <a:prstGeom prst="rect">
            <a:avLst/>
          </a:prstGeom>
          <a:noFill/>
        </p:spPr>
        <p:txBody>
          <a:bodyPr wrap="square" rtlCol="0">
            <a:spAutoFit/>
          </a:bodyPr>
          <a:lstStyle/>
          <a:p>
            <a:pPr algn="r" defTabSz="914171">
              <a:defRPr/>
            </a:pPr>
            <a:r>
              <a:rPr lang="en-US" sz="600" b="1" dirty="0" err="1">
                <a:solidFill>
                  <a:srgbClr val="000000"/>
                </a:solidFill>
                <a:latin typeface="Arial"/>
              </a:rPr>
              <a:t>FortiGate</a:t>
            </a:r>
            <a:r>
              <a:rPr lang="en-US" sz="600" b="1" dirty="0">
                <a:solidFill>
                  <a:srgbClr val="000000"/>
                </a:solidFill>
                <a:latin typeface="Arial"/>
              </a:rPr>
              <a:t> </a:t>
            </a:r>
            <a:r>
              <a:rPr lang="en-US" sz="600" dirty="0">
                <a:solidFill>
                  <a:srgbClr val="000000"/>
                </a:solidFill>
                <a:latin typeface="Arial"/>
              </a:rPr>
              <a:t>Internal Segmentation FW</a:t>
            </a:r>
          </a:p>
        </p:txBody>
      </p:sp>
      <p:sp>
        <p:nvSpPr>
          <p:cNvPr id="211" name="TextBox 210"/>
          <p:cNvSpPr txBox="1"/>
          <p:nvPr/>
        </p:nvSpPr>
        <p:spPr>
          <a:xfrm>
            <a:off x="4131458" y="1723902"/>
            <a:ext cx="3896721" cy="313932"/>
          </a:xfrm>
          <a:prstGeom prst="rect">
            <a:avLst/>
          </a:prstGeom>
          <a:noFill/>
        </p:spPr>
        <p:txBody>
          <a:bodyPr wrap="square" rtlCol="0">
            <a:spAutoFit/>
          </a:bodyPr>
          <a:lstStyle/>
          <a:p>
            <a:pPr algn="ctr" defTabSz="914171">
              <a:lnSpc>
                <a:spcPct val="90000"/>
              </a:lnSpc>
              <a:defRPr/>
            </a:pPr>
            <a:r>
              <a:rPr lang="en-US" sz="1600" dirty="0">
                <a:solidFill>
                  <a:srgbClr val="595959"/>
                </a:solidFill>
                <a:latin typeface="Arial"/>
              </a:rPr>
              <a:t>DATA CENTER/PRIVATE CLOUD</a:t>
            </a:r>
          </a:p>
        </p:txBody>
      </p:sp>
      <p:sp>
        <p:nvSpPr>
          <p:cNvPr id="212" name="TextBox 211"/>
          <p:cNvSpPr txBox="1"/>
          <p:nvPr/>
        </p:nvSpPr>
        <p:spPr>
          <a:xfrm>
            <a:off x="3829955" y="3171113"/>
            <a:ext cx="699563" cy="184666"/>
          </a:xfrm>
          <a:prstGeom prst="rect">
            <a:avLst/>
          </a:prstGeom>
          <a:noFill/>
        </p:spPr>
        <p:txBody>
          <a:bodyPr wrap="square" rtlCol="0">
            <a:spAutoFit/>
          </a:bodyPr>
          <a:lstStyle/>
          <a:p>
            <a:pPr algn="r" defTabSz="914171">
              <a:defRPr/>
            </a:pPr>
            <a:r>
              <a:rPr lang="en-US" sz="600" dirty="0">
                <a:solidFill>
                  <a:srgbClr val="FFFFFF">
                    <a:lumMod val="50000"/>
                  </a:srgbClr>
                </a:solidFill>
                <a:latin typeface="Arial"/>
              </a:rPr>
              <a:t>Web Servers</a:t>
            </a:r>
          </a:p>
        </p:txBody>
      </p:sp>
      <p:pic>
        <p:nvPicPr>
          <p:cNvPr id="213" name="Picture 212" descr="Mail_Server.png"/>
          <p:cNvPicPr>
            <a:picLocks noChangeAspect="1"/>
          </p:cNvPicPr>
          <p:nvPr/>
        </p:nvPicPr>
        <p:blipFill>
          <a:blip r:embed="rId47" cstate="print">
            <a:extLst>
              <a:ext uri="{28A0092B-C50C-407E-A947-70E740481C1C}">
                <a14:useLocalDpi xmlns:a14="http://schemas.microsoft.com/office/drawing/2010/main"/>
              </a:ext>
            </a:extLst>
          </a:blip>
          <a:stretch>
            <a:fillRect/>
          </a:stretch>
        </p:blipFill>
        <p:spPr>
          <a:xfrm>
            <a:off x="4302420" y="3309503"/>
            <a:ext cx="358013" cy="510382"/>
          </a:xfrm>
          <a:prstGeom prst="rect">
            <a:avLst/>
          </a:prstGeom>
        </p:spPr>
      </p:pic>
      <p:cxnSp>
        <p:nvCxnSpPr>
          <p:cNvPr id="214" name="Straight Connector 213"/>
          <p:cNvCxnSpPr/>
          <p:nvPr/>
        </p:nvCxnSpPr>
        <p:spPr>
          <a:xfrm flipH="1">
            <a:off x="6014337" y="3114123"/>
            <a:ext cx="782963" cy="495170"/>
          </a:xfrm>
          <a:prstGeom prst="line">
            <a:avLst/>
          </a:prstGeom>
          <a:ln>
            <a:solidFill>
              <a:srgbClr val="7D9898"/>
            </a:solidFill>
          </a:ln>
          <a:effectLst/>
        </p:spPr>
        <p:style>
          <a:lnRef idx="2">
            <a:schemeClr val="accent1"/>
          </a:lnRef>
          <a:fillRef idx="0">
            <a:schemeClr val="accent1"/>
          </a:fillRef>
          <a:effectRef idx="1">
            <a:schemeClr val="accent1"/>
          </a:effectRef>
          <a:fontRef idx="minor">
            <a:schemeClr val="tx1"/>
          </a:fontRef>
        </p:style>
      </p:cxnSp>
      <p:sp>
        <p:nvSpPr>
          <p:cNvPr id="215" name="Oval 214"/>
          <p:cNvSpPr/>
          <p:nvPr/>
        </p:nvSpPr>
        <p:spPr bwMode="invGray">
          <a:xfrm>
            <a:off x="222721" y="4115216"/>
            <a:ext cx="814399" cy="814399"/>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216" name="Picture 215" descr="Fabric-White.png"/>
          <p:cNvPicPr>
            <a:picLocks noChangeAspect="1"/>
          </p:cNvPicPr>
          <p:nvPr/>
        </p:nvPicPr>
        <p:blipFill>
          <a:blip r:embed="rId3" cstate="print">
            <a:alphaModFix amt="60000"/>
            <a:extLst>
              <a:ext uri="{28A0092B-C50C-407E-A947-70E740481C1C}">
                <a14:useLocalDpi xmlns:a14="http://schemas.microsoft.com/office/drawing/2010/main"/>
              </a:ext>
            </a:extLst>
          </a:blip>
          <a:stretch>
            <a:fillRect/>
          </a:stretch>
        </p:blipFill>
        <p:spPr>
          <a:xfrm>
            <a:off x="302206" y="4219747"/>
            <a:ext cx="600446" cy="600446"/>
          </a:xfrm>
          <a:prstGeom prst="rect">
            <a:avLst/>
          </a:prstGeom>
          <a:effectLst/>
        </p:spPr>
      </p:pic>
      <p:pic>
        <p:nvPicPr>
          <p:cNvPr id="217" name="Picture 216"/>
          <p:cNvPicPr>
            <a:picLocks noChangeAspect="1"/>
          </p:cNvPicPr>
          <p:nvPr/>
        </p:nvPicPr>
        <p:blipFill>
          <a:blip r:embed="rId48" cstate="print"/>
          <a:stretch>
            <a:fillRect/>
          </a:stretch>
        </p:blipFill>
        <p:spPr>
          <a:xfrm>
            <a:off x="303230" y="4328400"/>
            <a:ext cx="447939" cy="478309"/>
          </a:xfrm>
          <a:prstGeom prst="rect">
            <a:avLst/>
          </a:prstGeom>
          <a:effectLst/>
        </p:spPr>
      </p:pic>
      <p:pic>
        <p:nvPicPr>
          <p:cNvPr id="218" name="Picture 217"/>
          <p:cNvPicPr>
            <a:picLocks noChangeAspect="1"/>
          </p:cNvPicPr>
          <p:nvPr/>
        </p:nvPicPr>
        <p:blipFill>
          <a:blip r:embed="rId49" cstate="print">
            <a:extLst>
              <a:ext uri="{28A0092B-C50C-407E-A947-70E740481C1C}">
                <a14:useLocalDpi xmlns:a14="http://schemas.microsoft.com/office/drawing/2010/main"/>
              </a:ext>
            </a:extLst>
          </a:blip>
          <a:stretch>
            <a:fillRect/>
          </a:stretch>
        </p:blipFill>
        <p:spPr>
          <a:xfrm flipH="1">
            <a:off x="669924" y="4181052"/>
            <a:ext cx="164549" cy="449198"/>
          </a:xfrm>
          <a:prstGeom prst="rect">
            <a:avLst/>
          </a:prstGeom>
          <a:effectLst/>
        </p:spPr>
      </p:pic>
      <p:sp>
        <p:nvSpPr>
          <p:cNvPr id="219" name="Oval 218"/>
          <p:cNvSpPr/>
          <p:nvPr/>
        </p:nvSpPr>
        <p:spPr bwMode="invGray">
          <a:xfrm>
            <a:off x="786181" y="4263044"/>
            <a:ext cx="386875" cy="386875"/>
          </a:xfrm>
          <a:prstGeom prst="ellipse">
            <a:avLst/>
          </a:prstGeom>
          <a:solidFill>
            <a:srgbClr val="FFA400"/>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grpSp>
        <p:nvGrpSpPr>
          <p:cNvPr id="220" name="Group 219"/>
          <p:cNvGrpSpPr/>
          <p:nvPr/>
        </p:nvGrpSpPr>
        <p:grpSpPr>
          <a:xfrm>
            <a:off x="7349655" y="716276"/>
            <a:ext cx="4662656" cy="685451"/>
            <a:chOff x="7351570" y="715569"/>
            <a:chExt cx="4663870" cy="685630"/>
          </a:xfrm>
        </p:grpSpPr>
        <p:sp>
          <p:nvSpPr>
            <p:cNvPr id="221" name="TextBox 220"/>
            <p:cNvSpPr txBox="1"/>
            <p:nvPr/>
          </p:nvSpPr>
          <p:spPr>
            <a:xfrm>
              <a:off x="7351570" y="1124128"/>
              <a:ext cx="850133" cy="184714"/>
            </a:xfrm>
            <a:prstGeom prst="rect">
              <a:avLst/>
            </a:prstGeom>
            <a:noFill/>
          </p:spPr>
          <p:txBody>
            <a:bodyPr wrap="none" rtlCol="0">
              <a:spAutoFit/>
            </a:bodyPr>
            <a:lstStyle/>
            <a:p>
              <a:pPr algn="ctr" defTabSz="914171">
                <a:defRPr/>
              </a:pPr>
              <a:r>
                <a:rPr lang="en-US" sz="600" b="1" dirty="0">
                  <a:solidFill>
                    <a:srgbClr val="FFA400"/>
                  </a:solidFill>
                  <a:latin typeface="Arial"/>
                </a:rPr>
                <a:t>SECURE ACCESS</a:t>
              </a:r>
            </a:p>
          </p:txBody>
        </p:sp>
        <p:sp>
          <p:nvSpPr>
            <p:cNvPr id="222" name="TextBox 221"/>
            <p:cNvSpPr txBox="1"/>
            <p:nvPr/>
          </p:nvSpPr>
          <p:spPr>
            <a:xfrm>
              <a:off x="8379950" y="1124128"/>
              <a:ext cx="705826" cy="277071"/>
            </a:xfrm>
            <a:prstGeom prst="rect">
              <a:avLst/>
            </a:prstGeom>
            <a:noFill/>
          </p:spPr>
          <p:txBody>
            <a:bodyPr wrap="none" rtlCol="0">
              <a:spAutoFit/>
            </a:bodyPr>
            <a:lstStyle/>
            <a:p>
              <a:pPr algn="ctr" defTabSz="914171">
                <a:defRPr/>
              </a:pPr>
              <a:r>
                <a:rPr lang="en-US" sz="600" b="1" dirty="0">
                  <a:solidFill>
                    <a:srgbClr val="1C4E82"/>
                  </a:solidFill>
                  <a:latin typeface="Arial"/>
                </a:rPr>
                <a:t>APPLICATION</a:t>
              </a:r>
            </a:p>
            <a:p>
              <a:pPr algn="ctr" defTabSz="914171">
                <a:defRPr/>
              </a:pPr>
              <a:r>
                <a:rPr lang="en-US" sz="600" b="1" dirty="0">
                  <a:solidFill>
                    <a:srgbClr val="1C4E82"/>
                  </a:solidFill>
                  <a:latin typeface="Arial"/>
                </a:rPr>
                <a:t> SECURITY</a:t>
              </a:r>
            </a:p>
          </p:txBody>
        </p:sp>
        <p:sp>
          <p:nvSpPr>
            <p:cNvPr id="223" name="TextBox 222"/>
            <p:cNvSpPr txBox="1"/>
            <p:nvPr/>
          </p:nvSpPr>
          <p:spPr>
            <a:xfrm>
              <a:off x="11266487" y="1124128"/>
              <a:ext cx="697809" cy="277071"/>
            </a:xfrm>
            <a:prstGeom prst="rect">
              <a:avLst/>
            </a:prstGeom>
            <a:noFill/>
          </p:spPr>
          <p:txBody>
            <a:bodyPr wrap="none" rtlCol="0">
              <a:spAutoFit/>
            </a:bodyPr>
            <a:lstStyle/>
            <a:p>
              <a:pPr algn="ctr" defTabSz="914171">
                <a:defRPr/>
              </a:pPr>
              <a:r>
                <a:rPr lang="en-US" sz="600" b="1" dirty="0">
                  <a:solidFill>
                    <a:srgbClr val="DC291E"/>
                  </a:solidFill>
                  <a:latin typeface="Arial"/>
                </a:rPr>
                <a:t>ENTERPRISE </a:t>
              </a:r>
            </a:p>
            <a:p>
              <a:pPr algn="ctr" defTabSz="914171">
                <a:defRPr/>
              </a:pPr>
              <a:r>
                <a:rPr lang="en-US" sz="600" b="1" dirty="0">
                  <a:solidFill>
                    <a:srgbClr val="DC291E"/>
                  </a:solidFill>
                  <a:latin typeface="Arial"/>
                </a:rPr>
                <a:t>FIREWALL</a:t>
              </a:r>
            </a:p>
          </p:txBody>
        </p:sp>
        <p:pic>
          <p:nvPicPr>
            <p:cNvPr id="224" name="Picture 56344" descr="Enterprise-Firewall-color.emf"/>
            <p:cNvPicPr>
              <a:picLocks noChangeAspect="1"/>
            </p:cNvPicPr>
            <p:nvPr/>
          </p:nvPicPr>
          <p:blipFill>
            <a:blip r:embed="rId50" cstate="print">
              <a:extLst>
                <a:ext uri="{28A0092B-C50C-407E-A947-70E740481C1C}">
                  <a14:useLocalDpi xmlns:a14="http://schemas.microsoft.com/office/drawing/2010/main"/>
                </a:ext>
              </a:extLst>
            </a:blip>
            <a:srcRect/>
            <a:stretch>
              <a:fillRect/>
            </a:stretch>
          </p:blipFill>
          <p:spPr bwMode="auto">
            <a:xfrm>
              <a:off x="11215340" y="715569"/>
              <a:ext cx="800100"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 name="Picture 56340" descr="SAA-color.emf"/>
            <p:cNvPicPr>
              <a:picLocks noChangeAspect="1"/>
            </p:cNvPicPr>
            <p:nvPr/>
          </p:nvPicPr>
          <p:blipFill>
            <a:blip r:embed="rId51" cstate="print">
              <a:extLst>
                <a:ext uri="{28A0092B-C50C-407E-A947-70E740481C1C}">
                  <a14:useLocalDpi xmlns:a14="http://schemas.microsoft.com/office/drawing/2010/main"/>
                </a:ext>
              </a:extLst>
            </a:blip>
            <a:srcRect/>
            <a:stretch>
              <a:fillRect/>
            </a:stretch>
          </p:blipFill>
          <p:spPr bwMode="auto">
            <a:xfrm>
              <a:off x="7374716" y="715569"/>
              <a:ext cx="804672" cy="414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 name="Picture 225" descr="Application-Security-color.png"/>
            <p:cNvPicPr>
              <a:picLocks noChangeAspect="1"/>
            </p:cNvPicPr>
            <p:nvPr/>
          </p:nvPicPr>
          <p:blipFill>
            <a:blip r:embed="rId52" cstate="print">
              <a:extLst>
                <a:ext uri="{28A0092B-C50C-407E-A947-70E740481C1C}">
                  <a14:useLocalDpi xmlns:a14="http://schemas.microsoft.com/office/drawing/2010/main"/>
                </a:ext>
              </a:extLst>
            </a:blip>
            <a:stretch>
              <a:fillRect/>
            </a:stretch>
          </p:blipFill>
          <p:spPr>
            <a:xfrm>
              <a:off x="8336015" y="715569"/>
              <a:ext cx="804672" cy="418282"/>
            </a:xfrm>
            <a:prstGeom prst="rect">
              <a:avLst/>
            </a:prstGeom>
          </p:spPr>
        </p:pic>
      </p:grpSp>
      <p:sp>
        <p:nvSpPr>
          <p:cNvPr id="227" name="TextBox 226"/>
          <p:cNvSpPr txBox="1"/>
          <p:nvPr/>
        </p:nvSpPr>
        <p:spPr>
          <a:xfrm>
            <a:off x="817853" y="4572653"/>
            <a:ext cx="697627" cy="215444"/>
          </a:xfrm>
          <a:prstGeom prst="rect">
            <a:avLst/>
          </a:prstGeom>
          <a:noFill/>
        </p:spPr>
        <p:txBody>
          <a:bodyPr wrap="none" rtlCol="0">
            <a:spAutoFit/>
          </a:bodyPr>
          <a:lstStyle/>
          <a:p>
            <a:pPr defTabSz="914171">
              <a:defRPr/>
            </a:pPr>
            <a:r>
              <a:rPr lang="en-US" sz="800" b="1" dirty="0" err="1">
                <a:solidFill>
                  <a:srgbClr val="000000"/>
                </a:solidFill>
                <a:latin typeface="Arial"/>
              </a:rPr>
              <a:t>FortiClient</a:t>
            </a:r>
            <a:endParaRPr lang="en-US" sz="800" b="1" dirty="0">
              <a:solidFill>
                <a:srgbClr val="000000"/>
              </a:solidFill>
              <a:latin typeface="Arial"/>
            </a:endParaRPr>
          </a:p>
        </p:txBody>
      </p:sp>
      <p:sp>
        <p:nvSpPr>
          <p:cNvPr id="228" name="TextBox 227"/>
          <p:cNvSpPr txBox="1"/>
          <p:nvPr/>
        </p:nvSpPr>
        <p:spPr>
          <a:xfrm>
            <a:off x="2216341" y="1608297"/>
            <a:ext cx="678391" cy="184666"/>
          </a:xfrm>
          <a:prstGeom prst="rect">
            <a:avLst/>
          </a:prstGeom>
          <a:noFill/>
        </p:spPr>
        <p:txBody>
          <a:bodyPr wrap="none" rtlCol="0">
            <a:spAutoFit/>
          </a:bodyPr>
          <a:lstStyle/>
          <a:p>
            <a:pPr defTabSz="914171">
              <a:defRPr/>
            </a:pPr>
            <a:r>
              <a:rPr lang="en-US" sz="600" b="1" dirty="0" err="1">
                <a:solidFill>
                  <a:srgbClr val="000000"/>
                </a:solidFill>
                <a:latin typeface="Arial"/>
              </a:rPr>
              <a:t>FortiSandbox</a:t>
            </a:r>
            <a:endParaRPr lang="en-US" sz="600" b="1" dirty="0">
              <a:solidFill>
                <a:srgbClr val="000000"/>
              </a:solidFill>
              <a:latin typeface="Arial"/>
            </a:endParaRPr>
          </a:p>
        </p:txBody>
      </p:sp>
      <p:sp>
        <p:nvSpPr>
          <p:cNvPr id="229" name="TextBox 228"/>
          <p:cNvSpPr txBox="1"/>
          <p:nvPr/>
        </p:nvSpPr>
        <p:spPr>
          <a:xfrm>
            <a:off x="1238402" y="4807598"/>
            <a:ext cx="567784" cy="184666"/>
          </a:xfrm>
          <a:prstGeom prst="rect">
            <a:avLst/>
          </a:prstGeom>
          <a:noFill/>
        </p:spPr>
        <p:txBody>
          <a:bodyPr wrap="none" rtlCol="0">
            <a:spAutoFit/>
          </a:bodyPr>
          <a:lstStyle/>
          <a:p>
            <a:pPr defTabSz="914171">
              <a:defRPr/>
            </a:pPr>
            <a:r>
              <a:rPr lang="en-US" sz="600" b="1" dirty="0" err="1">
                <a:solidFill>
                  <a:srgbClr val="000000"/>
                </a:solidFill>
                <a:latin typeface="Arial"/>
              </a:rPr>
              <a:t>FortiClient</a:t>
            </a:r>
            <a:endParaRPr lang="en-US" sz="600" b="1" dirty="0">
              <a:solidFill>
                <a:srgbClr val="000000"/>
              </a:solidFill>
              <a:latin typeface="Arial"/>
            </a:endParaRPr>
          </a:p>
        </p:txBody>
      </p:sp>
      <p:sp>
        <p:nvSpPr>
          <p:cNvPr id="230" name="TextBox 229"/>
          <p:cNvSpPr txBox="1"/>
          <p:nvPr/>
        </p:nvSpPr>
        <p:spPr>
          <a:xfrm>
            <a:off x="5717704" y="5293240"/>
            <a:ext cx="678391" cy="184666"/>
          </a:xfrm>
          <a:prstGeom prst="rect">
            <a:avLst/>
          </a:prstGeom>
          <a:noFill/>
        </p:spPr>
        <p:txBody>
          <a:bodyPr wrap="none" rtlCol="0">
            <a:spAutoFit/>
          </a:bodyPr>
          <a:lstStyle/>
          <a:p>
            <a:pPr defTabSz="914171">
              <a:defRPr/>
            </a:pPr>
            <a:r>
              <a:rPr lang="en-US" sz="600" b="1" dirty="0" err="1">
                <a:solidFill>
                  <a:srgbClr val="000000"/>
                </a:solidFill>
                <a:latin typeface="Arial"/>
              </a:rPr>
              <a:t>FortiSandbox</a:t>
            </a:r>
            <a:endParaRPr lang="en-US" sz="600" b="1" dirty="0">
              <a:solidFill>
                <a:srgbClr val="000000"/>
              </a:solidFill>
              <a:latin typeface="Arial"/>
            </a:endParaRPr>
          </a:p>
        </p:txBody>
      </p:sp>
      <p:sp>
        <p:nvSpPr>
          <p:cNvPr id="231" name="TextBox 230"/>
          <p:cNvSpPr txBox="1"/>
          <p:nvPr/>
        </p:nvSpPr>
        <p:spPr>
          <a:xfrm>
            <a:off x="7296866" y="4485335"/>
            <a:ext cx="678391" cy="276999"/>
          </a:xfrm>
          <a:prstGeom prst="rect">
            <a:avLst/>
          </a:prstGeom>
          <a:noFill/>
        </p:spPr>
        <p:txBody>
          <a:bodyPr wrap="none" rtlCol="0">
            <a:spAutoFit/>
          </a:bodyPr>
          <a:lstStyle/>
          <a:p>
            <a:pPr defTabSz="914171">
              <a:defRPr/>
            </a:pPr>
            <a:r>
              <a:rPr lang="en-US" sz="600" b="1" dirty="0" err="1">
                <a:solidFill>
                  <a:srgbClr val="000000"/>
                </a:solidFill>
                <a:latin typeface="Arial"/>
              </a:rPr>
              <a:t>FortiMail</a:t>
            </a:r>
            <a:r>
              <a:rPr lang="en-US" sz="600" b="1" dirty="0">
                <a:solidFill>
                  <a:srgbClr val="000000"/>
                </a:solidFill>
                <a:latin typeface="Arial"/>
              </a:rPr>
              <a:t> </a:t>
            </a:r>
            <a:br>
              <a:rPr lang="en-US" sz="600" b="1" dirty="0">
                <a:solidFill>
                  <a:srgbClr val="000000"/>
                </a:solidFill>
                <a:latin typeface="Arial"/>
              </a:rPr>
            </a:br>
            <a:r>
              <a:rPr lang="en-US" sz="600" dirty="0">
                <a:solidFill>
                  <a:srgbClr val="000000"/>
                </a:solidFill>
                <a:latin typeface="Arial"/>
              </a:rPr>
              <a:t>Email Security</a:t>
            </a:r>
          </a:p>
        </p:txBody>
      </p:sp>
      <p:sp>
        <p:nvSpPr>
          <p:cNvPr id="232" name="TextBox 231"/>
          <p:cNvSpPr txBox="1"/>
          <p:nvPr/>
        </p:nvSpPr>
        <p:spPr>
          <a:xfrm>
            <a:off x="2454129" y="2811756"/>
            <a:ext cx="601447" cy="276999"/>
          </a:xfrm>
          <a:prstGeom prst="rect">
            <a:avLst/>
          </a:prstGeom>
          <a:noFill/>
        </p:spPr>
        <p:txBody>
          <a:bodyPr wrap="none" rtlCol="0">
            <a:spAutoFit/>
          </a:bodyPr>
          <a:lstStyle/>
          <a:p>
            <a:pPr defTabSz="914171">
              <a:defRPr/>
            </a:pPr>
            <a:r>
              <a:rPr lang="en-US" sz="600" b="1" dirty="0" err="1">
                <a:solidFill>
                  <a:srgbClr val="000000"/>
                </a:solidFill>
                <a:latin typeface="Arial"/>
              </a:rPr>
              <a:t>FortiSwitch</a:t>
            </a:r>
            <a:endParaRPr lang="en-US" sz="600" b="1" dirty="0">
              <a:solidFill>
                <a:srgbClr val="000000"/>
              </a:solidFill>
              <a:latin typeface="Arial"/>
            </a:endParaRPr>
          </a:p>
          <a:p>
            <a:pPr defTabSz="914171">
              <a:defRPr/>
            </a:pPr>
            <a:r>
              <a:rPr lang="en-US" sz="600" dirty="0">
                <a:solidFill>
                  <a:srgbClr val="000000"/>
                </a:solidFill>
                <a:latin typeface="Arial"/>
              </a:rPr>
              <a:t>Switching</a:t>
            </a:r>
          </a:p>
        </p:txBody>
      </p:sp>
      <p:pic>
        <p:nvPicPr>
          <p:cNvPr id="233" name="Picture 232"/>
          <p:cNvPicPr>
            <a:picLocks noChangeAspect="1"/>
          </p:cNvPicPr>
          <p:nvPr/>
        </p:nvPicPr>
        <p:blipFill>
          <a:blip r:embed="rId53" cstate="print"/>
          <a:stretch>
            <a:fillRect/>
          </a:stretch>
        </p:blipFill>
        <p:spPr>
          <a:xfrm>
            <a:off x="865953" y="4354318"/>
            <a:ext cx="208510" cy="195312"/>
          </a:xfrm>
          <a:prstGeom prst="rect">
            <a:avLst/>
          </a:prstGeom>
        </p:spPr>
      </p:pic>
      <p:pic>
        <p:nvPicPr>
          <p:cNvPr id="234" name="Picture 233" descr="Fabric-White.png"/>
          <p:cNvPicPr>
            <a:picLocks noChangeAspect="1"/>
          </p:cNvPicPr>
          <p:nvPr/>
        </p:nvPicPr>
        <p:blipFill>
          <a:blip r:embed="rId3" cstate="print">
            <a:alphaModFix amt="40000"/>
            <a:extLst>
              <a:ext uri="{28A0092B-C50C-407E-A947-70E740481C1C}">
                <a14:useLocalDpi xmlns:a14="http://schemas.microsoft.com/office/drawing/2010/main"/>
              </a:ext>
            </a:extLst>
          </a:blip>
          <a:stretch>
            <a:fillRect/>
          </a:stretch>
        </p:blipFill>
        <p:spPr>
          <a:xfrm>
            <a:off x="6942852" y="3995550"/>
            <a:ext cx="600446" cy="600446"/>
          </a:xfrm>
          <a:prstGeom prst="rect">
            <a:avLst/>
          </a:prstGeom>
          <a:effectLst/>
        </p:spPr>
      </p:pic>
      <p:pic>
        <p:nvPicPr>
          <p:cNvPr id="235" name="Picture 234"/>
          <p:cNvPicPr>
            <a:picLocks noChangeAspect="1"/>
          </p:cNvPicPr>
          <p:nvPr/>
        </p:nvPicPr>
        <p:blipFill>
          <a:blip r:embed="rId54" cstate="print">
            <a:extLst>
              <a:ext uri="{28A0092B-C50C-407E-A947-70E740481C1C}">
                <a14:useLocalDpi xmlns:a14="http://schemas.microsoft.com/office/drawing/2010/main"/>
              </a:ext>
            </a:extLst>
          </a:blip>
          <a:stretch>
            <a:fillRect/>
          </a:stretch>
        </p:blipFill>
        <p:spPr>
          <a:xfrm>
            <a:off x="6995876" y="4262540"/>
            <a:ext cx="393090" cy="284807"/>
          </a:xfrm>
          <a:prstGeom prst="rect">
            <a:avLst/>
          </a:prstGeom>
          <a:effectLst/>
        </p:spPr>
      </p:pic>
      <p:pic>
        <p:nvPicPr>
          <p:cNvPr id="236" name="Picture 56346" descr="Cloud-Security-color.emf"/>
          <p:cNvPicPr>
            <a:picLocks noChangeAspect="1"/>
          </p:cNvPicPr>
          <p:nvPr/>
        </p:nvPicPr>
        <p:blipFill>
          <a:blip r:embed="rId55" cstate="print">
            <a:extLst>
              <a:ext uri="{28A0092B-C50C-407E-A947-70E740481C1C}">
                <a14:useLocalDpi xmlns:a14="http://schemas.microsoft.com/office/drawing/2010/main"/>
              </a:ext>
            </a:extLst>
          </a:blip>
          <a:srcRect/>
          <a:stretch>
            <a:fillRect/>
          </a:stretch>
        </p:blipFill>
        <p:spPr bwMode="auto">
          <a:xfrm>
            <a:off x="10251371" y="716276"/>
            <a:ext cx="799892" cy="41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7" name="TextBox 236"/>
          <p:cNvSpPr txBox="1"/>
          <p:nvPr/>
        </p:nvSpPr>
        <p:spPr>
          <a:xfrm>
            <a:off x="10216747" y="1124730"/>
            <a:ext cx="869148" cy="184666"/>
          </a:xfrm>
          <a:prstGeom prst="rect">
            <a:avLst/>
          </a:prstGeom>
          <a:noFill/>
        </p:spPr>
        <p:txBody>
          <a:bodyPr wrap="none" rtlCol="0">
            <a:spAutoFit/>
          </a:bodyPr>
          <a:lstStyle/>
          <a:p>
            <a:pPr algn="ctr" defTabSz="914171">
              <a:defRPr/>
            </a:pPr>
            <a:r>
              <a:rPr lang="en-US" sz="600" b="1" dirty="0">
                <a:solidFill>
                  <a:srgbClr val="1A9ED2"/>
                </a:solidFill>
                <a:latin typeface="Arial"/>
              </a:rPr>
              <a:t>CLOUD SECURITY</a:t>
            </a:r>
          </a:p>
        </p:txBody>
      </p:sp>
      <p:sp>
        <p:nvSpPr>
          <p:cNvPr id="238" name="TextBox 237"/>
          <p:cNvSpPr txBox="1"/>
          <p:nvPr/>
        </p:nvSpPr>
        <p:spPr>
          <a:xfrm>
            <a:off x="9215943" y="1124729"/>
            <a:ext cx="957313" cy="276999"/>
          </a:xfrm>
          <a:prstGeom prst="rect">
            <a:avLst/>
          </a:prstGeom>
          <a:noFill/>
        </p:spPr>
        <p:txBody>
          <a:bodyPr wrap="none" rtlCol="0">
            <a:spAutoFit/>
          </a:bodyPr>
          <a:lstStyle/>
          <a:p>
            <a:pPr algn="ctr" defTabSz="914171">
              <a:defRPr/>
            </a:pPr>
            <a:r>
              <a:rPr lang="en-US" sz="600" b="1" dirty="0">
                <a:solidFill>
                  <a:srgbClr val="4E2561"/>
                </a:solidFill>
                <a:latin typeface="Arial"/>
              </a:rPr>
              <a:t>ADVANCED THREAT</a:t>
            </a:r>
          </a:p>
          <a:p>
            <a:pPr algn="ctr" defTabSz="914171">
              <a:defRPr/>
            </a:pPr>
            <a:r>
              <a:rPr lang="en-US" sz="600" b="1" dirty="0">
                <a:solidFill>
                  <a:srgbClr val="4E2561"/>
                </a:solidFill>
                <a:latin typeface="Arial"/>
              </a:rPr>
              <a:t>PROTECTION </a:t>
            </a:r>
          </a:p>
        </p:txBody>
      </p:sp>
      <p:pic>
        <p:nvPicPr>
          <p:cNvPr id="239" name="Picture 238" descr="ATP-Framework-purple.png"/>
          <p:cNvPicPr>
            <a:picLocks noChangeAspect="1"/>
          </p:cNvPicPr>
          <p:nvPr/>
        </p:nvPicPr>
        <p:blipFill>
          <a:blip r:embed="rId56" cstate="print">
            <a:extLst>
              <a:ext uri="{28A0092B-C50C-407E-A947-70E740481C1C}">
                <a14:useLocalDpi xmlns:a14="http://schemas.microsoft.com/office/drawing/2010/main"/>
              </a:ext>
            </a:extLst>
          </a:blip>
          <a:stretch>
            <a:fillRect/>
          </a:stretch>
        </p:blipFill>
        <p:spPr>
          <a:xfrm>
            <a:off x="9294893" y="716276"/>
            <a:ext cx="804462" cy="418326"/>
          </a:xfrm>
          <a:prstGeom prst="rect">
            <a:avLst/>
          </a:prstGeom>
        </p:spPr>
      </p:pic>
      <p:pic>
        <p:nvPicPr>
          <p:cNvPr id="240" name="Picture 239"/>
          <p:cNvPicPr>
            <a:picLocks noChangeAspect="1"/>
          </p:cNvPicPr>
          <p:nvPr/>
        </p:nvPicPr>
        <p:blipFill>
          <a:blip r:embed="rId36" cstate="print"/>
          <a:stretch>
            <a:fillRect/>
          </a:stretch>
        </p:blipFill>
        <p:spPr>
          <a:xfrm>
            <a:off x="2064724" y="3416916"/>
            <a:ext cx="539356" cy="375801"/>
          </a:xfrm>
          <a:prstGeom prst="rect">
            <a:avLst/>
          </a:prstGeom>
        </p:spPr>
      </p:pic>
      <p:sp>
        <p:nvSpPr>
          <p:cNvPr id="241" name="TextBox 240"/>
          <p:cNvSpPr txBox="1"/>
          <p:nvPr/>
        </p:nvSpPr>
        <p:spPr>
          <a:xfrm>
            <a:off x="2344091" y="3717453"/>
            <a:ext cx="601447" cy="276999"/>
          </a:xfrm>
          <a:prstGeom prst="rect">
            <a:avLst/>
          </a:prstGeom>
          <a:noFill/>
        </p:spPr>
        <p:txBody>
          <a:bodyPr wrap="none" rtlCol="0">
            <a:spAutoFit/>
          </a:bodyPr>
          <a:lstStyle/>
          <a:p>
            <a:pPr defTabSz="914171">
              <a:defRPr/>
            </a:pPr>
            <a:r>
              <a:rPr lang="en-US" sz="600" b="1" dirty="0" err="1">
                <a:solidFill>
                  <a:srgbClr val="000000"/>
                </a:solidFill>
                <a:latin typeface="Arial"/>
              </a:rPr>
              <a:t>FortiSwitch</a:t>
            </a:r>
            <a:endParaRPr lang="en-US" sz="600" b="1" dirty="0">
              <a:solidFill>
                <a:srgbClr val="000000"/>
              </a:solidFill>
              <a:latin typeface="Arial"/>
            </a:endParaRPr>
          </a:p>
          <a:p>
            <a:pPr defTabSz="914171">
              <a:defRPr/>
            </a:pPr>
            <a:r>
              <a:rPr lang="en-US" sz="600" dirty="0">
                <a:solidFill>
                  <a:srgbClr val="000000"/>
                </a:solidFill>
                <a:latin typeface="Arial"/>
              </a:rPr>
              <a:t>Switching</a:t>
            </a:r>
          </a:p>
        </p:txBody>
      </p:sp>
      <p:sp>
        <p:nvSpPr>
          <p:cNvPr id="242" name="TextBox 241"/>
          <p:cNvSpPr txBox="1"/>
          <p:nvPr/>
        </p:nvSpPr>
        <p:spPr>
          <a:xfrm>
            <a:off x="7657445" y="3912345"/>
            <a:ext cx="412292" cy="276999"/>
          </a:xfrm>
          <a:prstGeom prst="rect">
            <a:avLst/>
          </a:prstGeom>
          <a:noFill/>
        </p:spPr>
        <p:txBody>
          <a:bodyPr wrap="none" rtlCol="0">
            <a:spAutoFit/>
          </a:bodyPr>
          <a:lstStyle/>
          <a:p>
            <a:pPr defTabSz="914171">
              <a:defRPr/>
            </a:pPr>
            <a:r>
              <a:rPr lang="en-US" sz="600" dirty="0">
                <a:solidFill>
                  <a:srgbClr val="7F7F7F"/>
                </a:solidFill>
                <a:latin typeface="Arial"/>
              </a:rPr>
              <a:t>Email </a:t>
            </a:r>
          </a:p>
          <a:p>
            <a:pPr defTabSz="914171">
              <a:defRPr/>
            </a:pPr>
            <a:r>
              <a:rPr lang="en-US" sz="600" dirty="0">
                <a:solidFill>
                  <a:srgbClr val="7F7F7F"/>
                </a:solidFill>
                <a:latin typeface="Arial"/>
              </a:rPr>
              <a:t>Server</a:t>
            </a:r>
          </a:p>
        </p:txBody>
      </p:sp>
      <p:pic>
        <p:nvPicPr>
          <p:cNvPr id="243" name="Picture 242" descr="Mail_Server.png"/>
          <p:cNvPicPr>
            <a:picLocks noChangeAspect="1"/>
          </p:cNvPicPr>
          <p:nvPr/>
        </p:nvPicPr>
        <p:blipFill>
          <a:blip r:embed="rId57" cstate="print">
            <a:extLst>
              <a:ext uri="{28A0092B-C50C-407E-A947-70E740481C1C}">
                <a14:useLocalDpi xmlns:a14="http://schemas.microsoft.com/office/drawing/2010/main"/>
              </a:ext>
            </a:extLst>
          </a:blip>
          <a:stretch>
            <a:fillRect/>
          </a:stretch>
        </p:blipFill>
        <p:spPr>
          <a:xfrm>
            <a:off x="7279421" y="3750650"/>
            <a:ext cx="419440" cy="597951"/>
          </a:xfrm>
          <a:prstGeom prst="rect">
            <a:avLst/>
          </a:prstGeom>
        </p:spPr>
      </p:pic>
      <p:sp>
        <p:nvSpPr>
          <p:cNvPr id="244" name="TextBox 243"/>
          <p:cNvSpPr txBox="1"/>
          <p:nvPr/>
        </p:nvSpPr>
        <p:spPr>
          <a:xfrm>
            <a:off x="7097805" y="2796716"/>
            <a:ext cx="537327" cy="369332"/>
          </a:xfrm>
          <a:prstGeom prst="rect">
            <a:avLst/>
          </a:prstGeom>
          <a:noFill/>
        </p:spPr>
        <p:txBody>
          <a:bodyPr wrap="none" rtlCol="0">
            <a:spAutoFit/>
          </a:bodyPr>
          <a:lstStyle/>
          <a:p>
            <a:pPr defTabSz="914171">
              <a:defRPr/>
            </a:pPr>
            <a:r>
              <a:rPr lang="en-US" sz="600" b="1" dirty="0" err="1">
                <a:solidFill>
                  <a:srgbClr val="000000"/>
                </a:solidFill>
                <a:latin typeface="Arial"/>
              </a:rPr>
              <a:t>FortiDB</a:t>
            </a:r>
            <a:endParaRPr lang="en-US" sz="600" b="1" dirty="0">
              <a:solidFill>
                <a:srgbClr val="000000"/>
              </a:solidFill>
              <a:latin typeface="Arial"/>
            </a:endParaRPr>
          </a:p>
          <a:p>
            <a:pPr defTabSz="914171">
              <a:defRPr/>
            </a:pPr>
            <a:r>
              <a:rPr lang="en-US" sz="600" dirty="0">
                <a:solidFill>
                  <a:srgbClr val="000000"/>
                </a:solidFill>
                <a:latin typeface="Arial"/>
              </a:rPr>
              <a:t>Database </a:t>
            </a:r>
          </a:p>
          <a:p>
            <a:pPr defTabSz="914171">
              <a:defRPr/>
            </a:pPr>
            <a:r>
              <a:rPr lang="en-US" sz="600" dirty="0">
                <a:solidFill>
                  <a:srgbClr val="000000"/>
                </a:solidFill>
                <a:latin typeface="Arial"/>
              </a:rPr>
              <a:t>Protection</a:t>
            </a:r>
          </a:p>
        </p:txBody>
      </p:sp>
      <p:pic>
        <p:nvPicPr>
          <p:cNvPr id="245" name="Picture 244"/>
          <p:cNvPicPr>
            <a:picLocks noChangeAspect="1"/>
          </p:cNvPicPr>
          <p:nvPr/>
        </p:nvPicPr>
        <p:blipFill>
          <a:blip r:embed="rId58" cstate="print">
            <a:extLst>
              <a:ext uri="{28A0092B-C50C-407E-A947-70E740481C1C}">
                <a14:useLocalDpi xmlns:a14="http://schemas.microsoft.com/office/drawing/2010/main"/>
              </a:ext>
            </a:extLst>
          </a:blip>
          <a:stretch>
            <a:fillRect/>
          </a:stretch>
        </p:blipFill>
        <p:spPr>
          <a:xfrm>
            <a:off x="6621517" y="2654925"/>
            <a:ext cx="548497" cy="397407"/>
          </a:xfrm>
          <a:prstGeom prst="rect">
            <a:avLst/>
          </a:prstGeom>
        </p:spPr>
      </p:pic>
      <p:pic>
        <p:nvPicPr>
          <p:cNvPr id="246" name="Picture 245"/>
          <p:cNvPicPr>
            <a:picLocks noChangeAspect="1"/>
          </p:cNvPicPr>
          <p:nvPr/>
        </p:nvPicPr>
        <p:blipFill>
          <a:blip r:embed="rId59" cstate="print">
            <a:extLst>
              <a:ext uri="{28A0092B-C50C-407E-A947-70E740481C1C}">
                <a14:useLocalDpi xmlns:a14="http://schemas.microsoft.com/office/drawing/2010/main"/>
              </a:ext>
            </a:extLst>
          </a:blip>
          <a:stretch>
            <a:fillRect/>
          </a:stretch>
        </p:blipFill>
        <p:spPr>
          <a:xfrm>
            <a:off x="7568108" y="2885605"/>
            <a:ext cx="628759" cy="629547"/>
          </a:xfrm>
          <a:prstGeom prst="rect">
            <a:avLst/>
          </a:prstGeom>
          <a:effectLst>
            <a:glow rad="63500">
              <a:schemeClr val="bg1">
                <a:alpha val="40000"/>
              </a:schemeClr>
            </a:glow>
          </a:effectLst>
        </p:spPr>
      </p:pic>
      <p:sp>
        <p:nvSpPr>
          <p:cNvPr id="247" name="Oval 246"/>
          <p:cNvSpPr/>
          <p:nvPr/>
        </p:nvSpPr>
        <p:spPr bwMode="invGray">
          <a:xfrm>
            <a:off x="7417927" y="5056635"/>
            <a:ext cx="1525643" cy="1183456"/>
          </a:xfrm>
          <a:prstGeom prst="ellipse">
            <a:avLst/>
          </a:prstGeom>
          <a:solidFill>
            <a:schemeClr val="accent2">
              <a:lumMod val="20000"/>
              <a:lumOff val="80000"/>
              <a:alpha val="25000"/>
            </a:schemeClr>
          </a:solidFill>
          <a:ln w="9525">
            <a:noFill/>
            <a:round/>
            <a:headEnd/>
            <a:tailEnd/>
          </a:ln>
          <a:effectLst>
            <a:glow rad="63500">
              <a:schemeClr val="accent1">
                <a:lumMod val="40000"/>
                <a:lumOff val="60000"/>
                <a:alpha val="40000"/>
              </a:schemeClr>
            </a:glow>
          </a:effectLst>
          <a:extLst/>
        </p:spPr>
        <p:txBody>
          <a:bodyPr wrap="square" rtlCol="0" anchor="ctr"/>
          <a:lstStyle/>
          <a:p>
            <a:pPr algn="ctr" defTabSz="342793">
              <a:defRPr/>
            </a:pPr>
            <a:endParaRPr lang="en-US" sz="2000" dirty="0">
              <a:solidFill>
                <a:srgbClr val="000000"/>
              </a:solidFill>
              <a:latin typeface="Arial"/>
            </a:endParaRPr>
          </a:p>
        </p:txBody>
      </p:sp>
      <p:sp>
        <p:nvSpPr>
          <p:cNvPr id="248" name="Oval 247"/>
          <p:cNvSpPr/>
          <p:nvPr/>
        </p:nvSpPr>
        <p:spPr bwMode="invGray">
          <a:xfrm>
            <a:off x="7899989" y="5037704"/>
            <a:ext cx="703333" cy="703333"/>
          </a:xfrm>
          <a:prstGeom prst="ellipse">
            <a:avLst/>
          </a:prstGeom>
          <a:solidFill>
            <a:srgbClr val="DC291E"/>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49" name="Oval 248"/>
          <p:cNvSpPr/>
          <p:nvPr/>
        </p:nvSpPr>
        <p:spPr bwMode="invGray">
          <a:xfrm>
            <a:off x="8100566" y="5447198"/>
            <a:ext cx="703333" cy="703333"/>
          </a:xfrm>
          <a:prstGeom prst="ellipse">
            <a:avLst/>
          </a:prstGeom>
          <a:solidFill>
            <a:schemeClr val="accent6"/>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50" name="Oval 249"/>
          <p:cNvSpPr/>
          <p:nvPr/>
        </p:nvSpPr>
        <p:spPr bwMode="invGray">
          <a:xfrm>
            <a:off x="7562145" y="5262383"/>
            <a:ext cx="703333" cy="703333"/>
          </a:xfrm>
          <a:prstGeom prst="ellipse">
            <a:avLst/>
          </a:prstGeom>
          <a:solidFill>
            <a:srgbClr val="DC291E"/>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51" name="TextBox 250"/>
          <p:cNvSpPr txBox="1"/>
          <p:nvPr/>
        </p:nvSpPr>
        <p:spPr>
          <a:xfrm>
            <a:off x="7456833" y="6061510"/>
            <a:ext cx="1447832" cy="230832"/>
          </a:xfrm>
          <a:prstGeom prst="rect">
            <a:avLst/>
          </a:prstGeom>
          <a:noFill/>
        </p:spPr>
        <p:txBody>
          <a:bodyPr wrap="none" rtlCol="0">
            <a:spAutoFit/>
          </a:bodyPr>
          <a:lstStyle/>
          <a:p>
            <a:pPr algn="ctr" defTabSz="914171">
              <a:defRPr/>
            </a:pPr>
            <a:r>
              <a:rPr lang="en-US" sz="900" dirty="0">
                <a:solidFill>
                  <a:srgbClr val="595959"/>
                </a:solidFill>
                <a:latin typeface="Arial"/>
              </a:rPr>
              <a:t>OPERATIONS CENTER</a:t>
            </a:r>
          </a:p>
        </p:txBody>
      </p:sp>
      <p:pic>
        <p:nvPicPr>
          <p:cNvPr id="252" name="Picture 251" descr="Fabric-White.png"/>
          <p:cNvPicPr>
            <a:picLocks noChangeAspect="1"/>
          </p:cNvPicPr>
          <p:nvPr/>
        </p:nvPicPr>
        <p:blipFill>
          <a:blip r:embed="rId3" cstate="print">
            <a:alphaModFix amt="31000"/>
            <a:extLst>
              <a:ext uri="{28A0092B-C50C-407E-A947-70E740481C1C}">
                <a14:useLocalDpi xmlns:a14="http://schemas.microsoft.com/office/drawing/2010/main"/>
              </a:ext>
            </a:extLst>
          </a:blip>
          <a:stretch>
            <a:fillRect/>
          </a:stretch>
        </p:blipFill>
        <p:spPr>
          <a:xfrm>
            <a:off x="8178743" y="5510189"/>
            <a:ext cx="600446" cy="600446"/>
          </a:xfrm>
          <a:prstGeom prst="rect">
            <a:avLst/>
          </a:prstGeom>
          <a:effectLst/>
        </p:spPr>
      </p:pic>
      <p:pic>
        <p:nvPicPr>
          <p:cNvPr id="253" name="Picture 252" descr="Fabric-White.png"/>
          <p:cNvPicPr>
            <a:picLocks noChangeAspect="1"/>
          </p:cNvPicPr>
          <p:nvPr/>
        </p:nvPicPr>
        <p:blipFill>
          <a:blip r:embed="rId3" cstate="print">
            <a:alphaModFix amt="31000"/>
            <a:extLst>
              <a:ext uri="{28A0092B-C50C-407E-A947-70E740481C1C}">
                <a14:useLocalDpi xmlns:a14="http://schemas.microsoft.com/office/drawing/2010/main"/>
              </a:ext>
            </a:extLst>
          </a:blip>
          <a:stretch>
            <a:fillRect/>
          </a:stretch>
        </p:blipFill>
        <p:spPr>
          <a:xfrm>
            <a:off x="7605344" y="5305405"/>
            <a:ext cx="600446" cy="600446"/>
          </a:xfrm>
          <a:prstGeom prst="rect">
            <a:avLst/>
          </a:prstGeom>
          <a:effectLst/>
        </p:spPr>
      </p:pic>
      <p:pic>
        <p:nvPicPr>
          <p:cNvPr id="254" name="Picture 253" descr="Fabric-White.png"/>
          <p:cNvPicPr>
            <a:picLocks noChangeAspect="1"/>
          </p:cNvPicPr>
          <p:nvPr/>
        </p:nvPicPr>
        <p:blipFill>
          <a:blip r:embed="rId3" cstate="print">
            <a:alphaModFix amt="31000"/>
            <a:extLst>
              <a:ext uri="{28A0092B-C50C-407E-A947-70E740481C1C}">
                <a14:useLocalDpi xmlns:a14="http://schemas.microsoft.com/office/drawing/2010/main"/>
              </a:ext>
            </a:extLst>
          </a:blip>
          <a:stretch>
            <a:fillRect/>
          </a:stretch>
        </p:blipFill>
        <p:spPr>
          <a:xfrm>
            <a:off x="7998532" y="5035087"/>
            <a:ext cx="600446" cy="600446"/>
          </a:xfrm>
          <a:prstGeom prst="rect">
            <a:avLst/>
          </a:prstGeom>
          <a:effectLst/>
        </p:spPr>
      </p:pic>
      <p:pic>
        <p:nvPicPr>
          <p:cNvPr id="255" name="Picture 254"/>
          <p:cNvPicPr>
            <a:picLocks noChangeAspect="1"/>
          </p:cNvPicPr>
          <p:nvPr/>
        </p:nvPicPr>
        <p:blipFill>
          <a:blip r:embed="rId60" cstate="print">
            <a:extLst>
              <a:ext uri="{28A0092B-C50C-407E-A947-70E740481C1C}">
                <a14:useLocalDpi xmlns:a14="http://schemas.microsoft.com/office/drawing/2010/main"/>
              </a:ext>
            </a:extLst>
          </a:blip>
          <a:stretch>
            <a:fillRect/>
          </a:stretch>
        </p:blipFill>
        <p:spPr>
          <a:xfrm>
            <a:off x="7986483" y="5211002"/>
            <a:ext cx="548497" cy="397407"/>
          </a:xfrm>
          <a:prstGeom prst="rect">
            <a:avLst/>
          </a:prstGeom>
        </p:spPr>
      </p:pic>
      <p:pic>
        <p:nvPicPr>
          <p:cNvPr id="256" name="Picture 255"/>
          <p:cNvPicPr>
            <a:picLocks noChangeAspect="1"/>
          </p:cNvPicPr>
          <p:nvPr/>
        </p:nvPicPr>
        <p:blipFill>
          <a:blip r:embed="rId61" cstate="print">
            <a:extLst>
              <a:ext uri="{28A0092B-C50C-407E-A947-70E740481C1C}">
                <a14:useLocalDpi xmlns:a14="http://schemas.microsoft.com/office/drawing/2010/main"/>
              </a:ext>
            </a:extLst>
          </a:blip>
          <a:stretch>
            <a:fillRect/>
          </a:stretch>
        </p:blipFill>
        <p:spPr>
          <a:xfrm>
            <a:off x="8179352" y="5591837"/>
            <a:ext cx="548497" cy="397406"/>
          </a:xfrm>
          <a:prstGeom prst="rect">
            <a:avLst/>
          </a:prstGeom>
        </p:spPr>
      </p:pic>
      <p:pic>
        <p:nvPicPr>
          <p:cNvPr id="257" name="Picture 256"/>
          <p:cNvPicPr>
            <a:picLocks noChangeAspect="1"/>
          </p:cNvPicPr>
          <p:nvPr/>
        </p:nvPicPr>
        <p:blipFill>
          <a:blip r:embed="rId62" cstate="print">
            <a:extLst>
              <a:ext uri="{28A0092B-C50C-407E-A947-70E740481C1C}">
                <a14:useLocalDpi xmlns:a14="http://schemas.microsoft.com/office/drawing/2010/main"/>
              </a:ext>
            </a:extLst>
          </a:blip>
          <a:stretch>
            <a:fillRect/>
          </a:stretch>
        </p:blipFill>
        <p:spPr>
          <a:xfrm>
            <a:off x="7652983" y="5401788"/>
            <a:ext cx="545293" cy="395936"/>
          </a:xfrm>
          <a:prstGeom prst="rect">
            <a:avLst/>
          </a:prstGeom>
        </p:spPr>
      </p:pic>
      <p:sp>
        <p:nvSpPr>
          <p:cNvPr id="258" name="TextBox 257"/>
          <p:cNvSpPr txBox="1"/>
          <p:nvPr/>
        </p:nvSpPr>
        <p:spPr>
          <a:xfrm>
            <a:off x="8667348" y="5721316"/>
            <a:ext cx="692818" cy="184666"/>
          </a:xfrm>
          <a:prstGeom prst="rect">
            <a:avLst/>
          </a:prstGeom>
          <a:noFill/>
        </p:spPr>
        <p:txBody>
          <a:bodyPr wrap="none" rtlCol="0">
            <a:spAutoFit/>
          </a:bodyPr>
          <a:lstStyle/>
          <a:p>
            <a:pPr defTabSz="914171">
              <a:defRPr/>
            </a:pPr>
            <a:r>
              <a:rPr lang="en-US" sz="600" b="1" dirty="0" err="1">
                <a:solidFill>
                  <a:srgbClr val="424242"/>
                </a:solidFill>
                <a:latin typeface="Arial"/>
              </a:rPr>
              <a:t>FortiManager</a:t>
            </a:r>
            <a:r>
              <a:rPr lang="en-US" sz="600" b="1" dirty="0">
                <a:solidFill>
                  <a:srgbClr val="424242"/>
                </a:solidFill>
                <a:latin typeface="Arial"/>
              </a:rPr>
              <a:t> </a:t>
            </a:r>
          </a:p>
        </p:txBody>
      </p:sp>
      <p:sp>
        <p:nvSpPr>
          <p:cNvPr id="259" name="TextBox 258"/>
          <p:cNvSpPr txBox="1"/>
          <p:nvPr/>
        </p:nvSpPr>
        <p:spPr>
          <a:xfrm>
            <a:off x="7895412" y="5000216"/>
            <a:ext cx="697627" cy="184666"/>
          </a:xfrm>
          <a:prstGeom prst="rect">
            <a:avLst/>
          </a:prstGeom>
          <a:noFill/>
        </p:spPr>
        <p:txBody>
          <a:bodyPr wrap="none" rtlCol="0">
            <a:spAutoFit/>
          </a:bodyPr>
          <a:lstStyle/>
          <a:p>
            <a:pPr defTabSz="914171">
              <a:defRPr/>
            </a:pPr>
            <a:r>
              <a:rPr lang="en-US" sz="600" b="1" dirty="0" err="1">
                <a:solidFill>
                  <a:srgbClr val="424242"/>
                </a:solidFill>
                <a:latin typeface="Arial"/>
              </a:rPr>
              <a:t>FortiAnalyzer</a:t>
            </a:r>
            <a:r>
              <a:rPr lang="en-US" sz="600" b="1" dirty="0">
                <a:solidFill>
                  <a:srgbClr val="424242"/>
                </a:solidFill>
                <a:latin typeface="Arial"/>
              </a:rPr>
              <a:t> </a:t>
            </a:r>
          </a:p>
        </p:txBody>
      </p:sp>
      <p:sp>
        <p:nvSpPr>
          <p:cNvPr id="260" name="TextBox 259"/>
          <p:cNvSpPr txBox="1"/>
          <p:nvPr/>
        </p:nvSpPr>
        <p:spPr>
          <a:xfrm>
            <a:off x="7677614" y="5820757"/>
            <a:ext cx="542136" cy="184666"/>
          </a:xfrm>
          <a:prstGeom prst="rect">
            <a:avLst/>
          </a:prstGeom>
          <a:noFill/>
        </p:spPr>
        <p:txBody>
          <a:bodyPr wrap="none" rtlCol="0">
            <a:spAutoFit/>
          </a:bodyPr>
          <a:lstStyle/>
          <a:p>
            <a:pPr defTabSz="914171">
              <a:defRPr/>
            </a:pPr>
            <a:r>
              <a:rPr lang="en-US" sz="600" b="1" dirty="0" err="1">
                <a:solidFill>
                  <a:srgbClr val="424242"/>
                </a:solidFill>
                <a:latin typeface="Arial"/>
              </a:rPr>
              <a:t>FortiSIEM</a:t>
            </a:r>
            <a:endParaRPr lang="en-US" sz="600" b="1" dirty="0">
              <a:solidFill>
                <a:srgbClr val="424242"/>
              </a:solidFill>
              <a:latin typeface="Arial"/>
            </a:endParaRPr>
          </a:p>
        </p:txBody>
      </p:sp>
      <p:pic>
        <p:nvPicPr>
          <p:cNvPr id="261" name="Picture 260"/>
          <p:cNvPicPr>
            <a:picLocks noChangeAspect="1"/>
          </p:cNvPicPr>
          <p:nvPr/>
        </p:nvPicPr>
        <p:blipFill>
          <a:blip r:embed="rId63" cstate="print">
            <a:extLst>
              <a:ext uri="{28A0092B-C50C-407E-A947-70E740481C1C}">
                <a14:useLocalDpi xmlns:a14="http://schemas.microsoft.com/office/drawing/2010/main"/>
              </a:ext>
            </a:extLst>
          </a:blip>
          <a:stretch>
            <a:fillRect/>
          </a:stretch>
        </p:blipFill>
        <p:spPr>
          <a:xfrm>
            <a:off x="5946966" y="2607175"/>
            <a:ext cx="376225" cy="737260"/>
          </a:xfrm>
          <a:prstGeom prst="rect">
            <a:avLst/>
          </a:prstGeom>
          <a:effectLst/>
        </p:spPr>
      </p:pic>
      <p:pic>
        <p:nvPicPr>
          <p:cNvPr id="262" name="Picture 261"/>
          <p:cNvPicPr>
            <a:picLocks noChangeAspect="1"/>
          </p:cNvPicPr>
          <p:nvPr/>
        </p:nvPicPr>
        <p:blipFill>
          <a:blip r:embed="rId63" cstate="print">
            <a:extLst>
              <a:ext uri="{28A0092B-C50C-407E-A947-70E740481C1C}">
                <a14:useLocalDpi xmlns:a14="http://schemas.microsoft.com/office/drawing/2010/main"/>
              </a:ext>
            </a:extLst>
          </a:blip>
          <a:stretch>
            <a:fillRect/>
          </a:stretch>
        </p:blipFill>
        <p:spPr>
          <a:xfrm>
            <a:off x="6213597" y="2763767"/>
            <a:ext cx="376225" cy="737260"/>
          </a:xfrm>
          <a:prstGeom prst="rect">
            <a:avLst/>
          </a:prstGeom>
          <a:effectLst/>
        </p:spPr>
      </p:pic>
      <p:sp>
        <p:nvSpPr>
          <p:cNvPr id="263" name="Oval 262"/>
          <p:cNvSpPr/>
          <p:nvPr/>
        </p:nvSpPr>
        <p:spPr bwMode="invGray">
          <a:xfrm>
            <a:off x="8531696" y="1706483"/>
            <a:ext cx="2504628" cy="1998046"/>
          </a:xfrm>
          <a:prstGeom prst="ellipse">
            <a:avLst/>
          </a:prstGeom>
          <a:solidFill>
            <a:schemeClr val="accent2">
              <a:lumMod val="20000"/>
              <a:lumOff val="80000"/>
              <a:alpha val="25000"/>
            </a:schemeClr>
          </a:solidFill>
          <a:ln w="9525">
            <a:noFill/>
            <a:round/>
            <a:headEnd/>
            <a:tailEnd/>
          </a:ln>
          <a:effectLst>
            <a:glow rad="63500">
              <a:schemeClr val="accent1">
                <a:lumMod val="40000"/>
                <a:lumOff val="60000"/>
                <a:alpha val="40000"/>
              </a:schemeClr>
            </a:glow>
          </a:effectLst>
          <a:extLst/>
        </p:spPr>
        <p:txBody>
          <a:bodyPr wrap="square" rtlCol="0" anchor="ctr"/>
          <a:lstStyle/>
          <a:p>
            <a:pPr algn="ctr" defTabSz="342793">
              <a:defRPr/>
            </a:pPr>
            <a:endParaRPr lang="en-US" sz="2000" dirty="0">
              <a:solidFill>
                <a:srgbClr val="000000"/>
              </a:solidFill>
              <a:latin typeface="Arial"/>
            </a:endParaRPr>
          </a:p>
        </p:txBody>
      </p:sp>
      <p:sp>
        <p:nvSpPr>
          <p:cNvPr id="264" name="Oval 263"/>
          <p:cNvSpPr/>
          <p:nvPr/>
        </p:nvSpPr>
        <p:spPr bwMode="invGray">
          <a:xfrm>
            <a:off x="9338088" y="2430534"/>
            <a:ext cx="635153" cy="635153"/>
          </a:xfrm>
          <a:prstGeom prst="ellipse">
            <a:avLst/>
          </a:prstGeom>
          <a:solidFill>
            <a:schemeClr val="accent3"/>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65" name="Oval 264"/>
          <p:cNvSpPr/>
          <p:nvPr/>
        </p:nvSpPr>
        <p:spPr bwMode="invGray">
          <a:xfrm>
            <a:off x="9583831" y="2790956"/>
            <a:ext cx="635153" cy="635153"/>
          </a:xfrm>
          <a:prstGeom prst="ellipse">
            <a:avLst/>
          </a:prstGeom>
          <a:solidFill>
            <a:schemeClr val="accent3"/>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66" name="Oval 265"/>
          <p:cNvSpPr/>
          <p:nvPr/>
        </p:nvSpPr>
        <p:spPr bwMode="invGray">
          <a:xfrm>
            <a:off x="10698259" y="3211923"/>
            <a:ext cx="1359505" cy="1054580"/>
          </a:xfrm>
          <a:prstGeom prst="ellipse">
            <a:avLst/>
          </a:prstGeom>
          <a:solidFill>
            <a:schemeClr val="accent2">
              <a:lumMod val="20000"/>
              <a:lumOff val="80000"/>
              <a:alpha val="25000"/>
            </a:schemeClr>
          </a:solidFill>
          <a:ln w="9525">
            <a:noFill/>
            <a:round/>
            <a:headEnd/>
            <a:tailEnd/>
          </a:ln>
          <a:effectLst>
            <a:glow rad="63500">
              <a:schemeClr val="accent1">
                <a:lumMod val="40000"/>
                <a:lumOff val="60000"/>
                <a:alpha val="40000"/>
              </a:schemeClr>
            </a:glow>
          </a:effectLst>
          <a:extLst/>
        </p:spPr>
        <p:txBody>
          <a:bodyPr wrap="square" rtlCol="0" anchor="ctr"/>
          <a:lstStyle/>
          <a:p>
            <a:pPr algn="ctr" defTabSz="342793">
              <a:defRPr/>
            </a:pPr>
            <a:endParaRPr lang="en-US" sz="2000" dirty="0">
              <a:solidFill>
                <a:srgbClr val="000000"/>
              </a:solidFill>
              <a:latin typeface="Arial"/>
            </a:endParaRPr>
          </a:p>
        </p:txBody>
      </p:sp>
      <p:sp>
        <p:nvSpPr>
          <p:cNvPr id="267" name="Oval 266"/>
          <p:cNvSpPr/>
          <p:nvPr/>
        </p:nvSpPr>
        <p:spPr bwMode="invGray">
          <a:xfrm>
            <a:off x="8628213" y="3826277"/>
            <a:ext cx="2389240" cy="1589134"/>
          </a:xfrm>
          <a:prstGeom prst="ellipse">
            <a:avLst/>
          </a:prstGeom>
          <a:solidFill>
            <a:schemeClr val="accent2">
              <a:lumMod val="20000"/>
              <a:lumOff val="80000"/>
              <a:alpha val="25000"/>
            </a:schemeClr>
          </a:solidFill>
          <a:ln w="9525">
            <a:noFill/>
            <a:round/>
            <a:headEnd/>
            <a:tailEnd/>
          </a:ln>
          <a:effectLst>
            <a:glow rad="63500">
              <a:schemeClr val="accent1">
                <a:lumMod val="40000"/>
                <a:lumOff val="60000"/>
                <a:alpha val="40000"/>
              </a:schemeClr>
            </a:glow>
          </a:effectLst>
          <a:extLst/>
        </p:spPr>
        <p:txBody>
          <a:bodyPr wrap="square" rtlCol="0" anchor="ctr"/>
          <a:lstStyle/>
          <a:p>
            <a:pPr algn="ctr" defTabSz="342793">
              <a:defRPr/>
            </a:pPr>
            <a:endParaRPr lang="en-US" sz="2000" dirty="0">
              <a:solidFill>
                <a:srgbClr val="000000"/>
              </a:solidFill>
              <a:latin typeface="Arial"/>
            </a:endParaRPr>
          </a:p>
        </p:txBody>
      </p:sp>
      <p:pic>
        <p:nvPicPr>
          <p:cNvPr id="268" name="Picture 267" descr="Azure_Black.png"/>
          <p:cNvPicPr>
            <a:picLocks noChangeAspect="1"/>
          </p:cNvPicPr>
          <p:nvPr/>
        </p:nvPicPr>
        <p:blipFill>
          <a:blip r:embed="rId64" cstate="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203258" y="1890467"/>
            <a:ext cx="1115283" cy="164107"/>
          </a:xfrm>
          <a:prstGeom prst="rect">
            <a:avLst/>
          </a:prstGeom>
        </p:spPr>
      </p:pic>
      <p:pic>
        <p:nvPicPr>
          <p:cNvPr id="269" name="Picture 268"/>
          <p:cNvPicPr>
            <a:picLocks noChangeAspect="1"/>
          </p:cNvPicPr>
          <p:nvPr/>
        </p:nvPicPr>
        <p:blipFill>
          <a:blip r:embed="rId65" cstate="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088459" y="2719780"/>
            <a:ext cx="779961" cy="301585"/>
          </a:xfrm>
          <a:prstGeom prst="rect">
            <a:avLst/>
          </a:prstGeom>
        </p:spPr>
      </p:pic>
      <p:pic>
        <p:nvPicPr>
          <p:cNvPr id="270" name="Picture 269" descr="Google_Cloud.png"/>
          <p:cNvPicPr>
            <a:picLocks noChangeAspect="1"/>
          </p:cNvPicPr>
          <p:nvPr/>
        </p:nvPicPr>
        <p:blipFill>
          <a:blip r:embed="rId66" cstate="print">
            <a:alphaModFix amt="64000"/>
            <a:extLst>
              <a:ext uri="{28A0092B-C50C-407E-A947-70E740481C1C}">
                <a14:useLocalDpi xmlns:a14="http://schemas.microsoft.com/office/drawing/2010/main"/>
              </a:ext>
            </a:extLst>
          </a:blip>
          <a:stretch>
            <a:fillRect/>
          </a:stretch>
        </p:blipFill>
        <p:spPr>
          <a:xfrm>
            <a:off x="9842951" y="2107057"/>
            <a:ext cx="889006" cy="503152"/>
          </a:xfrm>
          <a:prstGeom prst="rect">
            <a:avLst/>
          </a:prstGeom>
        </p:spPr>
      </p:pic>
      <p:pic>
        <p:nvPicPr>
          <p:cNvPr id="271" name="Picture 270" descr="Oracle.png"/>
          <p:cNvPicPr>
            <a:picLocks noChangeAspect="1"/>
          </p:cNvPicPr>
          <p:nvPr/>
        </p:nvPicPr>
        <p:blipFill>
          <a:blip r:embed="rId67" cstate="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1041054" y="3939780"/>
            <a:ext cx="830182" cy="111916"/>
          </a:xfrm>
          <a:prstGeom prst="rect">
            <a:avLst/>
          </a:prstGeom>
        </p:spPr>
      </p:pic>
      <p:pic>
        <p:nvPicPr>
          <p:cNvPr id="272" name="Picture 271" descr="Dropbox_Black.png"/>
          <p:cNvPicPr>
            <a:picLocks noChangeAspect="1"/>
          </p:cNvPicPr>
          <p:nvPr/>
        </p:nvPicPr>
        <p:blipFill>
          <a:blip r:embed="rId68" cstate="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1404979" y="3403738"/>
            <a:ext cx="272064" cy="253301"/>
          </a:xfrm>
          <a:prstGeom prst="rect">
            <a:avLst/>
          </a:prstGeom>
        </p:spPr>
      </p:pic>
      <p:pic>
        <p:nvPicPr>
          <p:cNvPr id="273" name="Picture 272" descr="ADP_Black.png"/>
          <p:cNvPicPr>
            <a:picLocks noChangeAspect="1"/>
          </p:cNvPicPr>
          <p:nvPr/>
        </p:nvPicPr>
        <p:blipFill>
          <a:blip r:embed="rId69" cstate="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832421" y="3436220"/>
            <a:ext cx="439572" cy="200005"/>
          </a:xfrm>
          <a:prstGeom prst="rect">
            <a:avLst/>
          </a:prstGeom>
        </p:spPr>
      </p:pic>
      <p:pic>
        <p:nvPicPr>
          <p:cNvPr id="274" name="Picture 273" descr="SalesForce_Logo.png"/>
          <p:cNvPicPr>
            <a:picLocks noChangeAspect="1"/>
          </p:cNvPicPr>
          <p:nvPr/>
        </p:nvPicPr>
        <p:blipFill>
          <a:blip r:embed="rId70" cstate="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882052" y="3702026"/>
            <a:ext cx="918643" cy="204363"/>
          </a:xfrm>
          <a:prstGeom prst="rect">
            <a:avLst/>
          </a:prstGeom>
        </p:spPr>
      </p:pic>
      <p:sp>
        <p:nvSpPr>
          <p:cNvPr id="275" name="Arc 274"/>
          <p:cNvSpPr/>
          <p:nvPr/>
        </p:nvSpPr>
        <p:spPr>
          <a:xfrm rot="223114">
            <a:off x="10624265" y="2687681"/>
            <a:ext cx="876482" cy="884672"/>
          </a:xfrm>
          <a:prstGeom prst="arc">
            <a:avLst/>
          </a:prstGeom>
          <a:ln>
            <a:solidFill>
              <a:schemeClr val="accent1">
                <a:lumMod val="40000"/>
                <a:lumOff val="6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14171"/>
            <a:endParaRPr lang="en-US">
              <a:solidFill>
                <a:srgbClr val="000000"/>
              </a:solidFill>
              <a:latin typeface="Arial"/>
            </a:endParaRPr>
          </a:p>
        </p:txBody>
      </p:sp>
      <p:sp>
        <p:nvSpPr>
          <p:cNvPr id="276" name="Arc 275"/>
          <p:cNvSpPr/>
          <p:nvPr/>
        </p:nvSpPr>
        <p:spPr>
          <a:xfrm rot="5237531">
            <a:off x="10612801" y="3896730"/>
            <a:ext cx="876482" cy="884672"/>
          </a:xfrm>
          <a:prstGeom prst="arc">
            <a:avLst/>
          </a:prstGeom>
          <a:ln>
            <a:solidFill>
              <a:schemeClr val="accent1">
                <a:lumMod val="40000"/>
                <a:lumOff val="6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14171"/>
            <a:endParaRPr lang="en-US">
              <a:solidFill>
                <a:srgbClr val="000000"/>
              </a:solidFill>
              <a:latin typeface="Arial"/>
            </a:endParaRPr>
          </a:p>
        </p:txBody>
      </p:sp>
      <p:sp>
        <p:nvSpPr>
          <p:cNvPr id="277" name="Arc 276"/>
          <p:cNvSpPr/>
          <p:nvPr/>
        </p:nvSpPr>
        <p:spPr>
          <a:xfrm rot="13114641">
            <a:off x="8692729" y="3254525"/>
            <a:ext cx="876482" cy="884672"/>
          </a:xfrm>
          <a:prstGeom prst="arc">
            <a:avLst/>
          </a:prstGeom>
          <a:ln>
            <a:solidFill>
              <a:schemeClr val="accent1">
                <a:lumMod val="40000"/>
                <a:lumOff val="6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14171"/>
            <a:endParaRPr lang="en-US">
              <a:solidFill>
                <a:srgbClr val="000000"/>
              </a:solidFill>
              <a:latin typeface="Arial"/>
            </a:endParaRPr>
          </a:p>
        </p:txBody>
      </p:sp>
      <p:sp>
        <p:nvSpPr>
          <p:cNvPr id="278" name="Oval 277"/>
          <p:cNvSpPr/>
          <p:nvPr/>
        </p:nvSpPr>
        <p:spPr bwMode="invGray">
          <a:xfrm>
            <a:off x="9600338" y="4548263"/>
            <a:ext cx="634185" cy="634185"/>
          </a:xfrm>
          <a:prstGeom prst="ellipse">
            <a:avLst/>
          </a:prstGeom>
          <a:solidFill>
            <a:srgbClr val="DC291E"/>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sp>
        <p:nvSpPr>
          <p:cNvPr id="279" name="Oval 278"/>
          <p:cNvSpPr/>
          <p:nvPr/>
        </p:nvSpPr>
        <p:spPr bwMode="invGray">
          <a:xfrm>
            <a:off x="8939985" y="2179877"/>
            <a:ext cx="635153" cy="635153"/>
          </a:xfrm>
          <a:prstGeom prst="ellipse">
            <a:avLst/>
          </a:prstGeom>
          <a:solidFill>
            <a:schemeClr val="accent3"/>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280" name="Picture 279" descr="Fabric-White.png"/>
          <p:cNvPicPr>
            <a:picLocks noChangeAspect="1"/>
          </p:cNvPicPr>
          <p:nvPr/>
        </p:nvPicPr>
        <p:blipFill>
          <a:blip r:embed="rId3" cstate="print">
            <a:alphaModFix amt="39000"/>
            <a:extLst>
              <a:ext uri="{28A0092B-C50C-407E-A947-70E740481C1C}">
                <a14:useLocalDpi xmlns:a14="http://schemas.microsoft.com/office/drawing/2010/main"/>
              </a:ext>
            </a:extLst>
          </a:blip>
          <a:stretch>
            <a:fillRect/>
          </a:stretch>
        </p:blipFill>
        <p:spPr>
          <a:xfrm>
            <a:off x="8955676" y="2183991"/>
            <a:ext cx="600446" cy="600446"/>
          </a:xfrm>
          <a:prstGeom prst="rect">
            <a:avLst/>
          </a:prstGeom>
          <a:effectLst/>
        </p:spPr>
      </p:pic>
      <p:pic>
        <p:nvPicPr>
          <p:cNvPr id="281" name="Picture 280" descr="Fabric-White.png"/>
          <p:cNvPicPr>
            <a:picLocks noChangeAspect="1"/>
          </p:cNvPicPr>
          <p:nvPr/>
        </p:nvPicPr>
        <p:blipFill>
          <a:blip r:embed="rId3" cstate="print">
            <a:alphaModFix amt="39000"/>
            <a:extLst>
              <a:ext uri="{28A0092B-C50C-407E-A947-70E740481C1C}">
                <a14:useLocalDpi xmlns:a14="http://schemas.microsoft.com/office/drawing/2010/main"/>
              </a:ext>
            </a:extLst>
          </a:blip>
          <a:stretch>
            <a:fillRect/>
          </a:stretch>
        </p:blipFill>
        <p:spPr>
          <a:xfrm>
            <a:off x="9370163" y="2434648"/>
            <a:ext cx="600446" cy="600446"/>
          </a:xfrm>
          <a:prstGeom prst="rect">
            <a:avLst/>
          </a:prstGeom>
          <a:effectLst/>
        </p:spPr>
      </p:pic>
      <p:pic>
        <p:nvPicPr>
          <p:cNvPr id="282" name="Picture 281" descr="Fabric-White.png"/>
          <p:cNvPicPr>
            <a:picLocks noChangeAspect="1"/>
          </p:cNvPicPr>
          <p:nvPr/>
        </p:nvPicPr>
        <p:blipFill>
          <a:blip r:embed="rId3" cstate="print">
            <a:alphaModFix amt="39000"/>
            <a:extLst>
              <a:ext uri="{28A0092B-C50C-407E-A947-70E740481C1C}">
                <a14:useLocalDpi xmlns:a14="http://schemas.microsoft.com/office/drawing/2010/main"/>
              </a:ext>
            </a:extLst>
          </a:blip>
          <a:stretch>
            <a:fillRect/>
          </a:stretch>
        </p:blipFill>
        <p:spPr>
          <a:xfrm>
            <a:off x="9599522" y="2803262"/>
            <a:ext cx="600446" cy="600446"/>
          </a:xfrm>
          <a:prstGeom prst="rect">
            <a:avLst/>
          </a:prstGeom>
          <a:effectLst/>
        </p:spPr>
      </p:pic>
      <p:grpSp>
        <p:nvGrpSpPr>
          <p:cNvPr id="283" name="Group 282"/>
          <p:cNvGrpSpPr/>
          <p:nvPr/>
        </p:nvGrpSpPr>
        <p:grpSpPr>
          <a:xfrm>
            <a:off x="8578686" y="2704350"/>
            <a:ext cx="1144772" cy="886348"/>
            <a:chOff x="679756" y="1834810"/>
            <a:chExt cx="3806766" cy="2947416"/>
          </a:xfrm>
        </p:grpSpPr>
        <p:pic>
          <p:nvPicPr>
            <p:cNvPr id="284" name="Picture 283" descr="Iso_Cloud_Light.png"/>
            <p:cNvPicPr>
              <a:picLocks noChangeAspect="1"/>
            </p:cNvPicPr>
            <p:nvPr/>
          </p:nvPicPr>
          <p:blipFill>
            <a:blip r:embed="rId71"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1084774" y="1834810"/>
              <a:ext cx="3317748" cy="2947416"/>
            </a:xfrm>
            <a:prstGeom prst="rect">
              <a:avLst/>
            </a:prstGeom>
          </p:spPr>
        </p:pic>
        <p:sp>
          <p:nvSpPr>
            <p:cNvPr id="285" name="TextBox 284"/>
            <p:cNvSpPr txBox="1"/>
            <p:nvPr/>
          </p:nvSpPr>
          <p:spPr>
            <a:xfrm>
              <a:off x="679756" y="2866304"/>
              <a:ext cx="3806766" cy="921119"/>
            </a:xfrm>
            <a:prstGeom prst="rect">
              <a:avLst/>
            </a:prstGeom>
            <a:noFill/>
            <a:scene3d>
              <a:camera prst="orthographicFront">
                <a:rot lat="2100000" lon="2700000" rev="0"/>
              </a:camera>
              <a:lightRig rig="threePt" dir="t"/>
            </a:scene3d>
          </p:spPr>
          <p:txBody>
            <a:bodyPr wrap="square" rtlCol="0">
              <a:spAutoFit/>
            </a:bodyPr>
            <a:lstStyle/>
            <a:p>
              <a:pPr algn="ctr" defTabSz="914171">
                <a:defRPr/>
              </a:pPr>
              <a:r>
                <a:rPr lang="en-US" sz="1200" b="1" kern="0" dirty="0">
                  <a:solidFill>
                    <a:srgbClr val="FFFFFF">
                      <a:lumMod val="50000"/>
                    </a:srgbClr>
                  </a:solidFill>
                  <a:latin typeface="Arial"/>
                </a:rPr>
                <a:t>Cloud-</a:t>
              </a:r>
              <a:r>
                <a:rPr lang="en-US" sz="1200" b="1" kern="0" dirty="0" err="1">
                  <a:solidFill>
                    <a:srgbClr val="FFFFFF">
                      <a:lumMod val="50000"/>
                    </a:srgbClr>
                  </a:solidFill>
                  <a:latin typeface="Arial"/>
                </a:rPr>
                <a:t>IaaS</a:t>
              </a:r>
              <a:endParaRPr lang="en-US" sz="1200" b="1" kern="0" dirty="0">
                <a:solidFill>
                  <a:srgbClr val="FFFFFF">
                    <a:lumMod val="50000"/>
                  </a:srgbClr>
                </a:solidFill>
                <a:latin typeface="Arial"/>
              </a:endParaRPr>
            </a:p>
          </p:txBody>
        </p:sp>
      </p:grpSp>
      <p:sp>
        <p:nvSpPr>
          <p:cNvPr id="286" name="TextBox 285"/>
          <p:cNvSpPr txBox="1"/>
          <p:nvPr/>
        </p:nvSpPr>
        <p:spPr>
          <a:xfrm>
            <a:off x="8448238" y="2353783"/>
            <a:ext cx="692817" cy="276999"/>
          </a:xfrm>
          <a:prstGeom prst="rect">
            <a:avLst/>
          </a:prstGeom>
          <a:noFill/>
        </p:spPr>
        <p:txBody>
          <a:bodyPr wrap="none" rtlCol="0">
            <a:spAutoFit/>
          </a:bodyPr>
          <a:lstStyle/>
          <a:p>
            <a:pPr algn="r" defTabSz="914171">
              <a:defRPr/>
            </a:pPr>
            <a:r>
              <a:rPr lang="en-US" sz="600" b="1" dirty="0" err="1">
                <a:solidFill>
                  <a:srgbClr val="000000"/>
                </a:solidFill>
                <a:latin typeface="Arial"/>
              </a:rPr>
              <a:t>Fortinet</a:t>
            </a:r>
            <a:endParaRPr lang="en-US" sz="600" b="1" dirty="0">
              <a:solidFill>
                <a:srgbClr val="000000"/>
              </a:solidFill>
              <a:latin typeface="Arial"/>
            </a:endParaRPr>
          </a:p>
          <a:p>
            <a:pPr algn="r" defTabSz="914171">
              <a:defRPr/>
            </a:pPr>
            <a:r>
              <a:rPr lang="en-US" sz="600" dirty="0">
                <a:solidFill>
                  <a:srgbClr val="000000"/>
                </a:solidFill>
                <a:latin typeface="Arial"/>
              </a:rPr>
              <a:t>Virtual Firewall</a:t>
            </a:r>
          </a:p>
        </p:txBody>
      </p:sp>
      <p:pic>
        <p:nvPicPr>
          <p:cNvPr id="287" name="Picture 286" descr="VM_Firewall.png"/>
          <p:cNvPicPr>
            <a:picLocks noChangeAspect="1"/>
          </p:cNvPicPr>
          <p:nvPr/>
        </p:nvPicPr>
        <p:blipFill>
          <a:blip r:embed="rId72" cstate="print">
            <a:extLst>
              <a:ext uri="{28A0092B-C50C-407E-A947-70E740481C1C}">
                <a14:useLocalDpi xmlns:a14="http://schemas.microsoft.com/office/drawing/2010/main"/>
              </a:ext>
            </a:extLst>
          </a:blip>
          <a:stretch>
            <a:fillRect/>
          </a:stretch>
        </p:blipFill>
        <p:spPr>
          <a:xfrm>
            <a:off x="9093927" y="2300241"/>
            <a:ext cx="340345" cy="397783"/>
          </a:xfrm>
          <a:prstGeom prst="rect">
            <a:avLst/>
          </a:prstGeom>
        </p:spPr>
      </p:pic>
      <p:pic>
        <p:nvPicPr>
          <p:cNvPr id="288" name="Picture 287" descr="VM_Firewall.png"/>
          <p:cNvPicPr>
            <a:picLocks noChangeAspect="1"/>
          </p:cNvPicPr>
          <p:nvPr/>
        </p:nvPicPr>
        <p:blipFill>
          <a:blip r:embed="rId72" cstate="print">
            <a:extLst>
              <a:ext uri="{28A0092B-C50C-407E-A947-70E740481C1C}">
                <a14:useLocalDpi xmlns:a14="http://schemas.microsoft.com/office/drawing/2010/main"/>
              </a:ext>
            </a:extLst>
          </a:blip>
          <a:stretch>
            <a:fillRect/>
          </a:stretch>
        </p:blipFill>
        <p:spPr>
          <a:xfrm>
            <a:off x="9472497" y="2543809"/>
            <a:ext cx="340345" cy="397783"/>
          </a:xfrm>
          <a:prstGeom prst="rect">
            <a:avLst/>
          </a:prstGeom>
        </p:spPr>
      </p:pic>
      <p:pic>
        <p:nvPicPr>
          <p:cNvPr id="289" name="Picture 288" descr="VM_Firewall.png"/>
          <p:cNvPicPr>
            <a:picLocks noChangeAspect="1"/>
          </p:cNvPicPr>
          <p:nvPr/>
        </p:nvPicPr>
        <p:blipFill>
          <a:blip r:embed="rId72" cstate="print">
            <a:extLst>
              <a:ext uri="{28A0092B-C50C-407E-A947-70E740481C1C}">
                <a14:useLocalDpi xmlns:a14="http://schemas.microsoft.com/office/drawing/2010/main"/>
              </a:ext>
            </a:extLst>
          </a:blip>
          <a:stretch>
            <a:fillRect/>
          </a:stretch>
        </p:blipFill>
        <p:spPr>
          <a:xfrm>
            <a:off x="9741610" y="2918723"/>
            <a:ext cx="340345" cy="397783"/>
          </a:xfrm>
          <a:prstGeom prst="rect">
            <a:avLst/>
          </a:prstGeom>
        </p:spPr>
      </p:pic>
      <p:pic>
        <p:nvPicPr>
          <p:cNvPr id="290" name="Picture 289" descr="Fabric-White.png"/>
          <p:cNvPicPr>
            <a:picLocks noChangeAspect="1"/>
          </p:cNvPicPr>
          <p:nvPr/>
        </p:nvPicPr>
        <p:blipFill>
          <a:blip r:embed="rId3" cstate="print">
            <a:alphaModFix amt="31000"/>
            <a:extLst>
              <a:ext uri="{28A0092B-C50C-407E-A947-70E740481C1C}">
                <a14:useLocalDpi xmlns:a14="http://schemas.microsoft.com/office/drawing/2010/main"/>
              </a:ext>
            </a:extLst>
          </a:blip>
          <a:stretch>
            <a:fillRect/>
          </a:stretch>
        </p:blipFill>
        <p:spPr>
          <a:xfrm>
            <a:off x="9628625" y="4568178"/>
            <a:ext cx="600446" cy="600446"/>
          </a:xfrm>
          <a:prstGeom prst="rect">
            <a:avLst/>
          </a:prstGeom>
          <a:effectLst/>
        </p:spPr>
      </p:pic>
      <p:sp>
        <p:nvSpPr>
          <p:cNvPr id="291" name="Oval 290"/>
          <p:cNvSpPr/>
          <p:nvPr/>
        </p:nvSpPr>
        <p:spPr bwMode="invGray">
          <a:xfrm>
            <a:off x="9334937" y="4184564"/>
            <a:ext cx="634185" cy="634185"/>
          </a:xfrm>
          <a:prstGeom prst="ellipse">
            <a:avLst/>
          </a:prstGeom>
          <a:solidFill>
            <a:srgbClr val="4E2561"/>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292" name="Picture 291" descr="Fabric-White.png"/>
          <p:cNvPicPr>
            <a:picLocks noChangeAspect="1"/>
          </p:cNvPicPr>
          <p:nvPr/>
        </p:nvPicPr>
        <p:blipFill>
          <a:blip r:embed="rId3" cstate="print">
            <a:alphaModFix amt="31000"/>
            <a:extLst>
              <a:ext uri="{28A0092B-C50C-407E-A947-70E740481C1C}">
                <a14:useLocalDpi xmlns:a14="http://schemas.microsoft.com/office/drawing/2010/main"/>
              </a:ext>
            </a:extLst>
          </a:blip>
          <a:stretch>
            <a:fillRect/>
          </a:stretch>
        </p:blipFill>
        <p:spPr>
          <a:xfrm>
            <a:off x="9363222" y="4204479"/>
            <a:ext cx="600446" cy="600446"/>
          </a:xfrm>
          <a:prstGeom prst="rect">
            <a:avLst/>
          </a:prstGeom>
          <a:effectLst/>
        </p:spPr>
      </p:pic>
      <p:sp>
        <p:nvSpPr>
          <p:cNvPr id="293" name="Oval 292"/>
          <p:cNvSpPr/>
          <p:nvPr/>
        </p:nvSpPr>
        <p:spPr bwMode="invGray">
          <a:xfrm>
            <a:off x="8963047" y="3935546"/>
            <a:ext cx="634185" cy="634185"/>
          </a:xfrm>
          <a:prstGeom prst="ellipse">
            <a:avLst/>
          </a:prstGeom>
          <a:solidFill>
            <a:schemeClr val="accent5"/>
          </a:solidFill>
          <a:ln w="9525">
            <a:noFill/>
            <a:round/>
            <a:headEnd/>
            <a:tailEnd/>
          </a:ln>
          <a:effectLst>
            <a:softEdge rad="76200"/>
          </a:effectLst>
          <a:extLst/>
        </p:spPr>
        <p:txBody>
          <a:bodyPr wrap="square" rtlCol="0" anchor="ctr"/>
          <a:lstStyle/>
          <a:p>
            <a:pPr algn="ctr" defTabSz="342793">
              <a:defRPr/>
            </a:pPr>
            <a:endParaRPr lang="en-US" sz="2000" dirty="0">
              <a:solidFill>
                <a:srgbClr val="000000"/>
              </a:solidFill>
              <a:latin typeface="Arial"/>
            </a:endParaRPr>
          </a:p>
        </p:txBody>
      </p:sp>
      <p:pic>
        <p:nvPicPr>
          <p:cNvPr id="294" name="Picture 293" descr="Fabric-White.png"/>
          <p:cNvPicPr>
            <a:picLocks noChangeAspect="1"/>
          </p:cNvPicPr>
          <p:nvPr/>
        </p:nvPicPr>
        <p:blipFill>
          <a:blip r:embed="rId3" cstate="print">
            <a:alphaModFix amt="31000"/>
            <a:extLst>
              <a:ext uri="{28A0092B-C50C-407E-A947-70E740481C1C}">
                <a14:useLocalDpi xmlns:a14="http://schemas.microsoft.com/office/drawing/2010/main"/>
              </a:ext>
            </a:extLst>
          </a:blip>
          <a:stretch>
            <a:fillRect/>
          </a:stretch>
        </p:blipFill>
        <p:spPr>
          <a:xfrm>
            <a:off x="8991332" y="3955463"/>
            <a:ext cx="600446" cy="600446"/>
          </a:xfrm>
          <a:prstGeom prst="rect">
            <a:avLst/>
          </a:prstGeom>
          <a:effectLst/>
        </p:spPr>
      </p:pic>
      <p:pic>
        <p:nvPicPr>
          <p:cNvPr id="295" name="Picture 294"/>
          <p:cNvPicPr>
            <a:picLocks noChangeAspect="1"/>
          </p:cNvPicPr>
          <p:nvPr/>
        </p:nvPicPr>
        <p:blipFill>
          <a:blip r:embed="rId73" cstate="print">
            <a:extLst>
              <a:ext uri="{28A0092B-C50C-407E-A947-70E740481C1C}">
                <a14:useLocalDpi xmlns:a14="http://schemas.microsoft.com/office/drawing/2010/main"/>
              </a:ext>
            </a:extLst>
          </a:blip>
          <a:stretch>
            <a:fillRect/>
          </a:stretch>
        </p:blipFill>
        <p:spPr>
          <a:xfrm>
            <a:off x="9110032" y="4056483"/>
            <a:ext cx="340343" cy="397783"/>
          </a:xfrm>
          <a:prstGeom prst="rect">
            <a:avLst/>
          </a:prstGeom>
        </p:spPr>
      </p:pic>
      <p:sp>
        <p:nvSpPr>
          <p:cNvPr id="296" name="TextBox 295"/>
          <p:cNvSpPr txBox="1"/>
          <p:nvPr/>
        </p:nvSpPr>
        <p:spPr>
          <a:xfrm>
            <a:off x="9682591" y="5052037"/>
            <a:ext cx="591829" cy="184666"/>
          </a:xfrm>
          <a:prstGeom prst="rect">
            <a:avLst/>
          </a:prstGeom>
          <a:noFill/>
        </p:spPr>
        <p:txBody>
          <a:bodyPr wrap="none" rtlCol="0">
            <a:spAutoFit/>
          </a:bodyPr>
          <a:lstStyle/>
          <a:p>
            <a:pPr defTabSz="914171">
              <a:defRPr/>
            </a:pPr>
            <a:r>
              <a:rPr lang="en-US" sz="600" b="1" dirty="0" err="1">
                <a:solidFill>
                  <a:srgbClr val="424242"/>
                </a:solidFill>
                <a:latin typeface="Arial"/>
              </a:rPr>
              <a:t>FortiCloud</a:t>
            </a:r>
            <a:r>
              <a:rPr lang="en-US" sz="600" b="1" dirty="0">
                <a:solidFill>
                  <a:srgbClr val="424242"/>
                </a:solidFill>
                <a:latin typeface="Arial"/>
              </a:rPr>
              <a:t> </a:t>
            </a:r>
          </a:p>
        </p:txBody>
      </p:sp>
      <p:pic>
        <p:nvPicPr>
          <p:cNvPr id="297" name="Picture 296"/>
          <p:cNvPicPr>
            <a:picLocks noChangeAspect="1"/>
          </p:cNvPicPr>
          <p:nvPr/>
        </p:nvPicPr>
        <p:blipFill>
          <a:blip r:embed="rId74" cstate="print">
            <a:extLst>
              <a:ext uri="{28A0092B-C50C-407E-A947-70E740481C1C}">
                <a14:useLocalDpi xmlns:a14="http://schemas.microsoft.com/office/drawing/2010/main"/>
              </a:ext>
            </a:extLst>
          </a:blip>
          <a:stretch>
            <a:fillRect/>
          </a:stretch>
        </p:blipFill>
        <p:spPr>
          <a:xfrm>
            <a:off x="9757714" y="4674964"/>
            <a:ext cx="340343" cy="397783"/>
          </a:xfrm>
          <a:prstGeom prst="rect">
            <a:avLst/>
          </a:prstGeom>
        </p:spPr>
      </p:pic>
      <p:grpSp>
        <p:nvGrpSpPr>
          <p:cNvPr id="298" name="Group 297"/>
          <p:cNvGrpSpPr/>
          <p:nvPr/>
        </p:nvGrpSpPr>
        <p:grpSpPr>
          <a:xfrm>
            <a:off x="8576805" y="4465929"/>
            <a:ext cx="1144772" cy="886348"/>
            <a:chOff x="679756" y="1834810"/>
            <a:chExt cx="3806766" cy="2947416"/>
          </a:xfrm>
        </p:grpSpPr>
        <p:pic>
          <p:nvPicPr>
            <p:cNvPr id="299" name="Picture 298" descr="Iso_Cloud_Light.png"/>
            <p:cNvPicPr>
              <a:picLocks noChangeAspect="1"/>
            </p:cNvPicPr>
            <p:nvPr/>
          </p:nvPicPr>
          <p:blipFill>
            <a:blip r:embed="rId71" cstate="print">
              <a:duotone>
                <a:srgbClr val="777777">
                  <a:shade val="45000"/>
                  <a:satMod val="135000"/>
                </a:srgbClr>
                <a:prstClr val="white"/>
              </a:duotone>
              <a:extLst>
                <a:ext uri="{28A0092B-C50C-407E-A947-70E740481C1C}">
                  <a14:useLocalDpi xmlns:a14="http://schemas.microsoft.com/office/drawing/2010/main"/>
                </a:ext>
              </a:extLst>
            </a:blip>
            <a:stretch>
              <a:fillRect/>
            </a:stretch>
          </p:blipFill>
          <p:spPr>
            <a:xfrm>
              <a:off x="1084774" y="1834810"/>
              <a:ext cx="3317748" cy="2947416"/>
            </a:xfrm>
            <a:prstGeom prst="rect">
              <a:avLst/>
            </a:prstGeom>
          </p:spPr>
        </p:pic>
        <p:sp>
          <p:nvSpPr>
            <p:cNvPr id="300" name="TextBox 299"/>
            <p:cNvSpPr txBox="1"/>
            <p:nvPr/>
          </p:nvSpPr>
          <p:spPr>
            <a:xfrm>
              <a:off x="679756" y="2866304"/>
              <a:ext cx="3806766" cy="921119"/>
            </a:xfrm>
            <a:prstGeom prst="rect">
              <a:avLst/>
            </a:prstGeom>
            <a:noFill/>
            <a:scene3d>
              <a:camera prst="orthographicFront">
                <a:rot lat="2100000" lon="2700000" rev="0"/>
              </a:camera>
              <a:lightRig rig="threePt" dir="t"/>
            </a:scene3d>
          </p:spPr>
          <p:txBody>
            <a:bodyPr wrap="square" rtlCol="0">
              <a:spAutoFit/>
            </a:bodyPr>
            <a:lstStyle/>
            <a:p>
              <a:pPr algn="ctr" defTabSz="914171">
                <a:defRPr/>
              </a:pPr>
              <a:r>
                <a:rPr lang="en-US" sz="1200" b="1" kern="0" dirty="0">
                  <a:solidFill>
                    <a:srgbClr val="FFFFFF">
                      <a:lumMod val="50000"/>
                    </a:srgbClr>
                  </a:solidFill>
                  <a:latin typeface="Arial"/>
                </a:rPr>
                <a:t>Cloud-</a:t>
              </a:r>
              <a:r>
                <a:rPr lang="en-US" sz="1200" b="1" kern="0" dirty="0" err="1">
                  <a:solidFill>
                    <a:srgbClr val="FFFFFF">
                      <a:lumMod val="50000"/>
                    </a:srgbClr>
                  </a:solidFill>
                  <a:latin typeface="Arial"/>
                </a:rPr>
                <a:t>SaaS</a:t>
              </a:r>
              <a:endParaRPr lang="en-US" sz="1200" b="1" kern="0" dirty="0">
                <a:solidFill>
                  <a:srgbClr val="FFFFFF">
                    <a:lumMod val="50000"/>
                  </a:srgbClr>
                </a:solidFill>
                <a:latin typeface="Arial"/>
              </a:endParaRPr>
            </a:p>
          </p:txBody>
        </p:sp>
      </p:grpSp>
      <p:pic>
        <p:nvPicPr>
          <p:cNvPr id="301" name="Picture 300"/>
          <p:cNvPicPr>
            <a:picLocks noChangeAspect="1"/>
          </p:cNvPicPr>
          <p:nvPr/>
        </p:nvPicPr>
        <p:blipFill>
          <a:blip r:embed="rId75" cstate="print">
            <a:extLst>
              <a:ext uri="{28A0092B-C50C-407E-A947-70E740481C1C}">
                <a14:useLocalDpi xmlns:a14="http://schemas.microsoft.com/office/drawing/2010/main"/>
              </a:ext>
            </a:extLst>
          </a:blip>
          <a:stretch>
            <a:fillRect/>
          </a:stretch>
        </p:blipFill>
        <p:spPr>
          <a:xfrm>
            <a:off x="9488601" y="4300050"/>
            <a:ext cx="340343" cy="397783"/>
          </a:xfrm>
          <a:prstGeom prst="rect">
            <a:avLst/>
          </a:prstGeom>
        </p:spPr>
      </p:pic>
      <p:pic>
        <p:nvPicPr>
          <p:cNvPr id="302" name="Picture 301" descr="Fortinet_Black.png"/>
          <p:cNvPicPr>
            <a:picLocks noChangeAspect="1"/>
          </p:cNvPicPr>
          <p:nvPr/>
        </p:nvPicPr>
        <p:blipFill>
          <a:blip r:embed="rId76" cstate="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902783" y="4430326"/>
            <a:ext cx="1010105" cy="115153"/>
          </a:xfrm>
          <a:prstGeom prst="rect">
            <a:avLst/>
          </a:prstGeom>
        </p:spPr>
      </p:pic>
      <p:sp>
        <p:nvSpPr>
          <p:cNvPr id="303" name="TextBox 302"/>
          <p:cNvSpPr txBox="1"/>
          <p:nvPr/>
        </p:nvSpPr>
        <p:spPr>
          <a:xfrm>
            <a:off x="8904069" y="3592407"/>
            <a:ext cx="1823092" cy="338554"/>
          </a:xfrm>
          <a:prstGeom prst="rect">
            <a:avLst/>
          </a:prstGeom>
          <a:noFill/>
        </p:spPr>
        <p:txBody>
          <a:bodyPr wrap="square" rtlCol="0">
            <a:spAutoFit/>
          </a:bodyPr>
          <a:lstStyle/>
          <a:p>
            <a:pPr algn="ctr" defTabSz="914171">
              <a:defRPr/>
            </a:pPr>
            <a:r>
              <a:rPr lang="en-US" sz="1600" dirty="0">
                <a:solidFill>
                  <a:srgbClr val="595959"/>
                </a:solidFill>
                <a:latin typeface="Arial"/>
              </a:rPr>
              <a:t>PUBLIC CLOUD</a:t>
            </a:r>
          </a:p>
        </p:txBody>
      </p:sp>
      <p:sp>
        <p:nvSpPr>
          <p:cNvPr id="304" name="TextBox 303"/>
          <p:cNvSpPr txBox="1"/>
          <p:nvPr/>
        </p:nvSpPr>
        <p:spPr>
          <a:xfrm>
            <a:off x="9671122" y="4139512"/>
            <a:ext cx="1023037" cy="184666"/>
          </a:xfrm>
          <a:prstGeom prst="rect">
            <a:avLst/>
          </a:prstGeom>
          <a:noFill/>
        </p:spPr>
        <p:txBody>
          <a:bodyPr wrap="none" rtlCol="0">
            <a:spAutoFit/>
          </a:bodyPr>
          <a:lstStyle/>
          <a:p>
            <a:pPr defTabSz="914171">
              <a:defRPr/>
            </a:pPr>
            <a:r>
              <a:rPr lang="en-US" sz="600" b="1" dirty="0" err="1">
                <a:solidFill>
                  <a:srgbClr val="424242"/>
                </a:solidFill>
                <a:latin typeface="Arial"/>
              </a:rPr>
              <a:t>FortiCloud</a:t>
            </a:r>
            <a:r>
              <a:rPr lang="en-US" sz="600" b="1" dirty="0">
                <a:solidFill>
                  <a:srgbClr val="424242"/>
                </a:solidFill>
                <a:latin typeface="Arial"/>
              </a:rPr>
              <a:t> </a:t>
            </a:r>
            <a:r>
              <a:rPr lang="en-US" sz="600" dirty="0">
                <a:solidFill>
                  <a:srgbClr val="424242"/>
                </a:solidFill>
                <a:latin typeface="Arial"/>
              </a:rPr>
              <a:t>Sandboxing</a:t>
            </a:r>
            <a:r>
              <a:rPr lang="en-US" sz="600" b="1" dirty="0">
                <a:solidFill>
                  <a:srgbClr val="424242"/>
                </a:solidFill>
                <a:latin typeface="Arial"/>
              </a:rPr>
              <a:t> </a:t>
            </a:r>
          </a:p>
        </p:txBody>
      </p:sp>
      <p:sp>
        <p:nvSpPr>
          <p:cNvPr id="305" name="TextBox 304"/>
          <p:cNvSpPr txBox="1"/>
          <p:nvPr/>
        </p:nvSpPr>
        <p:spPr>
          <a:xfrm>
            <a:off x="9307420" y="3947833"/>
            <a:ext cx="1167307" cy="184666"/>
          </a:xfrm>
          <a:prstGeom prst="rect">
            <a:avLst/>
          </a:prstGeom>
          <a:noFill/>
        </p:spPr>
        <p:txBody>
          <a:bodyPr wrap="none" rtlCol="0">
            <a:spAutoFit/>
          </a:bodyPr>
          <a:lstStyle/>
          <a:p>
            <a:pPr defTabSz="914171">
              <a:defRPr/>
            </a:pPr>
            <a:r>
              <a:rPr lang="en-US" sz="600" b="1" dirty="0" err="1">
                <a:solidFill>
                  <a:srgbClr val="424242"/>
                </a:solidFill>
                <a:latin typeface="Arial"/>
              </a:rPr>
              <a:t>FortiCloud</a:t>
            </a:r>
            <a:r>
              <a:rPr lang="en-US" sz="600" b="1" dirty="0">
                <a:solidFill>
                  <a:srgbClr val="424242"/>
                </a:solidFill>
                <a:latin typeface="Arial"/>
              </a:rPr>
              <a:t> </a:t>
            </a:r>
            <a:r>
              <a:rPr lang="en-US" sz="600" dirty="0">
                <a:solidFill>
                  <a:srgbClr val="424242"/>
                </a:solidFill>
                <a:latin typeface="Arial"/>
              </a:rPr>
              <a:t>AP Management</a:t>
            </a:r>
            <a:endParaRPr lang="en-US" sz="600" b="1" dirty="0">
              <a:solidFill>
                <a:srgbClr val="424242"/>
              </a:solidFill>
              <a:latin typeface="Arial"/>
            </a:endParaRPr>
          </a:p>
        </p:txBody>
      </p:sp>
      <p:sp>
        <p:nvSpPr>
          <p:cNvPr id="306" name="TextBox 305"/>
          <p:cNvSpPr txBox="1"/>
          <p:nvPr/>
        </p:nvSpPr>
        <p:spPr>
          <a:xfrm>
            <a:off x="2040329" y="4385778"/>
            <a:ext cx="877163" cy="276999"/>
          </a:xfrm>
          <a:prstGeom prst="rect">
            <a:avLst/>
          </a:prstGeom>
          <a:noFill/>
        </p:spPr>
        <p:txBody>
          <a:bodyPr wrap="none" rtlCol="0">
            <a:spAutoFit/>
          </a:bodyPr>
          <a:lstStyle/>
          <a:p>
            <a:pPr defTabSz="914171">
              <a:defRPr/>
            </a:pPr>
            <a:r>
              <a:rPr lang="en-US" sz="600" b="1" dirty="0" err="1">
                <a:solidFill>
                  <a:srgbClr val="000000"/>
                </a:solidFill>
                <a:latin typeface="Arial"/>
              </a:rPr>
              <a:t>FortiGate</a:t>
            </a:r>
            <a:r>
              <a:rPr lang="en-US" sz="600" b="1" dirty="0">
                <a:solidFill>
                  <a:srgbClr val="000000"/>
                </a:solidFill>
                <a:latin typeface="Arial"/>
              </a:rPr>
              <a:t>/</a:t>
            </a:r>
            <a:r>
              <a:rPr lang="en-US" sz="600" b="1" dirty="0" err="1">
                <a:solidFill>
                  <a:srgbClr val="000000"/>
                </a:solidFill>
                <a:latin typeface="Arial"/>
              </a:rPr>
              <a:t>FortiWiFi</a:t>
            </a:r>
            <a:endParaRPr lang="en-US" sz="600" b="1" dirty="0">
              <a:solidFill>
                <a:srgbClr val="000000"/>
              </a:solidFill>
              <a:latin typeface="Arial"/>
            </a:endParaRPr>
          </a:p>
          <a:p>
            <a:pPr defTabSz="914171">
              <a:defRPr/>
            </a:pPr>
            <a:r>
              <a:rPr lang="en-US" sz="600" dirty="0">
                <a:solidFill>
                  <a:srgbClr val="000000"/>
                </a:solidFill>
                <a:latin typeface="Arial"/>
              </a:rPr>
              <a:t>Distributed Ent FW</a:t>
            </a:r>
          </a:p>
        </p:txBody>
      </p:sp>
    </p:spTree>
    <p:extLst>
      <p:ext uri="{BB962C8B-B14F-4D97-AF65-F5344CB8AC3E}">
        <p14:creationId xmlns:p14="http://schemas.microsoft.com/office/powerpoint/2010/main" val="4157336504"/>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914" y="143568"/>
            <a:ext cx="10835325" cy="729997"/>
          </a:xfrm>
        </p:spPr>
        <p:txBody>
          <a:bodyPr>
            <a:normAutofit fontScale="90000"/>
          </a:bodyPr>
          <a:lstStyle/>
          <a:p>
            <a:r>
              <a:rPr lang="en-US" dirty="0"/>
              <a:t>Cloud Solution </a:t>
            </a:r>
            <a:r>
              <a:rPr lang="mr-IN" dirty="0"/>
              <a:t>–</a:t>
            </a:r>
            <a:r>
              <a:rPr lang="en-US" dirty="0"/>
              <a:t> FortiGuard Security Fabric at the edge</a:t>
            </a:r>
          </a:p>
        </p:txBody>
      </p:sp>
      <p:sp>
        <p:nvSpPr>
          <p:cNvPr id="3" name="Content Placeholder 2"/>
          <p:cNvSpPr>
            <a:spLocks noGrp="1"/>
          </p:cNvSpPr>
          <p:nvPr>
            <p:ph idx="1"/>
          </p:nvPr>
        </p:nvSpPr>
        <p:spPr>
          <a:xfrm>
            <a:off x="518709" y="2316027"/>
            <a:ext cx="5491672" cy="3176005"/>
          </a:xfrm>
        </p:spPr>
        <p:txBody>
          <a:bodyPr>
            <a:normAutofit/>
          </a:bodyPr>
          <a:lstStyle/>
          <a:p>
            <a:r>
              <a:rPr lang="en-GB" sz="1400" dirty="0"/>
              <a:t>Simple to deploy locally or remote</a:t>
            </a:r>
          </a:p>
          <a:p>
            <a:r>
              <a:rPr lang="en-GB" sz="1400" dirty="0"/>
              <a:t>No controller required</a:t>
            </a:r>
          </a:p>
          <a:p>
            <a:r>
              <a:rPr lang="en-GB" sz="1400" dirty="0"/>
              <a:t>Cloud managed </a:t>
            </a:r>
            <a:r>
              <a:rPr lang="mr-IN" sz="1400" dirty="0"/>
              <a:t>–</a:t>
            </a:r>
            <a:r>
              <a:rPr lang="en-GB" sz="1400" dirty="0"/>
              <a:t> FortiCloud</a:t>
            </a:r>
          </a:p>
          <a:p>
            <a:r>
              <a:rPr lang="en-GB" sz="1400" dirty="0"/>
              <a:t>All Access Points will be supported.</a:t>
            </a:r>
          </a:p>
          <a:p>
            <a:r>
              <a:rPr lang="en-GB" sz="1400" dirty="0"/>
              <a:t>FAP-S adds FortiGuard Services</a:t>
            </a:r>
          </a:p>
          <a:p>
            <a:r>
              <a:rPr lang="en-GB" sz="1400" dirty="0"/>
              <a:t>FortiGuard managed in same cloud</a:t>
            </a:r>
          </a:p>
          <a:p>
            <a:r>
              <a:rPr lang="en-GB" sz="1400" dirty="0"/>
              <a:t>FortiCloud Sandbox &amp; Analysis</a:t>
            </a:r>
          </a:p>
          <a:p>
            <a:r>
              <a:rPr lang="en-GB" sz="1400" dirty="0"/>
              <a:t>Basic Cloud management with 7 days history is no cost</a:t>
            </a:r>
          </a:p>
          <a:p>
            <a:r>
              <a:rPr lang="en-GB" sz="1400" dirty="0"/>
              <a:t>Upgrade provides 1 year of history on line</a:t>
            </a:r>
            <a:endParaRPr lang="en-US" sz="1400" dirty="0"/>
          </a:p>
        </p:txBody>
      </p:sp>
      <p:pic>
        <p:nvPicPr>
          <p:cNvPr id="4" name="Picture 3"/>
          <p:cNvPicPr>
            <a:picLocks noChangeAspect="1"/>
          </p:cNvPicPr>
          <p:nvPr/>
        </p:nvPicPr>
        <p:blipFill>
          <a:blip r:embed="rId2"/>
          <a:stretch>
            <a:fillRect/>
          </a:stretch>
        </p:blipFill>
        <p:spPr>
          <a:xfrm>
            <a:off x="6364126" y="1395067"/>
            <a:ext cx="5654647" cy="4122156"/>
          </a:xfrm>
          <a:prstGeom prst="rect">
            <a:avLst/>
          </a:prstGeom>
        </p:spPr>
      </p:pic>
      <p:grpSp>
        <p:nvGrpSpPr>
          <p:cNvPr id="5" name="Group 4"/>
          <p:cNvGrpSpPr/>
          <p:nvPr/>
        </p:nvGrpSpPr>
        <p:grpSpPr>
          <a:xfrm>
            <a:off x="4212402" y="1395067"/>
            <a:ext cx="1797979" cy="2208671"/>
            <a:chOff x="7995290" y="1510256"/>
            <a:chExt cx="3067095" cy="4177979"/>
          </a:xfrm>
        </p:grpSpPr>
        <p:sp>
          <p:nvSpPr>
            <p:cNvPr id="6" name="Rounded Rectangle 5"/>
            <p:cNvSpPr/>
            <p:nvPr/>
          </p:nvSpPr>
          <p:spPr bwMode="invGray">
            <a:xfrm>
              <a:off x="7995290" y="1510256"/>
              <a:ext cx="3067095" cy="4177979"/>
            </a:xfrm>
            <a:prstGeom prst="roundRect">
              <a:avLst/>
            </a:prstGeom>
            <a:solidFill>
              <a:schemeClr val="accent1">
                <a:lumMod val="40000"/>
                <a:lumOff val="60000"/>
              </a:schemeClr>
            </a:solidFill>
            <a:ln w="9525">
              <a:solidFill>
                <a:schemeClr val="tx1"/>
              </a:solidFill>
              <a:round/>
              <a:headEnd/>
              <a:tailEnd/>
            </a:ln>
            <a:extLst/>
          </p:spPr>
          <p:txBody>
            <a:bodyPr wrap="square" rtlCol="0" anchor="ctr"/>
            <a:lstStyle/>
            <a:p>
              <a:pPr algn="ctr" defTabSz="342761"/>
              <a:endParaRPr lang="en-US" sz="1200" dirty="0"/>
            </a:p>
          </p:txBody>
        </p:sp>
        <p:grpSp>
          <p:nvGrpSpPr>
            <p:cNvPr id="7" name="Group 6"/>
            <p:cNvGrpSpPr/>
            <p:nvPr/>
          </p:nvGrpSpPr>
          <p:grpSpPr>
            <a:xfrm>
              <a:off x="8041039" y="1722558"/>
              <a:ext cx="2864223" cy="3696410"/>
              <a:chOff x="8745558" y="1645132"/>
              <a:chExt cx="2864223" cy="3696410"/>
            </a:xfrm>
          </p:grpSpPr>
          <p:grpSp>
            <p:nvGrpSpPr>
              <p:cNvPr id="8" name="Group 7"/>
              <p:cNvGrpSpPr>
                <a:grpSpLocks/>
              </p:cNvGrpSpPr>
              <p:nvPr/>
            </p:nvGrpSpPr>
            <p:grpSpPr bwMode="auto">
              <a:xfrm>
                <a:off x="9704277" y="3251301"/>
                <a:ext cx="1160820" cy="749588"/>
                <a:chOff x="2797590" y="4179318"/>
                <a:chExt cx="707235" cy="455951"/>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7590" y="4179318"/>
                  <a:ext cx="707235"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a:xfrm>
                  <a:off x="2841738" y="4318198"/>
                  <a:ext cx="618434" cy="301013"/>
                </a:xfrm>
                <a:prstGeom prst="rect">
                  <a:avLst/>
                </a:prstGeom>
                <a:noFill/>
              </p:spPr>
              <p:txBody>
                <a:bodyPr>
                  <a:spAutoFit/>
                </a:bodyPr>
                <a:lstStyle/>
                <a:p>
                  <a:pPr algn="ctr">
                    <a:defRPr/>
                  </a:pPr>
                  <a:r>
                    <a:rPr lang="en-US" sz="1100" b="1" dirty="0">
                      <a:cs typeface="Helvetica 55 Roman"/>
                    </a:rPr>
                    <a:t>Cloud</a:t>
                  </a:r>
                </a:p>
              </p:txBody>
            </p:sp>
          </p:grpSp>
          <p:pic>
            <p:nvPicPr>
              <p:cNvPr id="9" name="Picture 25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13611" y="4603489"/>
                <a:ext cx="1003130" cy="69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0581819" y="4181656"/>
                <a:ext cx="604870" cy="465758"/>
              </a:xfrm>
              <a:prstGeom prst="rect">
                <a:avLst/>
              </a:prstGeom>
              <a:noFill/>
            </p:spPr>
            <p:txBody>
              <a:bodyPr wrap="none" rtlCol="0">
                <a:spAutoFit/>
              </a:bodyPr>
              <a:lstStyle/>
              <a:p>
                <a:r>
                  <a:rPr lang="en-US" sz="1000" dirty="0"/>
                  <a:t>AP</a:t>
                </a:r>
              </a:p>
            </p:txBody>
          </p:sp>
          <p:sp>
            <p:nvSpPr>
              <p:cNvPr id="11" name="TextBox 10"/>
              <p:cNvSpPr txBox="1"/>
              <p:nvPr/>
            </p:nvSpPr>
            <p:spPr>
              <a:xfrm>
                <a:off x="9035373" y="4163438"/>
                <a:ext cx="957620" cy="465758"/>
              </a:xfrm>
              <a:prstGeom prst="rect">
                <a:avLst/>
              </a:prstGeom>
              <a:noFill/>
            </p:spPr>
            <p:txBody>
              <a:bodyPr wrap="none" rtlCol="0">
                <a:spAutoFit/>
              </a:bodyPr>
              <a:lstStyle/>
              <a:p>
                <a:r>
                  <a:rPr lang="en-US" sz="1000" dirty="0"/>
                  <a:t>Switch</a:t>
                </a:r>
              </a:p>
            </p:txBody>
          </p:sp>
          <p:sp>
            <p:nvSpPr>
              <p:cNvPr id="12" name="TextBox 11"/>
              <p:cNvSpPr txBox="1"/>
              <p:nvPr/>
            </p:nvSpPr>
            <p:spPr>
              <a:xfrm>
                <a:off x="9646902" y="1645132"/>
                <a:ext cx="1061531" cy="523978"/>
              </a:xfrm>
              <a:prstGeom prst="rect">
                <a:avLst/>
              </a:prstGeom>
              <a:noFill/>
            </p:spPr>
            <p:txBody>
              <a:bodyPr wrap="none" rtlCol="0">
                <a:spAutoFit/>
              </a:bodyPr>
              <a:lstStyle/>
              <a:p>
                <a:pPr algn="ctr"/>
                <a:r>
                  <a:rPr lang="en-US" sz="1200" b="1" dirty="0">
                    <a:ln w="12700">
                      <a:noFill/>
                      <a:prstDash val="solid"/>
                    </a:ln>
                    <a:effectLst>
                      <a:outerShdw blurRad="41275" dist="20320" dir="1800000" algn="tl" rotWithShape="0">
                        <a:srgbClr val="000000">
                          <a:alpha val="40000"/>
                        </a:srgbClr>
                      </a:outerShdw>
                    </a:effectLst>
                  </a:rPr>
                  <a:t>Cloud</a:t>
                </a:r>
              </a:p>
            </p:txBody>
          </p:sp>
          <p:sp>
            <p:nvSpPr>
              <p:cNvPr id="13" name="TextBox 12"/>
              <p:cNvSpPr txBox="1"/>
              <p:nvPr/>
            </p:nvSpPr>
            <p:spPr>
              <a:xfrm>
                <a:off x="8745558" y="2047303"/>
                <a:ext cx="2864223" cy="465758"/>
              </a:xfrm>
              <a:prstGeom prst="rect">
                <a:avLst/>
              </a:prstGeom>
              <a:noFill/>
            </p:spPr>
            <p:txBody>
              <a:bodyPr wrap="square" rtlCol="0">
                <a:spAutoFit/>
              </a:bodyPr>
              <a:lstStyle/>
              <a:p>
                <a:pPr algn="ctr"/>
                <a:r>
                  <a:rPr lang="en-US" sz="1000" dirty="0"/>
                  <a:t>(Cloud Management)</a:t>
                </a:r>
              </a:p>
            </p:txBody>
          </p:sp>
          <p:pic>
            <p:nvPicPr>
              <p:cNvPr id="14" name="Picture 251" descr="FortiAP_S.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11366" y="4629196"/>
                <a:ext cx="822960" cy="712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08583" y="4458935"/>
                <a:ext cx="457199" cy="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2257131422"/>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FortiCloud </a:t>
            </a:r>
            <a:r>
              <a:rPr lang="mr-IN" dirty="0"/>
              <a:t>–</a:t>
            </a:r>
            <a:r>
              <a:rPr lang="en-US" dirty="0"/>
              <a:t> 1 Year of logs</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03200" y="1230824"/>
            <a:ext cx="4009858" cy="2979755"/>
          </a:xfrm>
          <a:prstGeom prst="rect">
            <a:avLst/>
          </a:prstGeom>
        </p:spPr>
      </p:pic>
      <p:pic>
        <p:nvPicPr>
          <p:cNvPr id="6" name="Picture 5"/>
          <p:cNvPicPr>
            <a:picLocks noChangeAspect="1"/>
          </p:cNvPicPr>
          <p:nvPr/>
        </p:nvPicPr>
        <p:blipFill>
          <a:blip r:embed="rId3"/>
          <a:stretch>
            <a:fillRect/>
          </a:stretch>
        </p:blipFill>
        <p:spPr>
          <a:xfrm>
            <a:off x="8279871" y="3829580"/>
            <a:ext cx="3908954" cy="2499008"/>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334934" y="1941513"/>
            <a:ext cx="4009858" cy="3832752"/>
          </a:xfrm>
          <a:prstGeom prst="rect">
            <a:avLst/>
          </a:prstGeom>
        </p:spPr>
      </p:pic>
      <p:sp>
        <p:nvSpPr>
          <p:cNvPr id="8" name="Down Arrow 7"/>
          <p:cNvSpPr/>
          <p:nvPr/>
        </p:nvSpPr>
        <p:spPr bwMode="invGray">
          <a:xfrm>
            <a:off x="1320800" y="4470400"/>
            <a:ext cx="474133" cy="524933"/>
          </a:xfrm>
          <a:prstGeom prst="downArrow">
            <a:avLst/>
          </a:prstGeom>
          <a:solidFill>
            <a:schemeClr val="accent6"/>
          </a:solidFill>
          <a:ln w="9525">
            <a:solidFill>
              <a:schemeClr val="accent6"/>
            </a:solid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Down Arrow 8"/>
          <p:cNvSpPr/>
          <p:nvPr/>
        </p:nvSpPr>
        <p:spPr bwMode="invGray">
          <a:xfrm>
            <a:off x="6180667" y="1270000"/>
            <a:ext cx="474133" cy="524933"/>
          </a:xfrm>
          <a:prstGeom prst="downArrow">
            <a:avLst/>
          </a:prstGeom>
          <a:solidFill>
            <a:schemeClr val="accent6"/>
          </a:solidFill>
          <a:ln w="9525">
            <a:solidFill>
              <a:schemeClr val="accent6"/>
            </a:solid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Down Arrow 9"/>
          <p:cNvSpPr/>
          <p:nvPr/>
        </p:nvSpPr>
        <p:spPr bwMode="invGray">
          <a:xfrm>
            <a:off x="6180667" y="5808133"/>
            <a:ext cx="474133" cy="524933"/>
          </a:xfrm>
          <a:prstGeom prst="downArrow">
            <a:avLst/>
          </a:prstGeom>
          <a:solidFill>
            <a:schemeClr val="accent6"/>
          </a:solidFill>
          <a:ln w="9525">
            <a:solidFill>
              <a:schemeClr val="accent6"/>
            </a:solid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Down Arrow 10"/>
          <p:cNvSpPr/>
          <p:nvPr/>
        </p:nvSpPr>
        <p:spPr bwMode="invGray">
          <a:xfrm>
            <a:off x="9804400" y="3268133"/>
            <a:ext cx="474133" cy="524933"/>
          </a:xfrm>
          <a:prstGeom prst="downArrow">
            <a:avLst/>
          </a:prstGeom>
          <a:solidFill>
            <a:schemeClr val="accent6"/>
          </a:solidFill>
          <a:ln w="9525">
            <a:solidFill>
              <a:schemeClr val="accent6"/>
            </a:solid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3957871"/>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09443" y="1249679"/>
            <a:ext cx="5135030" cy="3468029"/>
          </a:xfrm>
        </p:spPr>
        <p:txBody>
          <a:bodyPr>
            <a:normAutofit/>
          </a:bodyPr>
          <a:lstStyle/>
          <a:p>
            <a:r>
              <a:rPr lang="en-US" sz="2000" dirty="0"/>
              <a:t>Traditional Wireless Controller Solution</a:t>
            </a:r>
          </a:p>
          <a:p>
            <a:r>
              <a:rPr lang="en-US" sz="2000" dirty="0"/>
              <a:t>Industry unique feature of Virtual Cell</a:t>
            </a:r>
          </a:p>
          <a:p>
            <a:r>
              <a:rPr lang="en-US" sz="2000" dirty="0"/>
              <a:t>Multi Cell Support</a:t>
            </a:r>
          </a:p>
          <a:p>
            <a:r>
              <a:rPr lang="en-US" sz="2000" dirty="0"/>
              <a:t>Extensive Management</a:t>
            </a:r>
          </a:p>
          <a:p>
            <a:r>
              <a:rPr lang="en-US" sz="2000" dirty="0"/>
              <a:t>Spectrum Analysis</a:t>
            </a:r>
          </a:p>
          <a:p>
            <a:r>
              <a:rPr lang="en-US" sz="2000" dirty="0"/>
              <a:t>Service Assurance Manager</a:t>
            </a:r>
          </a:p>
          <a:p>
            <a:r>
              <a:rPr lang="en-US" sz="2000" dirty="0"/>
              <a:t>Extensive WIPS/WIDS</a:t>
            </a:r>
          </a:p>
          <a:p>
            <a:r>
              <a:rPr lang="en-US" sz="2000" dirty="0"/>
              <a:t>All features included </a:t>
            </a:r>
            <a:r>
              <a:rPr lang="mr-IN" sz="2000" dirty="0"/>
              <a:t>–</a:t>
            </a:r>
            <a:r>
              <a:rPr lang="en-US" sz="2000" dirty="0"/>
              <a:t> No Licenses</a:t>
            </a:r>
          </a:p>
          <a:p>
            <a:endParaRPr lang="en-US" sz="2000" dirty="0"/>
          </a:p>
        </p:txBody>
      </p:sp>
      <p:sp>
        <p:nvSpPr>
          <p:cNvPr id="3" name="Title 2"/>
          <p:cNvSpPr>
            <a:spLocks noGrp="1"/>
          </p:cNvSpPr>
          <p:nvPr>
            <p:ph type="title"/>
          </p:nvPr>
        </p:nvSpPr>
        <p:spPr/>
        <p:txBody>
          <a:bodyPr/>
          <a:lstStyle/>
          <a:p>
            <a:r>
              <a:rPr lang="en-US" dirty="0"/>
              <a:t>Controller Solution</a:t>
            </a:r>
          </a:p>
        </p:txBody>
      </p:sp>
      <p:grpSp>
        <p:nvGrpSpPr>
          <p:cNvPr id="2" name="Group 1"/>
          <p:cNvGrpSpPr/>
          <p:nvPr/>
        </p:nvGrpSpPr>
        <p:grpSpPr>
          <a:xfrm>
            <a:off x="5930644" y="818147"/>
            <a:ext cx="5380562" cy="4759144"/>
            <a:chOff x="6064204" y="737530"/>
            <a:chExt cx="6426581" cy="6120470"/>
          </a:xfrm>
        </p:grpSpPr>
        <p:grpSp>
          <p:nvGrpSpPr>
            <p:cNvPr id="5" name="Group 4"/>
            <p:cNvGrpSpPr/>
            <p:nvPr/>
          </p:nvGrpSpPr>
          <p:grpSpPr>
            <a:xfrm>
              <a:off x="6064204" y="983673"/>
              <a:ext cx="6426581" cy="5874327"/>
              <a:chOff x="8170168" y="1842077"/>
              <a:chExt cx="3327176" cy="3420000"/>
            </a:xfrm>
          </p:grpSpPr>
          <p:sp>
            <p:nvSpPr>
              <p:cNvPr id="6" name="Rectangle 5"/>
              <p:cNvSpPr/>
              <p:nvPr/>
            </p:nvSpPr>
            <p:spPr bwMode="invGray">
              <a:xfrm>
                <a:off x="8232070" y="1842077"/>
                <a:ext cx="3240000" cy="3420000"/>
              </a:xfrm>
              <a:prstGeom prst="rect">
                <a:avLst/>
              </a:prstGeom>
              <a:solidFill>
                <a:schemeClr val="accent4">
                  <a:lumMod val="75000"/>
                </a:schemeClr>
              </a:solidFill>
              <a:ln w="9525">
                <a:solidFill>
                  <a:srgbClr val="7F7F7F"/>
                </a:solidFill>
                <a:prstDash val="dash"/>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400" dirty="0"/>
              </a:p>
            </p:txBody>
          </p:sp>
          <p:sp>
            <p:nvSpPr>
              <p:cNvPr id="7" name="Rectangle 6"/>
              <p:cNvSpPr/>
              <p:nvPr/>
            </p:nvSpPr>
            <p:spPr bwMode="invGray">
              <a:xfrm>
                <a:off x="8663330" y="3635344"/>
                <a:ext cx="717739" cy="809620"/>
              </a:xfrm>
              <a:prstGeom prst="rect">
                <a:avLst/>
              </a:prstGeom>
              <a:noFill/>
              <a:ln w="9525">
                <a:noFill/>
                <a:prstDash val="dash"/>
                <a:round/>
                <a:headEnd/>
                <a:tailEnd/>
              </a:ln>
              <a:effectLst>
                <a:outerShdw blurRad="50800" dist="38100" dir="8100000" algn="tr" rotWithShape="0">
                  <a:prstClr val="black">
                    <a:alpha val="40000"/>
                  </a:prstClr>
                </a:outerShdw>
              </a:effectLst>
              <a:scene3d>
                <a:camera prst="isometricTopUp"/>
                <a:lightRig rig="soft" dir="t"/>
              </a:scene3d>
              <a:sp3d prstMaterial="matte"/>
              <a:extLst/>
            </p:spPr>
            <p:txBody>
              <a:bodyPr wrap="square" rtlCol="0" anchor="ctr"/>
              <a:lstStyle/>
              <a:p>
                <a:pPr algn="ctr" defTabSz="342776"/>
                <a:endParaRPr lang="en-US" sz="1400" dirty="0"/>
              </a:p>
            </p:txBody>
          </p:sp>
          <p:sp>
            <p:nvSpPr>
              <p:cNvPr id="8" name="Rectangle 7"/>
              <p:cNvSpPr/>
              <p:nvPr/>
            </p:nvSpPr>
            <p:spPr bwMode="invGray">
              <a:xfrm>
                <a:off x="8706844" y="3498416"/>
                <a:ext cx="428030" cy="1023545"/>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776"/>
                <a:endParaRPr lang="en-US" sz="1050" b="1" dirty="0"/>
              </a:p>
            </p:txBody>
          </p:sp>
          <p:cxnSp>
            <p:nvCxnSpPr>
              <p:cNvPr id="9" name="Straight Connector 8"/>
              <p:cNvCxnSpPr/>
              <p:nvPr/>
            </p:nvCxnSpPr>
            <p:spPr>
              <a:xfrm>
                <a:off x="9292167" y="3069163"/>
                <a:ext cx="412874" cy="280691"/>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22" idx="3"/>
              </p:cNvCxnSpPr>
              <p:nvPr/>
            </p:nvCxnSpPr>
            <p:spPr>
              <a:xfrm>
                <a:off x="9854901" y="3805052"/>
                <a:ext cx="592150" cy="125686"/>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11"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557630" y="3251637"/>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bwMode="invGray">
              <a:xfrm>
                <a:off x="9682181" y="3307524"/>
                <a:ext cx="45719" cy="51974"/>
              </a:xfrm>
              <a:prstGeom prst="rect">
                <a:avLst/>
              </a:prstGeom>
              <a:noFill/>
              <a:ln w="9525">
                <a:noFill/>
                <a:round/>
                <a:headEnd/>
                <a:tailEnd/>
              </a:ln>
              <a:extLst/>
            </p:spPr>
            <p:txBody>
              <a:bodyPr wrap="square" rtlCol="0" anchor="ctr"/>
              <a:lstStyle/>
              <a:p>
                <a:pPr algn="ctr" defTabSz="342879"/>
                <a:endParaRPr lang="en-US" sz="1400" dirty="0"/>
              </a:p>
            </p:txBody>
          </p:sp>
          <p:sp>
            <p:nvSpPr>
              <p:cNvPr id="13" name="Rectangle 12"/>
              <p:cNvSpPr/>
              <p:nvPr/>
            </p:nvSpPr>
            <p:spPr bwMode="invGray">
              <a:xfrm flipV="1">
                <a:off x="9809182" y="3775684"/>
                <a:ext cx="45719" cy="58736"/>
              </a:xfrm>
              <a:prstGeom prst="rect">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1400" dirty="0"/>
              </a:p>
            </p:txBody>
          </p:sp>
          <p:pic>
            <p:nvPicPr>
              <p:cNvPr id="14"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663607" y="3690488"/>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Connector 14"/>
              <p:cNvCxnSpPr/>
              <p:nvPr/>
            </p:nvCxnSpPr>
            <p:spPr>
              <a:xfrm>
                <a:off x="9643964" y="3139265"/>
                <a:ext cx="863002" cy="580846"/>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472709" y="2880057"/>
                <a:ext cx="176077" cy="260203"/>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17" name="Picture 86"/>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1021094" y="3002914"/>
                <a:ext cx="476250" cy="627063"/>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Straight Connector 17"/>
              <p:cNvCxnSpPr/>
              <p:nvPr/>
            </p:nvCxnSpPr>
            <p:spPr>
              <a:xfrm flipH="1">
                <a:off x="10549467" y="3621145"/>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19"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867263" y="3493505"/>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Straight Connector 19"/>
              <p:cNvCxnSpPr/>
              <p:nvPr/>
            </p:nvCxnSpPr>
            <p:spPr>
              <a:xfrm flipH="1">
                <a:off x="8809566" y="3091979"/>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10160000" y="3930179"/>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498638" y="4141595"/>
                <a:ext cx="565226" cy="537249"/>
              </a:xfrm>
              <a:prstGeom prst="rect">
                <a:avLst/>
              </a:prstGeom>
              <a:effectLst>
                <a:outerShdw blurRad="38100" dist="25400" dir="2700000" algn="tl" rotWithShape="0">
                  <a:prstClr val="black">
                    <a:alpha val="22000"/>
                  </a:prstClr>
                </a:outerShdw>
              </a:effectLst>
            </p:spPr>
          </p:pic>
          <p:pic>
            <p:nvPicPr>
              <p:cNvPr id="23" name="Picture 22" descr="University.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995637" y="2934972"/>
                <a:ext cx="702308" cy="667220"/>
              </a:xfrm>
              <a:prstGeom prst="rect">
                <a:avLst/>
              </a:prstGeom>
              <a:effectLst>
                <a:outerShdw blurRad="38100" dist="25400" dir="2700000" algn="tl" rotWithShape="0">
                  <a:prstClr val="black">
                    <a:alpha val="22000"/>
                  </a:prstClr>
                </a:outerShdw>
              </a:effectLst>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70168" y="3250732"/>
                <a:ext cx="565226" cy="537249"/>
              </a:xfrm>
              <a:prstGeom prst="rect">
                <a:avLst/>
              </a:prstGeom>
              <a:effectLst>
                <a:outerShdw blurRad="38100" dist="25400" dir="2700000" algn="tl" rotWithShape="0">
                  <a:prstClr val="black">
                    <a:alpha val="22000"/>
                  </a:prstClr>
                </a:outerShdw>
              </a:effectLst>
            </p:spPr>
          </p:pic>
          <p:pic>
            <p:nvPicPr>
              <p:cNvPr id="25"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665451" y="3248059"/>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91"/>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346340" y="3762736"/>
                <a:ext cx="478451" cy="333599"/>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5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89053" y="4089760"/>
                <a:ext cx="299595" cy="212947"/>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91"/>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346340" y="3685003"/>
                <a:ext cx="478451" cy="33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91"/>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9025559" y="2918213"/>
                <a:ext cx="478451" cy="333599"/>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0" name="Straight Connector 29"/>
              <p:cNvCxnSpPr/>
              <p:nvPr/>
            </p:nvCxnSpPr>
            <p:spPr>
              <a:xfrm flipH="1">
                <a:off x="9190566" y="2730029"/>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9454091" y="2520479"/>
                <a:ext cx="415162" cy="235422"/>
              </a:xfrm>
              <a:prstGeom prst="line">
                <a:avLst/>
              </a:prstGeom>
              <a:ln w="19050">
                <a:solidFill>
                  <a:srgbClr val="272F38"/>
                </a:solidFill>
              </a:ln>
            </p:spPr>
            <p:style>
              <a:lnRef idx="1">
                <a:schemeClr val="accent1"/>
              </a:lnRef>
              <a:fillRef idx="0">
                <a:schemeClr val="accent1"/>
              </a:fillRef>
              <a:effectRef idx="0">
                <a:schemeClr val="accent1"/>
              </a:effectRef>
              <a:fontRef idx="minor">
                <a:schemeClr val="tx1"/>
              </a:fontRef>
            </p:style>
          </p:cxnSp>
          <p:pic>
            <p:nvPicPr>
              <p:cNvPr id="32" name="Picture 3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532092" y="2347430"/>
                <a:ext cx="488225" cy="381891"/>
              </a:xfrm>
              <a:prstGeom prst="rect">
                <a:avLst/>
              </a:prstGeom>
              <a:effectLst>
                <a:outerShdw blurRad="38100" dist="25400" dir="5400000" algn="t" rotWithShape="0">
                  <a:prstClr val="black">
                    <a:alpha val="22000"/>
                  </a:prstClr>
                </a:outerShdw>
              </a:effectLst>
            </p:spPr>
          </p:pic>
          <p:pic>
            <p:nvPicPr>
              <p:cNvPr id="33" name="Picture 73"/>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9311565" y="2636885"/>
                <a:ext cx="434160" cy="314666"/>
              </a:xfrm>
              <a:prstGeom prst="rect">
                <a:avLst/>
              </a:prstGeom>
              <a:noFill/>
              <a:ln>
                <a:noFill/>
              </a:ln>
              <a:effectLst>
                <a:outerShdw blurRad="38100" dist="25400" dir="2700000" algn="tl" rotWithShape="0">
                  <a:prstClr val="black">
                    <a:alpha val="22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9025559" y="2851196"/>
                <a:ext cx="478451" cy="33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Rectangle 34"/>
            <p:cNvSpPr/>
            <p:nvPr/>
          </p:nvSpPr>
          <p:spPr bwMode="invGray">
            <a:xfrm>
              <a:off x="9884480" y="4329113"/>
              <a:ext cx="1074466" cy="1000352"/>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776"/>
              <a:r>
                <a:rPr lang="en-US" sz="1600" b="1" dirty="0"/>
                <a:t>FWC</a:t>
              </a:r>
            </a:p>
          </p:txBody>
        </p:sp>
        <p:sp>
          <p:nvSpPr>
            <p:cNvPr id="37" name="Rectangle 36"/>
            <p:cNvSpPr/>
            <p:nvPr/>
          </p:nvSpPr>
          <p:spPr bwMode="invGray">
            <a:xfrm>
              <a:off x="7390663" y="4076906"/>
              <a:ext cx="1074466" cy="1000352"/>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776"/>
              <a:r>
                <a:rPr lang="en-US" sz="1600" b="1" dirty="0"/>
                <a:t>APs</a:t>
              </a:r>
            </a:p>
          </p:txBody>
        </p:sp>
        <p:sp>
          <p:nvSpPr>
            <p:cNvPr id="38" name="Rectangle 37"/>
            <p:cNvSpPr/>
            <p:nvPr/>
          </p:nvSpPr>
          <p:spPr bwMode="invGray">
            <a:xfrm>
              <a:off x="8083382" y="2479970"/>
              <a:ext cx="2233196" cy="1000352"/>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776"/>
              <a:r>
                <a:rPr lang="en-US" sz="1600" b="1" dirty="0"/>
                <a:t>FWM</a:t>
              </a:r>
            </a:p>
          </p:txBody>
        </p:sp>
        <p:sp>
          <p:nvSpPr>
            <p:cNvPr id="69" name="Rectangle 68"/>
            <p:cNvSpPr/>
            <p:nvPr/>
          </p:nvSpPr>
          <p:spPr bwMode="invGray">
            <a:xfrm>
              <a:off x="7265970" y="2860533"/>
              <a:ext cx="1074466" cy="1000352"/>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776"/>
              <a:r>
                <a:rPr lang="en-US" sz="1600" b="1" dirty="0"/>
                <a:t>FWC</a:t>
              </a:r>
            </a:p>
          </p:txBody>
        </p:sp>
        <p:sp>
          <p:nvSpPr>
            <p:cNvPr id="70" name="Rectangle 69"/>
            <p:cNvSpPr/>
            <p:nvPr/>
          </p:nvSpPr>
          <p:spPr bwMode="invGray">
            <a:xfrm>
              <a:off x="8596007" y="737530"/>
              <a:ext cx="2233196" cy="2379313"/>
            </a:xfrm>
            <a:prstGeom prst="rect">
              <a:avLst/>
            </a:prstGeom>
            <a:noFill/>
            <a:ln w="9525">
              <a:noFill/>
              <a:round/>
              <a:headEnd/>
              <a:tailEnd/>
            </a:ln>
            <a:effectLst/>
            <a:scene3d>
              <a:camera prst="isometricTopUp"/>
              <a:lightRig rig="threePt" dir="t"/>
            </a:scene3d>
            <a:sp3d prstMaterial="matte"/>
            <a:extLst/>
          </p:spPr>
          <p:txBody>
            <a:bodyPr vert="vert" wrap="square" rtlCol="0" anchor="ctr"/>
            <a:lstStyle/>
            <a:p>
              <a:pPr algn="ctr" defTabSz="342776"/>
              <a:r>
                <a:rPr lang="en-US" sz="1600" b="1" dirty="0"/>
                <a:t>FortiGate</a:t>
              </a:r>
            </a:p>
          </p:txBody>
        </p:sp>
      </p:grpSp>
    </p:spTree>
    <p:extLst>
      <p:ext uri="{BB962C8B-B14F-4D97-AF65-F5344CB8AC3E}">
        <p14:creationId xmlns:p14="http://schemas.microsoft.com/office/powerpoint/2010/main" val="335424585"/>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Rectangle 134"/>
          <p:cNvSpPr/>
          <p:nvPr/>
        </p:nvSpPr>
        <p:spPr bwMode="invGray">
          <a:xfrm>
            <a:off x="3921523" y="1071919"/>
            <a:ext cx="5210366" cy="1435423"/>
          </a:xfrm>
          <a:prstGeom prst="rect">
            <a:avLst/>
          </a:prstGeom>
          <a:solidFill>
            <a:schemeClr val="bg2"/>
          </a:solidFill>
          <a:ln w="9525">
            <a:solidFill>
              <a:srgbClr val="E08100"/>
            </a:solidFill>
            <a:round/>
            <a:headEnd/>
            <a:tailEnd/>
          </a:ln>
          <a:extLst/>
        </p:spPr>
        <p:txBody>
          <a:bodyPr wrap="square" rtlCol="0" anchor="ctr"/>
          <a:lstStyle/>
          <a:p>
            <a:pPr algn="ctr" defTabSz="342879"/>
            <a:endParaRPr lang="en-US" sz="2000" dirty="0"/>
          </a:p>
        </p:txBody>
      </p:sp>
      <p:sp>
        <p:nvSpPr>
          <p:cNvPr id="2" name="Down Arrow Callout 1"/>
          <p:cNvSpPr/>
          <p:nvPr/>
        </p:nvSpPr>
        <p:spPr bwMode="invGray">
          <a:xfrm>
            <a:off x="1077189" y="2458864"/>
            <a:ext cx="9352464" cy="1744910"/>
          </a:xfrm>
          <a:prstGeom prst="downArrowCallout">
            <a:avLst>
              <a:gd name="adj1" fmla="val 4563"/>
              <a:gd name="adj2" fmla="val 12062"/>
              <a:gd name="adj3" fmla="val 25000"/>
              <a:gd name="adj4" fmla="val 54345"/>
            </a:avLst>
          </a:prstGeom>
          <a:solidFill>
            <a:schemeClr val="bg2"/>
          </a:solidFill>
          <a:ln w="9525">
            <a:solidFill>
              <a:srgbClr val="E08100"/>
            </a:solidFill>
            <a:round/>
            <a:headEnd/>
            <a:tailEnd/>
          </a:ln>
          <a:extLst/>
        </p:spPr>
        <p:txBody>
          <a:bodyPr wrap="square" rtlCol="0" anchor="ctr"/>
          <a:lstStyle/>
          <a:p>
            <a:pPr algn="ctr" defTabSz="342879"/>
            <a:endParaRPr lang="en-US" sz="2000" dirty="0"/>
          </a:p>
        </p:txBody>
      </p:sp>
      <p:sp>
        <p:nvSpPr>
          <p:cNvPr id="4" name="Title 1"/>
          <p:cNvSpPr>
            <a:spLocks noGrp="1"/>
          </p:cNvSpPr>
          <p:nvPr>
            <p:ph type="title"/>
          </p:nvPr>
        </p:nvSpPr>
        <p:spPr>
          <a:xfrm>
            <a:off x="609442" y="26505"/>
            <a:ext cx="10522190" cy="898170"/>
          </a:xfrm>
        </p:spPr>
        <p:txBody>
          <a:bodyPr/>
          <a:lstStyle/>
          <a:p>
            <a:r>
              <a:rPr lang="en-US" dirty="0"/>
              <a:t>Part of the Fortinet Solution</a:t>
            </a:r>
          </a:p>
        </p:txBody>
      </p:sp>
      <p:grpSp>
        <p:nvGrpSpPr>
          <p:cNvPr id="202" name="Group 201"/>
          <p:cNvGrpSpPr/>
          <p:nvPr/>
        </p:nvGrpSpPr>
        <p:grpSpPr>
          <a:xfrm>
            <a:off x="6695762" y="2474474"/>
            <a:ext cx="954107" cy="879894"/>
            <a:chOff x="6585119" y="3837873"/>
            <a:chExt cx="954107" cy="879894"/>
          </a:xfrm>
        </p:grpSpPr>
        <p:pic>
          <p:nvPicPr>
            <p:cNvPr id="102" name="Picture 355"/>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32744" y="4069767"/>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Box 102"/>
            <p:cNvSpPr txBox="1"/>
            <p:nvPr/>
          </p:nvSpPr>
          <p:spPr>
            <a:xfrm>
              <a:off x="6585119" y="3837873"/>
              <a:ext cx="954107" cy="261610"/>
            </a:xfrm>
            <a:prstGeom prst="rect">
              <a:avLst/>
            </a:prstGeom>
            <a:noFill/>
          </p:spPr>
          <p:txBody>
            <a:bodyPr wrap="none" rtlCol="0">
              <a:spAutoFit/>
            </a:bodyPr>
            <a:lstStyle/>
            <a:p>
              <a:r>
                <a:rPr lang="en-US" sz="1100" dirty="0" err="1"/>
                <a:t>FortiPlanner</a:t>
              </a:r>
              <a:endParaRPr lang="en-US" sz="1100" dirty="0"/>
            </a:p>
          </p:txBody>
        </p:sp>
      </p:grpSp>
      <p:grpSp>
        <p:nvGrpSpPr>
          <p:cNvPr id="386" name="Group 385"/>
          <p:cNvGrpSpPr/>
          <p:nvPr/>
        </p:nvGrpSpPr>
        <p:grpSpPr>
          <a:xfrm>
            <a:off x="4398248" y="1090857"/>
            <a:ext cx="3162559" cy="871734"/>
            <a:chOff x="4386966" y="1079568"/>
            <a:chExt cx="3162559" cy="871734"/>
          </a:xfrm>
        </p:grpSpPr>
        <p:cxnSp>
          <p:nvCxnSpPr>
            <p:cNvPr id="106" name="Straight Connector 105"/>
            <p:cNvCxnSpPr>
              <a:stCxn id="117" idx="2"/>
              <a:endCxn id="11" idx="2"/>
            </p:cNvCxnSpPr>
            <p:nvPr/>
          </p:nvCxnSpPr>
          <p:spPr>
            <a:xfrm rot="5400000">
              <a:off x="5713938" y="619251"/>
              <a:ext cx="5079" cy="2659023"/>
            </a:xfrm>
            <a:prstGeom prst="bentConnector3">
              <a:avLst>
                <a:gd name="adj1" fmla="val 4600886"/>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nvGrpSpPr>
            <p:cNvPr id="217" name="Group 216"/>
            <p:cNvGrpSpPr/>
            <p:nvPr/>
          </p:nvGrpSpPr>
          <p:grpSpPr>
            <a:xfrm>
              <a:off x="6778160" y="1079568"/>
              <a:ext cx="771365" cy="871428"/>
              <a:chOff x="5390514" y="1079568"/>
              <a:chExt cx="771365" cy="871428"/>
            </a:xfrm>
          </p:grpSpPr>
          <p:sp>
            <p:nvSpPr>
              <p:cNvPr id="105" name="Rectangle 104"/>
              <p:cNvSpPr/>
              <p:nvPr/>
            </p:nvSpPr>
            <p:spPr>
              <a:xfrm>
                <a:off x="5390514" y="1079568"/>
                <a:ext cx="771365" cy="261610"/>
              </a:xfrm>
              <a:prstGeom prst="rect">
                <a:avLst/>
              </a:prstGeom>
            </p:spPr>
            <p:txBody>
              <a:bodyPr wrap="none">
                <a:spAutoFit/>
              </a:bodyPr>
              <a:lstStyle/>
              <a:p>
                <a:r>
                  <a:rPr lang="en-US" sz="1100"/>
                  <a:t>FortiGate</a:t>
                </a:r>
                <a:endParaRPr lang="en-US" sz="1100" dirty="0"/>
              </a:p>
            </p:txBody>
          </p:sp>
          <p:grpSp>
            <p:nvGrpSpPr>
              <p:cNvPr id="211" name="Group 210"/>
              <p:cNvGrpSpPr/>
              <p:nvPr/>
            </p:nvGrpSpPr>
            <p:grpSpPr>
              <a:xfrm>
                <a:off x="5463376" y="1302996"/>
                <a:ext cx="648000" cy="648000"/>
                <a:chOff x="6162229" y="1261773"/>
                <a:chExt cx="648000" cy="648000"/>
              </a:xfrm>
            </p:grpSpPr>
            <p:sp>
              <p:nvSpPr>
                <p:cNvPr id="117" name="Rectangle 116"/>
                <p:cNvSpPr/>
                <p:nvPr/>
              </p:nvSpPr>
              <p:spPr bwMode="invGray">
                <a:xfrm>
                  <a:off x="6323012" y="1852744"/>
                  <a:ext cx="68366" cy="52256"/>
                </a:xfrm>
                <a:prstGeom prst="rect">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1200" dirty="0"/>
                </a:p>
              </p:txBody>
            </p:sp>
            <p:sp>
              <p:nvSpPr>
                <p:cNvPr id="118" name="Rectangle 117"/>
                <p:cNvSpPr/>
                <p:nvPr/>
              </p:nvSpPr>
              <p:spPr bwMode="invGray">
                <a:xfrm>
                  <a:off x="6591829" y="1822514"/>
                  <a:ext cx="68366" cy="57480"/>
                </a:xfrm>
                <a:prstGeom prst="rect">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1200" dirty="0"/>
                </a:p>
              </p:txBody>
            </p:sp>
            <p:pic>
              <p:nvPicPr>
                <p:cNvPr id="104" name="Picture 274"/>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162229" y="1261773"/>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grpSp>
        <p:nvGrpSpPr>
          <p:cNvPr id="385" name="Group 384"/>
          <p:cNvGrpSpPr/>
          <p:nvPr/>
        </p:nvGrpSpPr>
        <p:grpSpPr>
          <a:xfrm>
            <a:off x="1249085" y="1086383"/>
            <a:ext cx="4962245" cy="876818"/>
            <a:chOff x="1237803" y="1075094"/>
            <a:chExt cx="4962245" cy="876818"/>
          </a:xfrm>
        </p:grpSpPr>
        <p:grpSp>
          <p:nvGrpSpPr>
            <p:cNvPr id="207" name="Group 206"/>
            <p:cNvGrpSpPr/>
            <p:nvPr/>
          </p:nvGrpSpPr>
          <p:grpSpPr>
            <a:xfrm>
              <a:off x="1237803" y="1075667"/>
              <a:ext cx="795411" cy="876245"/>
              <a:chOff x="1230210" y="1050403"/>
              <a:chExt cx="795411" cy="876245"/>
            </a:xfrm>
          </p:grpSpPr>
          <p:pic>
            <p:nvPicPr>
              <p:cNvPr id="5" name="Picture 62"/>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92113" y="1278648"/>
                <a:ext cx="647998"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230210" y="1050403"/>
                <a:ext cx="795411" cy="261610"/>
              </a:xfrm>
              <a:prstGeom prst="rect">
                <a:avLst/>
              </a:prstGeom>
            </p:spPr>
            <p:txBody>
              <a:bodyPr wrap="none">
                <a:spAutoFit/>
              </a:bodyPr>
              <a:lstStyle/>
              <a:p>
                <a:r>
                  <a:rPr lang="en-US" sz="1100" dirty="0" err="1"/>
                  <a:t>FortiWLM</a:t>
                </a:r>
                <a:endParaRPr lang="en-US" sz="1100" dirty="0"/>
              </a:p>
            </p:txBody>
          </p:sp>
        </p:grpSp>
        <p:cxnSp>
          <p:nvCxnSpPr>
            <p:cNvPr id="10" name="Straight Connector 9"/>
            <p:cNvCxnSpPr>
              <a:stCxn id="7" idx="1"/>
              <a:endCxn id="5" idx="3"/>
            </p:cNvCxnSpPr>
            <p:nvPr/>
          </p:nvCxnSpPr>
          <p:spPr>
            <a:xfrm flipH="1">
              <a:off x="1947704" y="1627302"/>
              <a:ext cx="740618" cy="610"/>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nvGrpSpPr>
            <p:cNvPr id="206" name="Group 205"/>
            <p:cNvGrpSpPr/>
            <p:nvPr/>
          </p:nvGrpSpPr>
          <p:grpSpPr>
            <a:xfrm>
              <a:off x="5374558" y="1075094"/>
              <a:ext cx="825490" cy="876400"/>
              <a:chOff x="3780274" y="2452068"/>
              <a:chExt cx="805029" cy="876400"/>
            </a:xfrm>
          </p:grpSpPr>
          <p:pic>
            <p:nvPicPr>
              <p:cNvPr id="19" name="Picture 214"/>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3846879" y="2680468"/>
                <a:ext cx="61647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3780274" y="2452068"/>
                <a:ext cx="805029" cy="261610"/>
              </a:xfrm>
              <a:prstGeom prst="rect">
                <a:avLst/>
              </a:prstGeom>
              <a:noFill/>
            </p:spPr>
            <p:txBody>
              <a:bodyPr wrap="none" rtlCol="0">
                <a:spAutoFit/>
              </a:bodyPr>
              <a:lstStyle/>
              <a:p>
                <a:r>
                  <a:rPr lang="en-US" sz="1100" dirty="0" err="1"/>
                  <a:t>FortiAP</a:t>
                </a:r>
                <a:r>
                  <a:rPr lang="en-US" sz="1100" dirty="0"/>
                  <a:t>-U</a:t>
                </a:r>
              </a:p>
            </p:txBody>
          </p:sp>
        </p:grpSp>
        <p:grpSp>
          <p:nvGrpSpPr>
            <p:cNvPr id="215" name="Group 214"/>
            <p:cNvGrpSpPr/>
            <p:nvPr/>
          </p:nvGrpSpPr>
          <p:grpSpPr>
            <a:xfrm>
              <a:off x="2625762" y="1075094"/>
              <a:ext cx="780983" cy="876208"/>
              <a:chOff x="3080655" y="1031311"/>
              <a:chExt cx="780983" cy="876208"/>
            </a:xfrm>
          </p:grpSpPr>
          <p:sp>
            <p:nvSpPr>
              <p:cNvPr id="77" name="Rectangle 76"/>
              <p:cNvSpPr/>
              <p:nvPr/>
            </p:nvSpPr>
            <p:spPr bwMode="invGray">
              <a:xfrm>
                <a:off x="3368663" y="1843116"/>
                <a:ext cx="68366" cy="57480"/>
              </a:xfrm>
              <a:prstGeom prst="rect">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1200" dirty="0"/>
              </a:p>
            </p:txBody>
          </p:sp>
          <p:sp>
            <p:nvSpPr>
              <p:cNvPr id="78" name="Rectangle 77"/>
              <p:cNvSpPr/>
              <p:nvPr/>
            </p:nvSpPr>
            <p:spPr bwMode="invGray">
              <a:xfrm>
                <a:off x="3574774" y="1842291"/>
                <a:ext cx="68366" cy="57480"/>
              </a:xfrm>
              <a:prstGeom prst="rect">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1200" dirty="0"/>
              </a:p>
            </p:txBody>
          </p:sp>
          <p:sp>
            <p:nvSpPr>
              <p:cNvPr id="79" name="Rectangle 78"/>
              <p:cNvSpPr/>
              <p:nvPr/>
            </p:nvSpPr>
            <p:spPr bwMode="invGray">
              <a:xfrm>
                <a:off x="3468228" y="1843219"/>
                <a:ext cx="68366" cy="57480"/>
              </a:xfrm>
              <a:prstGeom prst="rect">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1200" dirty="0"/>
              </a:p>
            </p:txBody>
          </p:sp>
          <p:grpSp>
            <p:nvGrpSpPr>
              <p:cNvPr id="208" name="Group 207"/>
              <p:cNvGrpSpPr/>
              <p:nvPr/>
            </p:nvGrpSpPr>
            <p:grpSpPr>
              <a:xfrm>
                <a:off x="3080655" y="1031311"/>
                <a:ext cx="780983" cy="876208"/>
                <a:chOff x="3080655" y="1031311"/>
                <a:chExt cx="780983" cy="876208"/>
              </a:xfrm>
            </p:grpSpPr>
            <p:sp>
              <p:nvSpPr>
                <p:cNvPr id="8" name="Rectangle 7"/>
                <p:cNvSpPr/>
                <p:nvPr/>
              </p:nvSpPr>
              <p:spPr>
                <a:xfrm>
                  <a:off x="3080655" y="1031311"/>
                  <a:ext cx="780983" cy="261610"/>
                </a:xfrm>
                <a:prstGeom prst="rect">
                  <a:avLst/>
                </a:prstGeom>
              </p:spPr>
              <p:txBody>
                <a:bodyPr wrap="none">
                  <a:spAutoFit/>
                </a:bodyPr>
                <a:lstStyle/>
                <a:p>
                  <a:r>
                    <a:rPr lang="en-US" sz="1100" dirty="0" err="1"/>
                    <a:t>FortiWLC</a:t>
                  </a:r>
                  <a:endParaRPr lang="en-US" sz="1100" dirty="0"/>
                </a:p>
              </p:txBody>
            </p:sp>
            <p:pic>
              <p:nvPicPr>
                <p:cNvPr id="7" name="Picture 81"/>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3143215" y="1259519"/>
                  <a:ext cx="639163"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cxnSp>
          <p:nvCxnSpPr>
            <p:cNvPr id="241" name="Straight Connector 240"/>
            <p:cNvCxnSpPr>
              <a:stCxn id="19" idx="1"/>
              <a:endCxn id="7" idx="3"/>
            </p:cNvCxnSpPr>
            <p:nvPr/>
          </p:nvCxnSpPr>
          <p:spPr>
            <a:xfrm flipH="1" flipV="1">
              <a:off x="3327485" y="1627302"/>
              <a:ext cx="2115371" cy="192"/>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grpSp>
        <p:nvGrpSpPr>
          <p:cNvPr id="209" name="Group 208"/>
          <p:cNvGrpSpPr/>
          <p:nvPr/>
        </p:nvGrpSpPr>
        <p:grpSpPr>
          <a:xfrm>
            <a:off x="3968124" y="1086383"/>
            <a:ext cx="883575" cy="876208"/>
            <a:chOff x="4383429" y="1031311"/>
            <a:chExt cx="883575" cy="876208"/>
          </a:xfrm>
        </p:grpSpPr>
        <p:sp>
          <p:nvSpPr>
            <p:cNvPr id="12" name="TextBox 11"/>
            <p:cNvSpPr txBox="1"/>
            <p:nvPr/>
          </p:nvSpPr>
          <p:spPr>
            <a:xfrm>
              <a:off x="4383429" y="1031311"/>
              <a:ext cx="883575" cy="261610"/>
            </a:xfrm>
            <a:prstGeom prst="rect">
              <a:avLst/>
            </a:prstGeom>
            <a:noFill/>
          </p:spPr>
          <p:txBody>
            <a:bodyPr wrap="none" rtlCol="0">
              <a:spAutoFit/>
            </a:bodyPr>
            <a:lstStyle/>
            <a:p>
              <a:r>
                <a:rPr lang="en-US" sz="1100" dirty="0" err="1"/>
                <a:t>FortiSwitch</a:t>
              </a:r>
              <a:endParaRPr lang="en-US" sz="1100" dirty="0"/>
            </a:p>
          </p:txBody>
        </p:sp>
        <p:pic>
          <p:nvPicPr>
            <p:cNvPr id="11" name="Picture 209"/>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501410" y="1259519"/>
              <a:ext cx="624283"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8" name="Group 387"/>
          <p:cNvGrpSpPr/>
          <p:nvPr/>
        </p:nvGrpSpPr>
        <p:grpSpPr>
          <a:xfrm>
            <a:off x="2455442" y="1954842"/>
            <a:ext cx="3762405" cy="1402280"/>
            <a:chOff x="2444160" y="1943553"/>
            <a:chExt cx="3762405" cy="1402280"/>
          </a:xfrm>
        </p:grpSpPr>
        <p:grpSp>
          <p:nvGrpSpPr>
            <p:cNvPr id="199" name="Group 198"/>
            <p:cNvGrpSpPr/>
            <p:nvPr/>
          </p:nvGrpSpPr>
          <p:grpSpPr>
            <a:xfrm>
              <a:off x="2444160" y="2479741"/>
              <a:ext cx="1063112" cy="866092"/>
              <a:chOff x="1095295" y="3837873"/>
              <a:chExt cx="1063112" cy="866092"/>
            </a:xfrm>
          </p:grpSpPr>
          <p:pic>
            <p:nvPicPr>
              <p:cNvPr id="61" name="Picture 220"/>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1314392" y="4047870"/>
                <a:ext cx="656093" cy="65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61"/>
              <p:cNvSpPr txBox="1"/>
              <p:nvPr/>
            </p:nvSpPr>
            <p:spPr>
              <a:xfrm>
                <a:off x="1095295" y="3837873"/>
                <a:ext cx="1063112" cy="261610"/>
              </a:xfrm>
              <a:prstGeom prst="rect">
                <a:avLst/>
              </a:prstGeom>
              <a:noFill/>
            </p:spPr>
            <p:txBody>
              <a:bodyPr wrap="none" rtlCol="0">
                <a:spAutoFit/>
              </a:bodyPr>
              <a:lstStyle/>
              <a:p>
                <a:r>
                  <a:rPr lang="en-US" sz="1100" dirty="0" err="1"/>
                  <a:t>FortiPresence</a:t>
                </a:r>
                <a:endParaRPr lang="en-US" sz="1100" dirty="0"/>
              </a:p>
            </p:txBody>
          </p:sp>
        </p:grpSp>
        <p:cxnSp>
          <p:nvCxnSpPr>
            <p:cNvPr id="63" name="Straight Connector 62"/>
            <p:cNvCxnSpPr>
              <a:stCxn id="79" idx="2"/>
              <a:endCxn id="61" idx="3"/>
            </p:cNvCxnSpPr>
            <p:nvPr/>
          </p:nvCxnSpPr>
          <p:spPr>
            <a:xfrm rot="16200000" flipH="1">
              <a:off x="2646782" y="2345218"/>
              <a:ext cx="1073304" cy="271832"/>
            </a:xfrm>
            <a:prstGeom prst="bentConnector4">
              <a:avLst>
                <a:gd name="adj1" fmla="val 34718"/>
                <a:gd name="adj2" fmla="val 184096"/>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nvGrpSpPr>
            <p:cNvPr id="200" name="Group 199"/>
            <p:cNvGrpSpPr/>
            <p:nvPr/>
          </p:nvGrpSpPr>
          <p:grpSpPr>
            <a:xfrm>
              <a:off x="3719593" y="2472935"/>
              <a:ext cx="1297150" cy="871544"/>
              <a:chOff x="2817326" y="3837873"/>
              <a:chExt cx="1297150" cy="871544"/>
            </a:xfrm>
          </p:grpSpPr>
          <p:pic>
            <p:nvPicPr>
              <p:cNvPr id="66" name="Picture 337"/>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3148101" y="4061290"/>
                <a:ext cx="648127"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Rectangle 66"/>
              <p:cNvSpPr/>
              <p:nvPr/>
            </p:nvSpPr>
            <p:spPr>
              <a:xfrm>
                <a:off x="2817326" y="3837873"/>
                <a:ext cx="1297150" cy="261610"/>
              </a:xfrm>
              <a:prstGeom prst="rect">
                <a:avLst/>
              </a:prstGeom>
            </p:spPr>
            <p:txBody>
              <a:bodyPr wrap="none">
                <a:spAutoFit/>
              </a:bodyPr>
              <a:lstStyle/>
              <a:p>
                <a:r>
                  <a:rPr lang="en-US" sz="1100" dirty="0" err="1"/>
                  <a:t>FortiAuthenticator</a:t>
                </a:r>
                <a:endParaRPr lang="en-US" sz="1100" dirty="0"/>
              </a:p>
            </p:txBody>
          </p:sp>
        </p:grpSp>
        <p:cxnSp>
          <p:nvCxnSpPr>
            <p:cNvPr id="72" name="Straight Connector 62"/>
            <p:cNvCxnSpPr>
              <a:stCxn id="78" idx="2"/>
            </p:cNvCxnSpPr>
            <p:nvPr/>
          </p:nvCxnSpPr>
          <p:spPr>
            <a:xfrm rot="16200000" flipH="1">
              <a:off x="3279958" y="1817660"/>
              <a:ext cx="272697" cy="524484"/>
            </a:xfrm>
            <a:prstGeom prst="bentConnector2">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nvGrpSpPr>
            <p:cNvPr id="201" name="Group 200"/>
            <p:cNvGrpSpPr/>
            <p:nvPr/>
          </p:nvGrpSpPr>
          <p:grpSpPr>
            <a:xfrm>
              <a:off x="5347034" y="2475706"/>
              <a:ext cx="859531" cy="869656"/>
              <a:chOff x="4822835" y="3827007"/>
              <a:chExt cx="859531" cy="869656"/>
            </a:xfrm>
          </p:grpSpPr>
          <p:pic>
            <p:nvPicPr>
              <p:cNvPr id="133" name="Picture 237"/>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bwMode="auto">
              <a:xfrm>
                <a:off x="4927869" y="4047199"/>
                <a:ext cx="649464" cy="649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 name="Rectangle 133"/>
              <p:cNvSpPr/>
              <p:nvPr/>
            </p:nvSpPr>
            <p:spPr>
              <a:xfrm>
                <a:off x="4822835" y="3827007"/>
                <a:ext cx="859531" cy="261610"/>
              </a:xfrm>
              <a:prstGeom prst="rect">
                <a:avLst/>
              </a:prstGeom>
            </p:spPr>
            <p:txBody>
              <a:bodyPr wrap="none">
                <a:spAutoFit/>
              </a:bodyPr>
              <a:lstStyle/>
              <a:p>
                <a:r>
                  <a:rPr lang="en-US" sz="1100" dirty="0" err="1"/>
                  <a:t>FortiToken</a:t>
                </a:r>
                <a:endParaRPr lang="en-US" sz="1100" dirty="0"/>
              </a:p>
            </p:txBody>
          </p:sp>
        </p:grpSp>
        <p:cxnSp>
          <p:nvCxnSpPr>
            <p:cNvPr id="142" name="Straight Connector 141"/>
            <p:cNvCxnSpPr>
              <a:stCxn id="133" idx="1"/>
              <a:endCxn id="66" idx="3"/>
            </p:cNvCxnSpPr>
            <p:nvPr/>
          </p:nvCxnSpPr>
          <p:spPr>
            <a:xfrm flipH="1" flipV="1">
              <a:off x="4698495" y="3020416"/>
              <a:ext cx="753573" cy="214"/>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cxnSp>
          <p:nvCxnSpPr>
            <p:cNvPr id="279" name="Straight Connector 62"/>
            <p:cNvCxnSpPr>
              <a:endCxn id="66" idx="1"/>
            </p:cNvCxnSpPr>
            <p:nvPr/>
          </p:nvCxnSpPr>
          <p:spPr>
            <a:xfrm rot="16200000" flipH="1">
              <a:off x="3445598" y="2415645"/>
              <a:ext cx="821843" cy="387697"/>
            </a:xfrm>
            <a:prstGeom prst="bentConnector2">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grpSp>
        <p:nvGrpSpPr>
          <p:cNvPr id="389" name="Group 388"/>
          <p:cNvGrpSpPr/>
          <p:nvPr/>
        </p:nvGrpSpPr>
        <p:grpSpPr>
          <a:xfrm>
            <a:off x="1122345" y="1955668"/>
            <a:ext cx="1836890" cy="1402604"/>
            <a:chOff x="1111063" y="1944379"/>
            <a:chExt cx="1836890" cy="1402604"/>
          </a:xfrm>
        </p:grpSpPr>
        <p:grpSp>
          <p:nvGrpSpPr>
            <p:cNvPr id="387" name="Group 386"/>
            <p:cNvGrpSpPr/>
            <p:nvPr/>
          </p:nvGrpSpPr>
          <p:grpSpPr>
            <a:xfrm>
              <a:off x="1111063" y="1944379"/>
              <a:ext cx="1836890" cy="1402604"/>
              <a:chOff x="1111063" y="1944379"/>
              <a:chExt cx="1836890" cy="1402604"/>
            </a:xfrm>
          </p:grpSpPr>
          <p:grpSp>
            <p:nvGrpSpPr>
              <p:cNvPr id="198" name="Group 197"/>
              <p:cNvGrpSpPr/>
              <p:nvPr/>
            </p:nvGrpSpPr>
            <p:grpSpPr>
              <a:xfrm>
                <a:off x="1111063" y="2480374"/>
                <a:ext cx="992579" cy="866609"/>
                <a:chOff x="131295" y="2362200"/>
                <a:chExt cx="992579" cy="866609"/>
              </a:xfrm>
            </p:grpSpPr>
            <p:pic>
              <p:nvPicPr>
                <p:cNvPr id="30" name="Picture 29"/>
                <p:cNvPicPr>
                  <a:picLocks noChangeAspect="1"/>
                </p:cNvPicPr>
                <p:nvPr/>
              </p:nvPicPr>
              <p:blipFill rotWithShape="1">
                <a:blip r:embed="rId12" cstate="print">
                  <a:extLst>
                    <a:ext uri="{28A0092B-C50C-407E-A947-70E740481C1C}">
                      <a14:useLocalDpi xmlns:a14="http://schemas.microsoft.com/office/drawing/2010/main"/>
                    </a:ext>
                  </a:extLst>
                </a:blip>
                <a:srcRect l="4826" t="4106" r="3930" b="3660"/>
                <a:stretch/>
              </p:blipFill>
              <p:spPr>
                <a:xfrm>
                  <a:off x="309926" y="2582037"/>
                  <a:ext cx="656086" cy="646772"/>
                </a:xfrm>
                <a:prstGeom prst="rect">
                  <a:avLst/>
                </a:prstGeom>
              </p:spPr>
            </p:pic>
            <p:sp>
              <p:nvSpPr>
                <p:cNvPr id="31" name="Rectangle 30"/>
                <p:cNvSpPr/>
                <p:nvPr/>
              </p:nvSpPr>
              <p:spPr>
                <a:xfrm>
                  <a:off x="131295" y="2362200"/>
                  <a:ext cx="992579" cy="261610"/>
                </a:xfrm>
                <a:prstGeom prst="rect">
                  <a:avLst/>
                </a:prstGeom>
              </p:spPr>
              <p:txBody>
                <a:bodyPr wrap="none">
                  <a:spAutoFit/>
                </a:bodyPr>
                <a:lstStyle/>
                <a:p>
                  <a:r>
                    <a:rPr lang="en-US" sz="1100" dirty="0" err="1"/>
                    <a:t>FortiConnect</a:t>
                  </a:r>
                  <a:endParaRPr lang="en-US" sz="1100" dirty="0"/>
                </a:p>
              </p:txBody>
            </p:sp>
          </p:grpSp>
          <p:cxnSp>
            <p:nvCxnSpPr>
              <p:cNvPr id="53" name="Straight Connector 52"/>
              <p:cNvCxnSpPr>
                <a:endCxn id="77" idx="2"/>
              </p:cNvCxnSpPr>
              <p:nvPr/>
            </p:nvCxnSpPr>
            <p:spPr>
              <a:xfrm flipV="1">
                <a:off x="2283466" y="1944379"/>
                <a:ext cx="664487" cy="417618"/>
              </a:xfrm>
              <a:prstGeom prst="bentConnector2">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cxnSp>
          <p:nvCxnSpPr>
            <p:cNvPr id="286" name="Straight Connector 52"/>
            <p:cNvCxnSpPr>
              <a:stCxn id="30" idx="3"/>
            </p:cNvCxnSpPr>
            <p:nvPr/>
          </p:nvCxnSpPr>
          <p:spPr>
            <a:xfrm flipV="1">
              <a:off x="1945780" y="2380977"/>
              <a:ext cx="358278" cy="642620"/>
            </a:xfrm>
            <a:prstGeom prst="bentConnector2">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grpSp>
        <p:nvGrpSpPr>
          <p:cNvPr id="390" name="Group 389"/>
          <p:cNvGrpSpPr/>
          <p:nvPr/>
        </p:nvGrpSpPr>
        <p:grpSpPr>
          <a:xfrm>
            <a:off x="7510304" y="1086383"/>
            <a:ext cx="1621584" cy="877194"/>
            <a:chOff x="7499022" y="1075094"/>
            <a:chExt cx="1621584" cy="877194"/>
          </a:xfrm>
        </p:grpSpPr>
        <p:pic>
          <p:nvPicPr>
            <p:cNvPr id="250" name="Picture 256"/>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8269499" y="1304288"/>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8" name="Rectangle 257"/>
            <p:cNvSpPr/>
            <p:nvPr/>
          </p:nvSpPr>
          <p:spPr>
            <a:xfrm>
              <a:off x="8089555" y="1075094"/>
              <a:ext cx="1031051" cy="261610"/>
            </a:xfrm>
            <a:prstGeom prst="rect">
              <a:avLst/>
            </a:prstGeom>
          </p:spPr>
          <p:txBody>
            <a:bodyPr wrap="none">
              <a:spAutoFit/>
            </a:bodyPr>
            <a:lstStyle/>
            <a:p>
              <a:r>
                <a:rPr lang="en-US" sz="1100" dirty="0" err="1"/>
                <a:t>FortiExtender</a:t>
              </a:r>
              <a:endParaRPr lang="en-US" sz="1100" dirty="0"/>
            </a:p>
          </p:txBody>
        </p:sp>
        <p:cxnSp>
          <p:nvCxnSpPr>
            <p:cNvPr id="292" name="Straight Connector 291"/>
            <p:cNvCxnSpPr>
              <a:stCxn id="250" idx="1"/>
              <a:endCxn id="104" idx="3"/>
            </p:cNvCxnSpPr>
            <p:nvPr/>
          </p:nvCxnSpPr>
          <p:spPr>
            <a:xfrm flipH="1" flipV="1">
              <a:off x="7499022" y="1626996"/>
              <a:ext cx="770477" cy="1292"/>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grpSp>
        <p:nvGrpSpPr>
          <p:cNvPr id="384" name="Group 383"/>
          <p:cNvGrpSpPr/>
          <p:nvPr/>
        </p:nvGrpSpPr>
        <p:grpSpPr>
          <a:xfrm>
            <a:off x="5793663" y="4111337"/>
            <a:ext cx="3791554" cy="2059673"/>
            <a:chOff x="6754743" y="4110548"/>
            <a:chExt cx="3791554" cy="2064155"/>
          </a:xfrm>
        </p:grpSpPr>
        <p:sp>
          <p:nvSpPr>
            <p:cNvPr id="339" name="Rectangle 338"/>
            <p:cNvSpPr/>
            <p:nvPr/>
          </p:nvSpPr>
          <p:spPr bwMode="invGray">
            <a:xfrm>
              <a:off x="6754743" y="4110548"/>
              <a:ext cx="3791554" cy="2064155"/>
            </a:xfrm>
            <a:prstGeom prst="rect">
              <a:avLst/>
            </a:prstGeom>
            <a:solidFill>
              <a:srgbClr val="B0C0C0">
                <a:alpha val="28000"/>
              </a:srgbClr>
            </a:solidFill>
            <a:ln w="9525">
              <a:solidFill>
                <a:schemeClr val="accent5">
                  <a:lumMod val="60000"/>
                  <a:lumOff val="40000"/>
                </a:schemeClr>
              </a:solidFill>
              <a:round/>
              <a:headEnd/>
              <a:tailEnd/>
            </a:ln>
            <a:extLst/>
          </p:spPr>
          <p:txBody>
            <a:bodyPr wrap="square" rtlCol="0" anchor="ctr"/>
            <a:lstStyle/>
            <a:p>
              <a:pPr algn="ctr" defTabSz="342879"/>
              <a:endParaRPr lang="en-US" sz="2000" dirty="0"/>
            </a:p>
          </p:txBody>
        </p:sp>
        <p:pic>
          <p:nvPicPr>
            <p:cNvPr id="305" name="Picture 319"/>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bwMode="auto">
            <a:xfrm>
              <a:off x="9188007" y="5374408"/>
              <a:ext cx="648000" cy="648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306" name="Picture 226"/>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7481675" y="5374408"/>
              <a:ext cx="648000" cy="648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308" name="Picture 214"/>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334841" y="5374408"/>
              <a:ext cx="648000" cy="648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cxnSp>
          <p:nvCxnSpPr>
            <p:cNvPr id="316" name="Straight Connector 315"/>
            <p:cNvCxnSpPr/>
            <p:nvPr/>
          </p:nvCxnSpPr>
          <p:spPr>
            <a:xfrm flipH="1">
              <a:off x="7805675" y="4831890"/>
              <a:ext cx="458730" cy="555312"/>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p:nvPr/>
          </p:nvCxnSpPr>
          <p:spPr>
            <a:xfrm>
              <a:off x="8435715" y="4850454"/>
              <a:ext cx="223126" cy="536749"/>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cxnSp>
          <p:nvCxnSpPr>
            <p:cNvPr id="328" name="Straight Connector 327"/>
            <p:cNvCxnSpPr/>
            <p:nvPr/>
          </p:nvCxnSpPr>
          <p:spPr>
            <a:xfrm>
              <a:off x="8648154" y="4797745"/>
              <a:ext cx="863853" cy="589458"/>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nvGrpSpPr>
            <p:cNvPr id="311" name="Group 310"/>
            <p:cNvGrpSpPr/>
            <p:nvPr/>
          </p:nvGrpSpPr>
          <p:grpSpPr>
            <a:xfrm>
              <a:off x="8111715" y="4189659"/>
              <a:ext cx="648000" cy="648000"/>
              <a:chOff x="6578215" y="1307274"/>
              <a:chExt cx="677708" cy="677707"/>
            </a:xfrm>
          </p:grpSpPr>
          <p:sp>
            <p:nvSpPr>
              <p:cNvPr id="313" name="Rectangle 312"/>
              <p:cNvSpPr/>
              <p:nvPr/>
            </p:nvSpPr>
            <p:spPr bwMode="invGray">
              <a:xfrm>
                <a:off x="6703722" y="1913311"/>
                <a:ext cx="68366" cy="52256"/>
              </a:xfrm>
              <a:prstGeom prst="rect">
                <a:avLst/>
              </a:prstGeom>
              <a:solidFill>
                <a:schemeClr val="bg1"/>
              </a:solidFill>
              <a:ln w="9525">
                <a:solidFill>
                  <a:schemeClr val="accent5"/>
                </a:solidFill>
                <a:round/>
                <a:headEnd/>
                <a:tailEnd/>
              </a:ln>
              <a:extLst/>
            </p:spPr>
            <p:txBody>
              <a:bodyPr wrap="square" rtlCol="0" anchor="ctr"/>
              <a:lstStyle/>
              <a:p>
                <a:pPr algn="ctr" defTabSz="342879"/>
                <a:endParaRPr lang="en-US" sz="1200" dirty="0"/>
              </a:p>
            </p:txBody>
          </p:sp>
          <p:sp>
            <p:nvSpPr>
              <p:cNvPr id="314" name="Rectangle 313"/>
              <p:cNvSpPr/>
              <p:nvPr/>
            </p:nvSpPr>
            <p:spPr bwMode="invGray">
              <a:xfrm>
                <a:off x="6591829" y="1860391"/>
                <a:ext cx="68366" cy="57480"/>
              </a:xfrm>
              <a:prstGeom prst="rect">
                <a:avLst/>
              </a:prstGeom>
              <a:solidFill>
                <a:schemeClr val="bg1"/>
              </a:solidFill>
              <a:ln w="9525">
                <a:solidFill>
                  <a:schemeClr val="accent5"/>
                </a:solidFill>
                <a:round/>
                <a:headEnd/>
                <a:tailEnd/>
              </a:ln>
              <a:extLst/>
            </p:spPr>
            <p:txBody>
              <a:bodyPr wrap="square" rtlCol="0" anchor="ctr"/>
              <a:lstStyle/>
              <a:p>
                <a:pPr algn="ctr" defTabSz="342879"/>
                <a:endParaRPr lang="en-US" sz="1200" dirty="0"/>
              </a:p>
            </p:txBody>
          </p:sp>
          <p:pic>
            <p:nvPicPr>
              <p:cNvPr id="312" name="Picture 274"/>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78215" y="1307274"/>
                <a:ext cx="677708" cy="6777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340" name="TextBox 339"/>
            <p:cNvSpPr txBox="1"/>
            <p:nvPr/>
          </p:nvSpPr>
          <p:spPr>
            <a:xfrm>
              <a:off x="9107072" y="4344411"/>
              <a:ext cx="1223412" cy="369332"/>
            </a:xfrm>
            <a:prstGeom prst="rect">
              <a:avLst/>
            </a:prstGeom>
            <a:noFill/>
            <a:ln>
              <a:noFill/>
            </a:ln>
          </p:spPr>
          <p:txBody>
            <a:bodyPr wrap="none" rtlCol="0">
              <a:spAutoFit/>
            </a:bodyPr>
            <a:lstStyle/>
            <a:p>
              <a:r>
                <a:rPr lang="en-US" dirty="0"/>
                <a:t>Integrated</a:t>
              </a:r>
            </a:p>
          </p:txBody>
        </p:sp>
      </p:grpSp>
      <p:grpSp>
        <p:nvGrpSpPr>
          <p:cNvPr id="383" name="Group 382"/>
          <p:cNvGrpSpPr/>
          <p:nvPr/>
        </p:nvGrpSpPr>
        <p:grpSpPr>
          <a:xfrm>
            <a:off x="1374092" y="4111337"/>
            <a:ext cx="4333170" cy="2064155"/>
            <a:chOff x="1013864" y="4061947"/>
            <a:chExt cx="4333170" cy="2064155"/>
          </a:xfrm>
        </p:grpSpPr>
        <p:sp>
          <p:nvSpPr>
            <p:cNvPr id="341" name="Rectangle 340"/>
            <p:cNvSpPr/>
            <p:nvPr/>
          </p:nvSpPr>
          <p:spPr bwMode="invGray">
            <a:xfrm>
              <a:off x="1013864" y="4061947"/>
              <a:ext cx="4333170" cy="2064155"/>
            </a:xfrm>
            <a:prstGeom prst="rect">
              <a:avLst/>
            </a:prstGeom>
            <a:solidFill>
              <a:srgbClr val="B0C0C0">
                <a:alpha val="28000"/>
              </a:srgbClr>
            </a:solidFill>
            <a:ln w="9525">
              <a:solidFill>
                <a:schemeClr val="accent5">
                  <a:lumMod val="60000"/>
                  <a:lumOff val="40000"/>
                </a:schemeClr>
              </a:solidFill>
              <a:round/>
              <a:headEnd/>
              <a:tailEnd/>
            </a:ln>
            <a:extLst/>
          </p:spPr>
          <p:txBody>
            <a:bodyPr wrap="square" rtlCol="0" anchor="ctr"/>
            <a:lstStyle/>
            <a:p>
              <a:pPr algn="ctr" defTabSz="342879"/>
              <a:endParaRPr lang="en-US" sz="2000" dirty="0"/>
            </a:p>
          </p:txBody>
        </p:sp>
        <p:cxnSp>
          <p:nvCxnSpPr>
            <p:cNvPr id="319" name="Straight Connector 318"/>
            <p:cNvCxnSpPr>
              <a:stCxn id="352" idx="0"/>
              <a:endCxn id="370" idx="2"/>
            </p:cNvCxnSpPr>
            <p:nvPr/>
          </p:nvCxnSpPr>
          <p:spPr>
            <a:xfrm flipH="1" flipV="1">
              <a:off x="3921141" y="4754587"/>
              <a:ext cx="921976" cy="566453"/>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p:cNvCxnSpPr>
              <a:endCxn id="368" idx="2"/>
            </p:cNvCxnSpPr>
            <p:nvPr/>
          </p:nvCxnSpPr>
          <p:spPr>
            <a:xfrm flipV="1">
              <a:off x="3271824" y="4751413"/>
              <a:ext cx="418642" cy="590683"/>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pic>
          <p:nvPicPr>
            <p:cNvPr id="334" name="Picture 99"/>
            <p:cNvPicPr>
              <a:picLocks noChangeAspect="1"/>
            </p:cNvPicPr>
            <p:nvPr/>
          </p:nvPicPr>
          <p:blipFill>
            <a:blip r:embed="rId16" cstate="print">
              <a:extLst>
                <a:ext uri="{28A0092B-C50C-407E-A947-70E740481C1C}">
                  <a14:useLocalDpi xmlns:a14="http://schemas.microsoft.com/office/drawing/2010/main"/>
                </a:ext>
              </a:extLst>
            </a:blip>
            <a:srcRect/>
            <a:stretch>
              <a:fillRect/>
            </a:stretch>
          </p:blipFill>
          <p:spPr bwMode="auto">
            <a:xfrm>
              <a:off x="1231867" y="5323447"/>
              <a:ext cx="648000" cy="648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cxnSp>
          <p:nvCxnSpPr>
            <p:cNvPr id="335" name="Straight Connector 334"/>
            <p:cNvCxnSpPr>
              <a:stCxn id="334" idx="0"/>
              <a:endCxn id="366" idx="2"/>
            </p:cNvCxnSpPr>
            <p:nvPr/>
          </p:nvCxnSpPr>
          <p:spPr>
            <a:xfrm flipV="1">
              <a:off x="1555867" y="4747652"/>
              <a:ext cx="1908916" cy="575795"/>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pic>
          <p:nvPicPr>
            <p:cNvPr id="352" name="Picture 319"/>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519117" y="5321040"/>
              <a:ext cx="648000" cy="648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353" name="Picture 226"/>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2875492" y="5325055"/>
              <a:ext cx="648000" cy="648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354" name="Picture 214"/>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3692725" y="5325055"/>
              <a:ext cx="648000" cy="648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cxnSp>
          <p:nvCxnSpPr>
            <p:cNvPr id="355" name="Straight Connector 354"/>
            <p:cNvCxnSpPr>
              <a:stCxn id="367" idx="2"/>
              <a:endCxn id="358" idx="0"/>
            </p:cNvCxnSpPr>
            <p:nvPr/>
          </p:nvCxnSpPr>
          <p:spPr>
            <a:xfrm flipH="1">
              <a:off x="2374850" y="4749739"/>
              <a:ext cx="1202763" cy="573708"/>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cxnSp>
          <p:nvCxnSpPr>
            <p:cNvPr id="356" name="Straight Connector 355"/>
            <p:cNvCxnSpPr>
              <a:stCxn id="369" idx="2"/>
            </p:cNvCxnSpPr>
            <p:nvPr/>
          </p:nvCxnSpPr>
          <p:spPr>
            <a:xfrm>
              <a:off x="3800491" y="4751412"/>
              <a:ext cx="252167" cy="590683"/>
            </a:xfrm>
            <a:prstGeom prst="line">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pic>
          <p:nvPicPr>
            <p:cNvPr id="358" name="Picture 179"/>
            <p:cNvPicPr>
              <a:picLocks noChangeAspect="1"/>
            </p:cNvPicPr>
            <p:nvPr/>
          </p:nvPicPr>
          <p:blipFill>
            <a:blip r:embed="rId17" cstate="print">
              <a:extLst>
                <a:ext uri="{28A0092B-C50C-407E-A947-70E740481C1C}">
                  <a14:useLocalDpi xmlns:a14="http://schemas.microsoft.com/office/drawing/2010/main"/>
                </a:ext>
              </a:extLst>
            </a:blip>
            <a:srcRect/>
            <a:stretch>
              <a:fillRect/>
            </a:stretch>
          </p:blipFill>
          <p:spPr bwMode="auto">
            <a:xfrm>
              <a:off x="2050850" y="5323447"/>
              <a:ext cx="648000" cy="648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66" name="Rectangle 365"/>
            <p:cNvSpPr/>
            <p:nvPr/>
          </p:nvSpPr>
          <p:spPr bwMode="invGray">
            <a:xfrm>
              <a:off x="3441923" y="4701933"/>
              <a:ext cx="45719" cy="45719"/>
            </a:xfrm>
            <a:prstGeom prst="rect">
              <a:avLst/>
            </a:prstGeom>
            <a:solidFill>
              <a:schemeClr val="bg1"/>
            </a:solidFill>
            <a:ln w="9525">
              <a:solidFill>
                <a:schemeClr val="accent5"/>
              </a:solidFill>
              <a:round/>
              <a:headEnd/>
              <a:tailEnd/>
            </a:ln>
            <a:extLst/>
          </p:spPr>
          <p:txBody>
            <a:bodyPr wrap="square" rtlCol="0" anchor="ctr"/>
            <a:lstStyle/>
            <a:p>
              <a:pPr algn="ctr" defTabSz="342879"/>
              <a:endParaRPr lang="en-US" sz="2000" dirty="0"/>
            </a:p>
          </p:txBody>
        </p:sp>
        <p:sp>
          <p:nvSpPr>
            <p:cNvPr id="367" name="Rectangle 366"/>
            <p:cNvSpPr/>
            <p:nvPr/>
          </p:nvSpPr>
          <p:spPr bwMode="invGray">
            <a:xfrm>
              <a:off x="3554753" y="4704020"/>
              <a:ext cx="45719" cy="45719"/>
            </a:xfrm>
            <a:prstGeom prst="rect">
              <a:avLst/>
            </a:prstGeom>
            <a:solidFill>
              <a:schemeClr val="bg1"/>
            </a:solidFill>
            <a:ln w="9525">
              <a:solidFill>
                <a:schemeClr val="accent5"/>
              </a:solidFill>
              <a:round/>
              <a:headEnd/>
              <a:tailEnd/>
            </a:ln>
            <a:extLst/>
          </p:spPr>
          <p:txBody>
            <a:bodyPr wrap="square" rtlCol="0" anchor="ctr"/>
            <a:lstStyle/>
            <a:p>
              <a:pPr algn="ctr" defTabSz="342879"/>
              <a:endParaRPr lang="en-US" sz="2000" dirty="0"/>
            </a:p>
          </p:txBody>
        </p:sp>
        <p:sp>
          <p:nvSpPr>
            <p:cNvPr id="368" name="Rectangle 367"/>
            <p:cNvSpPr/>
            <p:nvPr/>
          </p:nvSpPr>
          <p:spPr bwMode="invGray">
            <a:xfrm>
              <a:off x="3667606" y="4705694"/>
              <a:ext cx="45719" cy="45719"/>
            </a:xfrm>
            <a:prstGeom prst="rect">
              <a:avLst/>
            </a:prstGeom>
            <a:solidFill>
              <a:schemeClr val="bg1"/>
            </a:solidFill>
            <a:ln w="9525">
              <a:solidFill>
                <a:schemeClr val="accent5"/>
              </a:solidFill>
              <a:round/>
              <a:headEnd/>
              <a:tailEnd/>
            </a:ln>
            <a:extLst/>
          </p:spPr>
          <p:txBody>
            <a:bodyPr wrap="square" rtlCol="0" anchor="ctr"/>
            <a:lstStyle/>
            <a:p>
              <a:pPr algn="ctr" defTabSz="342879"/>
              <a:endParaRPr lang="en-US" sz="2000" dirty="0"/>
            </a:p>
          </p:txBody>
        </p:sp>
        <p:sp>
          <p:nvSpPr>
            <p:cNvPr id="369" name="Rectangle 368"/>
            <p:cNvSpPr/>
            <p:nvPr/>
          </p:nvSpPr>
          <p:spPr bwMode="invGray">
            <a:xfrm>
              <a:off x="3777631" y="4705693"/>
              <a:ext cx="45719" cy="45719"/>
            </a:xfrm>
            <a:prstGeom prst="rect">
              <a:avLst/>
            </a:prstGeom>
            <a:solidFill>
              <a:schemeClr val="bg1"/>
            </a:solidFill>
            <a:ln w="9525">
              <a:solidFill>
                <a:schemeClr val="accent5"/>
              </a:solidFill>
              <a:round/>
              <a:headEnd/>
              <a:tailEnd/>
            </a:ln>
            <a:extLst/>
          </p:spPr>
          <p:txBody>
            <a:bodyPr wrap="square" rtlCol="0" anchor="ctr"/>
            <a:lstStyle/>
            <a:p>
              <a:pPr algn="ctr" defTabSz="342879"/>
              <a:endParaRPr lang="en-US" sz="2000" dirty="0"/>
            </a:p>
          </p:txBody>
        </p:sp>
        <p:sp>
          <p:nvSpPr>
            <p:cNvPr id="370" name="Rectangle 369"/>
            <p:cNvSpPr/>
            <p:nvPr/>
          </p:nvSpPr>
          <p:spPr bwMode="invGray">
            <a:xfrm>
              <a:off x="3898281" y="4708868"/>
              <a:ext cx="45719" cy="45719"/>
            </a:xfrm>
            <a:prstGeom prst="rect">
              <a:avLst/>
            </a:prstGeom>
            <a:solidFill>
              <a:schemeClr val="bg1"/>
            </a:solidFill>
            <a:ln w="9525">
              <a:solidFill>
                <a:schemeClr val="accent5"/>
              </a:solidFill>
              <a:round/>
              <a:headEnd/>
              <a:tailEnd/>
            </a:ln>
            <a:extLst/>
          </p:spPr>
          <p:txBody>
            <a:bodyPr wrap="square" rtlCol="0" anchor="ctr"/>
            <a:lstStyle/>
            <a:p>
              <a:pPr algn="ctr" defTabSz="342879"/>
              <a:endParaRPr lang="en-US" sz="2000" dirty="0"/>
            </a:p>
          </p:txBody>
        </p:sp>
        <p:pic>
          <p:nvPicPr>
            <p:cNvPr id="315" name="Picture 301"/>
            <p:cNvPicPr>
              <a:picLocks noChangeAspect="1"/>
            </p:cNvPicPr>
            <p:nvPr/>
          </p:nvPicPr>
          <p:blipFill>
            <a:blip r:embed="rId18" cstate="print">
              <a:extLst>
                <a:ext uri="{28A0092B-C50C-407E-A947-70E740481C1C}">
                  <a14:useLocalDpi xmlns:a14="http://schemas.microsoft.com/office/drawing/2010/main"/>
                </a:ext>
              </a:extLst>
            </a:blip>
            <a:srcRect/>
            <a:stretch>
              <a:fillRect/>
            </a:stretch>
          </p:blipFill>
          <p:spPr bwMode="auto">
            <a:xfrm>
              <a:off x="3368983" y="4134668"/>
              <a:ext cx="650983" cy="648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82" name="TextBox 381"/>
            <p:cNvSpPr txBox="1"/>
            <p:nvPr/>
          </p:nvSpPr>
          <p:spPr>
            <a:xfrm>
              <a:off x="1404028" y="4285961"/>
              <a:ext cx="787395" cy="369332"/>
            </a:xfrm>
            <a:prstGeom prst="rect">
              <a:avLst/>
            </a:prstGeom>
            <a:noFill/>
            <a:ln>
              <a:noFill/>
            </a:ln>
          </p:spPr>
          <p:txBody>
            <a:bodyPr wrap="none" rtlCol="0">
              <a:spAutoFit/>
            </a:bodyPr>
            <a:lstStyle/>
            <a:p>
              <a:r>
                <a:rPr lang="en-US" dirty="0"/>
                <a:t>Cloud</a:t>
              </a:r>
            </a:p>
          </p:txBody>
        </p:sp>
      </p:grpSp>
      <p:sp>
        <p:nvSpPr>
          <p:cNvPr id="136" name="Rectangle 135"/>
          <p:cNvSpPr/>
          <p:nvPr/>
        </p:nvSpPr>
        <p:spPr bwMode="invGray">
          <a:xfrm>
            <a:off x="3927996" y="2304617"/>
            <a:ext cx="5197897" cy="214057"/>
          </a:xfrm>
          <a:prstGeom prst="rect">
            <a:avLst/>
          </a:prstGeom>
          <a:solidFill>
            <a:schemeClr val="bg2"/>
          </a:solidFill>
          <a:ln w="9525">
            <a:noFill/>
            <a:round/>
            <a:headEnd/>
            <a:tailEnd/>
          </a:ln>
          <a:extLst/>
        </p:spPr>
        <p:txBody>
          <a:bodyPr wrap="square" rtlCol="0" anchor="ctr"/>
          <a:lstStyle/>
          <a:p>
            <a:pPr algn="ctr" defTabSz="342879"/>
            <a:endParaRPr lang="en-US" sz="2000" dirty="0"/>
          </a:p>
        </p:txBody>
      </p:sp>
      <p:grpSp>
        <p:nvGrpSpPr>
          <p:cNvPr id="391" name="Group 390"/>
          <p:cNvGrpSpPr/>
          <p:nvPr/>
        </p:nvGrpSpPr>
        <p:grpSpPr>
          <a:xfrm>
            <a:off x="7186304" y="1956472"/>
            <a:ext cx="3243349" cy="1402368"/>
            <a:chOff x="7176382" y="1932505"/>
            <a:chExt cx="3243349" cy="1402368"/>
          </a:xfrm>
        </p:grpSpPr>
        <p:grpSp>
          <p:nvGrpSpPr>
            <p:cNvPr id="203" name="Group 202"/>
            <p:cNvGrpSpPr/>
            <p:nvPr/>
          </p:nvGrpSpPr>
          <p:grpSpPr>
            <a:xfrm>
              <a:off x="8024725" y="2464645"/>
              <a:ext cx="1016625" cy="870228"/>
              <a:chOff x="8372904" y="3837208"/>
              <a:chExt cx="1016625" cy="870228"/>
            </a:xfrm>
          </p:grpSpPr>
          <p:pic>
            <p:nvPicPr>
              <p:cNvPr id="110" name="Picture 301"/>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8586676" y="4076793"/>
                <a:ext cx="630643" cy="6306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11" name="Rectangle 110"/>
              <p:cNvSpPr/>
              <p:nvPr/>
            </p:nvSpPr>
            <p:spPr>
              <a:xfrm>
                <a:off x="8372904" y="3837208"/>
                <a:ext cx="1016625" cy="261610"/>
              </a:xfrm>
              <a:prstGeom prst="rect">
                <a:avLst/>
              </a:prstGeom>
              <a:ln>
                <a:noFill/>
              </a:ln>
            </p:spPr>
            <p:txBody>
              <a:bodyPr wrap="none">
                <a:spAutoFit/>
              </a:bodyPr>
              <a:lstStyle/>
              <a:p>
                <a:r>
                  <a:rPr lang="en-US" sz="1100" dirty="0" err="1"/>
                  <a:t>FortiAnalyser</a:t>
                </a:r>
                <a:endParaRPr lang="en-US" sz="1100" dirty="0"/>
              </a:p>
            </p:txBody>
          </p:sp>
        </p:grpSp>
        <p:grpSp>
          <p:nvGrpSpPr>
            <p:cNvPr id="204" name="Group 203"/>
            <p:cNvGrpSpPr/>
            <p:nvPr/>
          </p:nvGrpSpPr>
          <p:grpSpPr>
            <a:xfrm>
              <a:off x="9395092" y="2462402"/>
              <a:ext cx="1024639" cy="868370"/>
              <a:chOff x="10139695" y="3833842"/>
              <a:chExt cx="1024639" cy="868370"/>
            </a:xfrm>
          </p:grpSpPr>
          <p:pic>
            <p:nvPicPr>
              <p:cNvPr id="112" name="Picture 268"/>
              <p:cNvPicPr>
                <a:picLocks noChangeAspect="1"/>
              </p:cNvPicPr>
              <p:nvPr/>
            </p:nvPicPr>
            <p:blipFill>
              <a:blip r:embed="rId20" cstate="print">
                <a:extLst>
                  <a:ext uri="{28A0092B-C50C-407E-A947-70E740481C1C}">
                    <a14:useLocalDpi xmlns:a14="http://schemas.microsoft.com/office/drawing/2010/main"/>
                  </a:ext>
                </a:extLst>
              </a:blip>
              <a:srcRect/>
              <a:stretch>
                <a:fillRect/>
              </a:stretch>
            </p:blipFill>
            <p:spPr bwMode="auto">
              <a:xfrm>
                <a:off x="10330656" y="4068143"/>
                <a:ext cx="637005" cy="63406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13" name="Rectangle 112"/>
              <p:cNvSpPr/>
              <p:nvPr/>
            </p:nvSpPr>
            <p:spPr>
              <a:xfrm>
                <a:off x="10139695" y="3833842"/>
                <a:ext cx="1024639" cy="261610"/>
              </a:xfrm>
              <a:prstGeom prst="rect">
                <a:avLst/>
              </a:prstGeom>
              <a:ln>
                <a:noFill/>
              </a:ln>
            </p:spPr>
            <p:txBody>
              <a:bodyPr wrap="none">
                <a:spAutoFit/>
              </a:bodyPr>
              <a:lstStyle/>
              <a:p>
                <a:r>
                  <a:rPr lang="en-US" sz="1100" dirty="0" err="1"/>
                  <a:t>FortiSandbox</a:t>
                </a:r>
                <a:endParaRPr lang="en-US" sz="1100" dirty="0"/>
              </a:p>
            </p:txBody>
          </p:sp>
        </p:grpSp>
        <p:cxnSp>
          <p:nvCxnSpPr>
            <p:cNvPr id="271" name="Curved Connector 114"/>
            <p:cNvCxnSpPr>
              <a:endCxn id="110" idx="1"/>
            </p:cNvCxnSpPr>
            <p:nvPr/>
          </p:nvCxnSpPr>
          <p:spPr>
            <a:xfrm rot="16200000" flipH="1">
              <a:off x="7651554" y="2432609"/>
              <a:ext cx="623230" cy="550656"/>
            </a:xfrm>
            <a:prstGeom prst="bentConnector2">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cxnSp>
          <p:nvCxnSpPr>
            <p:cNvPr id="299" name="Curved Connector 119"/>
            <p:cNvCxnSpPr>
              <a:endCxn id="112" idx="1"/>
            </p:cNvCxnSpPr>
            <p:nvPr/>
          </p:nvCxnSpPr>
          <p:spPr>
            <a:xfrm rot="16200000" flipH="1">
              <a:off x="8961284" y="2388968"/>
              <a:ext cx="697811" cy="551728"/>
            </a:xfrm>
            <a:prstGeom prst="bentConnector2">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cxnSp>
          <p:nvCxnSpPr>
            <p:cNvPr id="115" name="Curved Connector 114"/>
            <p:cNvCxnSpPr>
              <a:stCxn id="104" idx="2"/>
            </p:cNvCxnSpPr>
            <p:nvPr/>
          </p:nvCxnSpPr>
          <p:spPr>
            <a:xfrm rot="16200000" flipH="1">
              <a:off x="7213260" y="1901440"/>
              <a:ext cx="456620" cy="530376"/>
            </a:xfrm>
            <a:prstGeom prst="bentConnector2">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cxnSp>
          <p:nvCxnSpPr>
            <p:cNvPr id="120" name="Curved Connector 119"/>
            <p:cNvCxnSpPr>
              <a:stCxn id="118" idx="2"/>
            </p:cNvCxnSpPr>
            <p:nvPr/>
          </p:nvCxnSpPr>
          <p:spPr>
            <a:xfrm rot="16200000" flipH="1">
              <a:off x="7998182" y="1260411"/>
              <a:ext cx="382291" cy="1726480"/>
            </a:xfrm>
            <a:prstGeom prst="bentConnector2">
              <a:avLst/>
            </a:prstGeom>
            <a:ln w="38100">
              <a:solidFill>
                <a:srgbClr val="E08100"/>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1077189" y="1071919"/>
            <a:ext cx="2831486" cy="1375614"/>
            <a:chOff x="1077189" y="1071919"/>
            <a:chExt cx="2831486" cy="1375614"/>
          </a:xfrm>
        </p:grpSpPr>
        <p:sp>
          <p:nvSpPr>
            <p:cNvPr id="124" name="Rectangle 123"/>
            <p:cNvSpPr/>
            <p:nvPr/>
          </p:nvSpPr>
          <p:spPr bwMode="invGray">
            <a:xfrm>
              <a:off x="1077189" y="1071919"/>
              <a:ext cx="2831486" cy="1375614"/>
            </a:xfrm>
            <a:prstGeom prst="rect">
              <a:avLst/>
            </a:prstGeom>
            <a:solidFill>
              <a:srgbClr val="B0C0C0">
                <a:alpha val="28000"/>
              </a:srgbClr>
            </a:solidFill>
            <a:ln w="9525">
              <a:solidFill>
                <a:schemeClr val="accent5">
                  <a:lumMod val="60000"/>
                  <a:lumOff val="40000"/>
                </a:schemeClr>
              </a:solidFill>
              <a:round/>
              <a:headEnd/>
              <a:tailEnd/>
            </a:ln>
            <a:extLst/>
          </p:spPr>
          <p:txBody>
            <a:bodyPr wrap="square" rtlCol="0" anchor="ctr"/>
            <a:lstStyle/>
            <a:p>
              <a:pPr algn="ctr" defTabSz="342879"/>
              <a:endParaRPr lang="en-US" sz="2000" dirty="0"/>
            </a:p>
          </p:txBody>
        </p:sp>
        <p:sp>
          <p:nvSpPr>
            <p:cNvPr id="125" name="TextBox 124"/>
            <p:cNvSpPr txBox="1"/>
            <p:nvPr/>
          </p:nvSpPr>
          <p:spPr>
            <a:xfrm>
              <a:off x="1102776" y="2003954"/>
              <a:ext cx="1184940" cy="369332"/>
            </a:xfrm>
            <a:prstGeom prst="rect">
              <a:avLst/>
            </a:prstGeom>
            <a:noFill/>
            <a:ln>
              <a:noFill/>
            </a:ln>
          </p:spPr>
          <p:txBody>
            <a:bodyPr wrap="none" rtlCol="0">
              <a:spAutoFit/>
            </a:bodyPr>
            <a:lstStyle/>
            <a:p>
              <a:r>
                <a:rPr lang="en-US" dirty="0"/>
                <a:t>Controller</a:t>
              </a:r>
            </a:p>
          </p:txBody>
        </p:sp>
      </p:grpSp>
    </p:spTree>
    <p:extLst>
      <p:ext uri="{BB962C8B-B14F-4D97-AF65-F5344CB8AC3E}">
        <p14:creationId xmlns:p14="http://schemas.microsoft.com/office/powerpoint/2010/main" val="38232900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9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up)">
                                      <p:cBhvr>
                                        <p:cTn id="39" dur="500"/>
                                        <p:tgtEl>
                                          <p:spTgt spid="2"/>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35"/>
                                        </p:tgtEl>
                                        <p:attrNameLst>
                                          <p:attrName>style.visibility</p:attrName>
                                        </p:attrNameLst>
                                      </p:cBhvr>
                                      <p:to>
                                        <p:strVal val="visible"/>
                                      </p:to>
                                    </p:set>
                                    <p:animEffect transition="in" filter="wipe(up)">
                                      <p:cBhvr>
                                        <p:cTn id="42" dur="500"/>
                                        <p:tgtEl>
                                          <p:spTgt spid="135"/>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36"/>
                                        </p:tgtEl>
                                        <p:attrNameLst>
                                          <p:attrName>style.visibility</p:attrName>
                                        </p:attrNameLst>
                                      </p:cBhvr>
                                      <p:to>
                                        <p:strVal val="visible"/>
                                      </p:to>
                                    </p:set>
                                    <p:animEffect transition="in" filter="wipe(up)">
                                      <p:cBhvr>
                                        <p:cTn id="45" dur="500"/>
                                        <p:tgtEl>
                                          <p:spTgt spid="136"/>
                                        </p:tgtEl>
                                      </p:cBhvr>
                                    </p:animEffect>
                                  </p:childTnLst>
                                </p:cTn>
                              </p:par>
                            </p:childTnLst>
                          </p:cTn>
                        </p:par>
                        <p:par>
                          <p:cTn id="46" fill="hold">
                            <p:stCondLst>
                              <p:cond delay="500"/>
                            </p:stCondLst>
                            <p:childTnLst>
                              <p:par>
                                <p:cTn id="47" presetID="1" presetClass="entr" presetSubtype="0" fill="hold" nodeType="afterEffect">
                                  <p:stCondLst>
                                    <p:cond delay="0"/>
                                  </p:stCondLst>
                                  <p:childTnLst>
                                    <p:set>
                                      <p:cBhvr>
                                        <p:cTn id="48" dur="1" fill="hold">
                                          <p:stCondLst>
                                            <p:cond delay="0"/>
                                          </p:stCondLst>
                                        </p:cTn>
                                        <p:tgtEl>
                                          <p:spTgt spid="38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8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2" grpId="0" animBg="1"/>
      <p:bldP spid="13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03258" y="937928"/>
            <a:ext cx="10198333" cy="5874926"/>
          </a:xfrm>
          <a:prstGeom prst="rect">
            <a:avLst/>
          </a:prstGeom>
        </p:spPr>
      </p:pic>
      <p:sp>
        <p:nvSpPr>
          <p:cNvPr id="2" name="Rectangle 1"/>
          <p:cNvSpPr/>
          <p:nvPr/>
        </p:nvSpPr>
        <p:spPr bwMode="invGray">
          <a:xfrm>
            <a:off x="2077011" y="1527476"/>
            <a:ext cx="9456320" cy="4611701"/>
          </a:xfrm>
          <a:prstGeom prst="rect">
            <a:avLst/>
          </a:prstGeom>
          <a:solidFill>
            <a:schemeClr val="bg1">
              <a:lumMod val="95000"/>
            </a:schemeClr>
          </a:solidFill>
          <a:ln w="9525">
            <a:solidFill>
              <a:schemeClr val="accent3">
                <a:lumMod val="75000"/>
              </a:schemeClr>
            </a:solidFill>
            <a:prstDash val="dash"/>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cxnSp>
        <p:nvCxnSpPr>
          <p:cNvPr id="5" name="Straight Arrow Connector 4"/>
          <p:cNvCxnSpPr/>
          <p:nvPr/>
        </p:nvCxnSpPr>
        <p:spPr>
          <a:xfrm flipV="1">
            <a:off x="1703258" y="937929"/>
            <a:ext cx="6725125" cy="383285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rot="19872926">
            <a:off x="4585252" y="2570921"/>
            <a:ext cx="697627" cy="369332"/>
          </a:xfrm>
          <a:prstGeom prst="rect">
            <a:avLst/>
          </a:prstGeom>
          <a:noFill/>
        </p:spPr>
        <p:txBody>
          <a:bodyPr wrap="none" rtlCol="0">
            <a:spAutoFit/>
          </a:bodyPr>
          <a:lstStyle/>
          <a:p>
            <a:r>
              <a:rPr lang="en-US"/>
              <a:t>50 m</a:t>
            </a:r>
          </a:p>
        </p:txBody>
      </p:sp>
      <p:sp>
        <p:nvSpPr>
          <p:cNvPr id="8" name="TextBox 7"/>
          <p:cNvSpPr txBox="1"/>
          <p:nvPr/>
        </p:nvSpPr>
        <p:spPr>
          <a:xfrm rot="1813333">
            <a:off x="2617304" y="5607153"/>
            <a:ext cx="697627" cy="369332"/>
          </a:xfrm>
          <a:prstGeom prst="rect">
            <a:avLst/>
          </a:prstGeom>
          <a:noFill/>
        </p:spPr>
        <p:txBody>
          <a:bodyPr wrap="none" rtlCol="0">
            <a:spAutoFit/>
          </a:bodyPr>
          <a:lstStyle/>
          <a:p>
            <a:r>
              <a:rPr lang="en-US"/>
              <a:t>20 m</a:t>
            </a:r>
          </a:p>
        </p:txBody>
      </p:sp>
      <p:cxnSp>
        <p:nvCxnSpPr>
          <p:cNvPr id="9" name="Straight Arrow Connector 8"/>
          <p:cNvCxnSpPr/>
          <p:nvPr/>
        </p:nvCxnSpPr>
        <p:spPr>
          <a:xfrm>
            <a:off x="1703258" y="4889048"/>
            <a:ext cx="3230807" cy="18396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4"/>
          <a:stretch>
            <a:fillRect/>
          </a:stretch>
        </p:blipFill>
        <p:spPr>
          <a:xfrm>
            <a:off x="7512640" y="5322468"/>
            <a:ext cx="4510237" cy="938701"/>
          </a:xfrm>
          <a:prstGeom prst="rect">
            <a:avLst/>
          </a:prstGeom>
        </p:spPr>
      </p:pic>
      <p:grpSp>
        <p:nvGrpSpPr>
          <p:cNvPr id="36" name="Group 35"/>
          <p:cNvGrpSpPr/>
          <p:nvPr/>
        </p:nvGrpSpPr>
        <p:grpSpPr>
          <a:xfrm>
            <a:off x="1793273" y="843005"/>
            <a:ext cx="9917885" cy="6014995"/>
            <a:chOff x="1846937" y="713635"/>
            <a:chExt cx="9917885" cy="6014995"/>
          </a:xfrm>
        </p:grpSpPr>
        <p:sp>
          <p:nvSpPr>
            <p:cNvPr id="24" name="Oval 23"/>
            <p:cNvSpPr/>
            <p:nvPr/>
          </p:nvSpPr>
          <p:spPr bwMode="invGray">
            <a:xfrm>
              <a:off x="7221147" y="713635"/>
              <a:ext cx="2809236" cy="1873399"/>
            </a:xfrm>
            <a:prstGeom prst="ellipse">
              <a:avLst/>
            </a:prstGeom>
            <a:solidFill>
              <a:schemeClr val="accent5">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5" name="Oval 24"/>
            <p:cNvSpPr/>
            <p:nvPr/>
          </p:nvSpPr>
          <p:spPr bwMode="invGray">
            <a:xfrm>
              <a:off x="8955586" y="1770550"/>
              <a:ext cx="2809236" cy="1873399"/>
            </a:xfrm>
            <a:prstGeom prst="ellipse">
              <a:avLst/>
            </a:prstGeom>
            <a:solidFill>
              <a:schemeClr val="accent6">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6" name="Oval 25"/>
            <p:cNvSpPr/>
            <p:nvPr/>
          </p:nvSpPr>
          <p:spPr bwMode="invGray">
            <a:xfrm>
              <a:off x="5862854" y="1632267"/>
              <a:ext cx="2809236" cy="1873399"/>
            </a:xfrm>
            <a:prstGeom prst="ellipse">
              <a:avLst/>
            </a:prstGeom>
            <a:solidFill>
              <a:schemeClr val="accent1">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7" name="Oval 26"/>
            <p:cNvSpPr/>
            <p:nvPr/>
          </p:nvSpPr>
          <p:spPr bwMode="invGray">
            <a:xfrm>
              <a:off x="7648973" y="2557122"/>
              <a:ext cx="2809236" cy="1873399"/>
            </a:xfrm>
            <a:prstGeom prst="ellipse">
              <a:avLst/>
            </a:prstGeom>
            <a:solidFill>
              <a:schemeClr val="accent4">
                <a:lumMod val="75000"/>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8" name="Oval 27"/>
            <p:cNvSpPr/>
            <p:nvPr/>
          </p:nvSpPr>
          <p:spPr bwMode="invGray">
            <a:xfrm>
              <a:off x="4680504" y="2199710"/>
              <a:ext cx="2809236" cy="1873399"/>
            </a:xfrm>
            <a:prstGeom prst="ellipse">
              <a:avLst/>
            </a:prstGeom>
            <a:solidFill>
              <a:schemeClr val="accent5">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29" name="Oval 28"/>
            <p:cNvSpPr/>
            <p:nvPr/>
          </p:nvSpPr>
          <p:spPr bwMode="invGray">
            <a:xfrm>
              <a:off x="6319842" y="3321886"/>
              <a:ext cx="2809236" cy="1873399"/>
            </a:xfrm>
            <a:prstGeom prst="ellipse">
              <a:avLst/>
            </a:prstGeom>
            <a:solidFill>
              <a:schemeClr val="accent6">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30" name="Oval 29"/>
            <p:cNvSpPr/>
            <p:nvPr/>
          </p:nvSpPr>
          <p:spPr bwMode="invGray">
            <a:xfrm>
              <a:off x="3183724" y="3096591"/>
              <a:ext cx="2809236" cy="1873399"/>
            </a:xfrm>
            <a:prstGeom prst="ellipse">
              <a:avLst/>
            </a:prstGeom>
            <a:solidFill>
              <a:schemeClr val="accent1">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31" name="Oval 30"/>
            <p:cNvSpPr/>
            <p:nvPr/>
          </p:nvSpPr>
          <p:spPr bwMode="invGray">
            <a:xfrm>
              <a:off x="4969843" y="4021446"/>
              <a:ext cx="2809236" cy="1873399"/>
            </a:xfrm>
            <a:prstGeom prst="ellipse">
              <a:avLst/>
            </a:prstGeom>
            <a:solidFill>
              <a:schemeClr val="accent4">
                <a:lumMod val="75000"/>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34" name="Oval 33"/>
            <p:cNvSpPr/>
            <p:nvPr/>
          </p:nvSpPr>
          <p:spPr bwMode="invGray">
            <a:xfrm>
              <a:off x="1846937" y="3839682"/>
              <a:ext cx="2809236" cy="1873399"/>
            </a:xfrm>
            <a:prstGeom prst="ellipse">
              <a:avLst/>
            </a:prstGeom>
            <a:solidFill>
              <a:schemeClr val="accent5">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35" name="Oval 34"/>
            <p:cNvSpPr/>
            <p:nvPr/>
          </p:nvSpPr>
          <p:spPr bwMode="invGray">
            <a:xfrm>
              <a:off x="3620737" y="4855231"/>
              <a:ext cx="2809236" cy="1873399"/>
            </a:xfrm>
            <a:prstGeom prst="ellipse">
              <a:avLst/>
            </a:prstGeom>
            <a:solidFill>
              <a:schemeClr val="accent6">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grpSp>
      <p:pic>
        <p:nvPicPr>
          <p:cNvPr id="12"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481041" y="171649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259786" y="2649113"/>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151547" y="243209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807371" y="3451255"/>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5814722" y="321934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19128" y="4193745"/>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454621" y="4059746"/>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88351" y="494846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2997313" y="4799277"/>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780393" y="5819757"/>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r>
              <a:rPr lang="en-GB" dirty="0"/>
              <a:t>Standard Planning</a:t>
            </a:r>
            <a:endParaRPr lang="en-US" dirty="0"/>
          </a:p>
        </p:txBody>
      </p:sp>
    </p:spTree>
    <p:extLst>
      <p:ext uri="{BB962C8B-B14F-4D97-AF65-F5344CB8AC3E}">
        <p14:creationId xmlns:p14="http://schemas.microsoft.com/office/powerpoint/2010/main" val="2204443533"/>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03258" y="937928"/>
            <a:ext cx="10198333" cy="5874926"/>
          </a:xfrm>
          <a:prstGeom prst="rect">
            <a:avLst/>
          </a:prstGeom>
        </p:spPr>
      </p:pic>
      <p:sp>
        <p:nvSpPr>
          <p:cNvPr id="2" name="Rectangle 1"/>
          <p:cNvSpPr/>
          <p:nvPr/>
        </p:nvSpPr>
        <p:spPr bwMode="invGray">
          <a:xfrm>
            <a:off x="2077011" y="1527476"/>
            <a:ext cx="9456320" cy="4611701"/>
          </a:xfrm>
          <a:prstGeom prst="rect">
            <a:avLst/>
          </a:prstGeom>
          <a:solidFill>
            <a:schemeClr val="bg1">
              <a:lumMod val="95000"/>
            </a:schemeClr>
          </a:solidFill>
          <a:ln w="9525">
            <a:solidFill>
              <a:schemeClr val="accent3">
                <a:lumMod val="75000"/>
              </a:schemeClr>
            </a:solidFill>
            <a:prstDash val="dash"/>
            <a:round/>
            <a:headEnd/>
            <a:tailEnd/>
          </a:ln>
          <a:effectLst>
            <a:outerShdw blurRad="50800" dist="38100" dir="8100000" algn="tr" rotWithShape="0">
              <a:prstClr val="black">
                <a:alpha val="40000"/>
              </a:prstClr>
            </a:outerShdw>
          </a:effectLst>
          <a:scene3d>
            <a:camera prst="isometricTopUp"/>
            <a:lightRig rig="soft" dir="t"/>
          </a:scene3d>
          <a:sp3d extrusionH="38100" prstMaterial="matte"/>
          <a:extLst/>
        </p:spPr>
        <p:txBody>
          <a:bodyPr wrap="square" rtlCol="0" anchor="ctr"/>
          <a:lstStyle/>
          <a:p>
            <a:pPr algn="ctr" defTabSz="342776"/>
            <a:endParaRPr lang="en-US" sz="1999" dirty="0"/>
          </a:p>
        </p:txBody>
      </p:sp>
      <p:cxnSp>
        <p:nvCxnSpPr>
          <p:cNvPr id="5" name="Straight Arrow Connector 4"/>
          <p:cNvCxnSpPr/>
          <p:nvPr/>
        </p:nvCxnSpPr>
        <p:spPr>
          <a:xfrm flipV="1">
            <a:off x="1703258" y="937929"/>
            <a:ext cx="6725125" cy="383285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rot="19872926">
            <a:off x="4585252" y="2570921"/>
            <a:ext cx="697627" cy="369332"/>
          </a:xfrm>
          <a:prstGeom prst="rect">
            <a:avLst/>
          </a:prstGeom>
          <a:noFill/>
        </p:spPr>
        <p:txBody>
          <a:bodyPr wrap="none" rtlCol="0">
            <a:spAutoFit/>
          </a:bodyPr>
          <a:lstStyle/>
          <a:p>
            <a:r>
              <a:rPr lang="en-US"/>
              <a:t>50 m</a:t>
            </a:r>
          </a:p>
        </p:txBody>
      </p:sp>
      <p:sp>
        <p:nvSpPr>
          <p:cNvPr id="8" name="TextBox 7"/>
          <p:cNvSpPr txBox="1"/>
          <p:nvPr/>
        </p:nvSpPr>
        <p:spPr>
          <a:xfrm rot="1813333">
            <a:off x="2617304" y="5607153"/>
            <a:ext cx="697627" cy="369332"/>
          </a:xfrm>
          <a:prstGeom prst="rect">
            <a:avLst/>
          </a:prstGeom>
          <a:noFill/>
        </p:spPr>
        <p:txBody>
          <a:bodyPr wrap="none" rtlCol="0">
            <a:spAutoFit/>
          </a:bodyPr>
          <a:lstStyle/>
          <a:p>
            <a:r>
              <a:rPr lang="en-US"/>
              <a:t>20 m</a:t>
            </a:r>
          </a:p>
        </p:txBody>
      </p:sp>
      <p:cxnSp>
        <p:nvCxnSpPr>
          <p:cNvPr id="9" name="Straight Arrow Connector 8"/>
          <p:cNvCxnSpPr/>
          <p:nvPr/>
        </p:nvCxnSpPr>
        <p:spPr>
          <a:xfrm>
            <a:off x="1703258" y="4889048"/>
            <a:ext cx="3230807" cy="18396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4"/>
          <a:stretch>
            <a:fillRect/>
          </a:stretch>
        </p:blipFill>
        <p:spPr>
          <a:xfrm>
            <a:off x="7512640" y="5322468"/>
            <a:ext cx="4510237" cy="938701"/>
          </a:xfrm>
          <a:prstGeom prst="rect">
            <a:avLst/>
          </a:prstGeom>
        </p:spPr>
      </p:pic>
      <p:sp>
        <p:nvSpPr>
          <p:cNvPr id="38" name="Oval 37"/>
          <p:cNvSpPr/>
          <p:nvPr/>
        </p:nvSpPr>
        <p:spPr bwMode="invGray">
          <a:xfrm rot="20207233">
            <a:off x="1007196" y="1611372"/>
            <a:ext cx="11534698" cy="4443906"/>
          </a:xfrm>
          <a:prstGeom prst="ellipse">
            <a:avLst/>
          </a:prstGeom>
          <a:solidFill>
            <a:schemeClr val="accent5">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37" name="Content Placeholder 2"/>
          <p:cNvSpPr txBox="1">
            <a:spLocks/>
          </p:cNvSpPr>
          <p:nvPr/>
        </p:nvSpPr>
        <p:spPr>
          <a:xfrm>
            <a:off x="609442" y="1551854"/>
            <a:ext cx="3733902" cy="3101479"/>
          </a:xfrm>
          <a:prstGeom prst="rect">
            <a:avLst/>
          </a:prstGeom>
        </p:spPr>
        <p:txBody>
          <a:bodyPr vert="horz" lIns="121867" tIns="60933" rIns="121867" bIns="60933" rtlCol="0">
            <a:noAutofit/>
          </a:bodyPr>
          <a:lstStyle>
            <a:lvl1pPr marL="234910" indent="-234910" algn="l" defTabSz="914240" rtl="0" eaLnBrk="1" latinLnBrk="0" hangingPunct="1">
              <a:lnSpc>
                <a:spcPct val="100000"/>
              </a:lnSpc>
              <a:spcBef>
                <a:spcPts val="900"/>
              </a:spcBef>
              <a:buClr>
                <a:srgbClr val="FF0000"/>
              </a:buClr>
              <a:buFont typeface="Wingdings" panose="05000000000000000000" pitchFamily="2" charset="2"/>
              <a:buChar char="§"/>
              <a:defRPr sz="2800" kern="120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0000"/>
              </a:buClr>
              <a:buFont typeface="Arial" panose="020B0604020202020204" pitchFamily="34" charset="0"/>
              <a:buChar char="»"/>
              <a:defRPr sz="2500" kern="120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0000"/>
              </a:buClr>
              <a:buFont typeface="Wingdings" panose="05000000000000000000" pitchFamily="2" charset="2"/>
              <a:buChar char="§"/>
              <a:defRPr sz="2300" kern="120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0000"/>
              </a:buClr>
              <a:buFont typeface="Arial" panose="020B0604020202020204" pitchFamily="34" charset="0"/>
              <a:buChar char="»"/>
              <a:defRPr sz="2000" kern="120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ClrTx/>
              <a:buNone/>
            </a:pPr>
            <a:endParaRPr lang="en-US" sz="2000" dirty="0"/>
          </a:p>
          <a:p>
            <a:pPr>
              <a:buClrTx/>
            </a:pPr>
            <a:r>
              <a:rPr lang="en-US" sz="2000" dirty="0"/>
              <a:t>Second Set provides 2 more </a:t>
            </a:r>
            <a:r>
              <a:rPr lang="en-US" sz="2000" dirty="0" err="1"/>
              <a:t>Vcells</a:t>
            </a:r>
            <a:r>
              <a:rPr lang="en-US" sz="2000" dirty="0"/>
              <a:t> at 5 GHz</a:t>
            </a:r>
          </a:p>
          <a:p>
            <a:pPr>
              <a:buClrTx/>
            </a:pPr>
            <a:r>
              <a:rPr lang="en-GB" sz="2000" dirty="0"/>
              <a:t>Could use 160 MHz Channels</a:t>
            </a:r>
          </a:p>
          <a:p>
            <a:pPr>
              <a:buClrTx/>
            </a:pPr>
            <a:r>
              <a:rPr lang="en-GB" sz="2000" dirty="0"/>
              <a:t>Zero roaming</a:t>
            </a:r>
          </a:p>
        </p:txBody>
      </p:sp>
      <p:sp>
        <p:nvSpPr>
          <p:cNvPr id="39" name="Oval 38"/>
          <p:cNvSpPr/>
          <p:nvPr/>
        </p:nvSpPr>
        <p:spPr bwMode="invGray">
          <a:xfrm rot="20207233">
            <a:off x="1147132" y="1611371"/>
            <a:ext cx="11534698" cy="4443906"/>
          </a:xfrm>
          <a:prstGeom prst="ellipse">
            <a:avLst/>
          </a:prstGeom>
          <a:solidFill>
            <a:schemeClr val="accent3">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sp>
        <p:nvSpPr>
          <p:cNvPr id="40" name="Oval 39"/>
          <p:cNvSpPr/>
          <p:nvPr/>
        </p:nvSpPr>
        <p:spPr bwMode="invGray">
          <a:xfrm rot="20207233">
            <a:off x="1275928" y="1653438"/>
            <a:ext cx="11534698" cy="4443906"/>
          </a:xfrm>
          <a:prstGeom prst="ellipse">
            <a:avLst/>
          </a:prstGeom>
          <a:solidFill>
            <a:schemeClr val="accent6">
              <a:alpha val="37000"/>
            </a:schemeClr>
          </a:solidFill>
          <a:ln w="9525">
            <a:solidFill>
              <a:schemeClr val="accent4">
                <a:lumMod val="40000"/>
                <a:lumOff val="60000"/>
              </a:schemeClr>
            </a:solidFill>
            <a:round/>
            <a:headEnd/>
            <a:tailEnd/>
          </a:ln>
          <a:extLst/>
        </p:spPr>
        <p:txBody>
          <a:bodyPr wrap="square" rtlCol="0" anchor="ctr"/>
          <a:lstStyle/>
          <a:p>
            <a:pPr algn="ctr" defTabSz="342879"/>
            <a:endParaRPr lang="en-US" sz="2000" dirty="0"/>
          </a:p>
        </p:txBody>
      </p:sp>
      <p:grpSp>
        <p:nvGrpSpPr>
          <p:cNvPr id="6" name="Group 5"/>
          <p:cNvGrpSpPr/>
          <p:nvPr/>
        </p:nvGrpSpPr>
        <p:grpSpPr>
          <a:xfrm>
            <a:off x="3668135" y="2021273"/>
            <a:ext cx="5637002" cy="3003926"/>
            <a:chOff x="2713775" y="1721429"/>
            <a:chExt cx="5637002" cy="3003926"/>
          </a:xfrm>
        </p:grpSpPr>
        <p:pic>
          <p:nvPicPr>
            <p:cNvPr id="12"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51182" y="1721429"/>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28291" y="2975656"/>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5203685" y="2812728"/>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904090" y="442736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2713775" y="4512408"/>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3"/>
          <p:cNvGrpSpPr/>
          <p:nvPr/>
        </p:nvGrpSpPr>
        <p:grpSpPr>
          <a:xfrm>
            <a:off x="3988770" y="1854537"/>
            <a:ext cx="5132383" cy="3253084"/>
            <a:chOff x="4780393" y="2779620"/>
            <a:chExt cx="5132383" cy="3253084"/>
          </a:xfrm>
        </p:grpSpPr>
        <p:pic>
          <p:nvPicPr>
            <p:cNvPr id="13"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9613181" y="2779620"/>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9334680" y="3982661"/>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214140" y="3891100"/>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49668" y="5550318"/>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5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780393" y="5819757"/>
              <a:ext cx="299595" cy="21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 name="Content Placeholder 2"/>
          <p:cNvSpPr txBox="1">
            <a:spLocks/>
          </p:cNvSpPr>
          <p:nvPr/>
        </p:nvSpPr>
        <p:spPr>
          <a:xfrm>
            <a:off x="609442" y="934734"/>
            <a:ext cx="3733902" cy="1109016"/>
          </a:xfrm>
          <a:prstGeom prst="rect">
            <a:avLst/>
          </a:prstGeom>
        </p:spPr>
        <p:txBody>
          <a:bodyPr vert="horz" lIns="121867" tIns="60933" rIns="121867" bIns="60933" rtlCol="0">
            <a:noAutofit/>
          </a:bodyPr>
          <a:lstStyle>
            <a:lvl1pPr marL="234910" indent="-234910" algn="l" defTabSz="914240" rtl="0" eaLnBrk="1" latinLnBrk="0" hangingPunct="1">
              <a:lnSpc>
                <a:spcPct val="100000"/>
              </a:lnSpc>
              <a:spcBef>
                <a:spcPts val="900"/>
              </a:spcBef>
              <a:buClr>
                <a:srgbClr val="FF0000"/>
              </a:buClr>
              <a:buFont typeface="Wingdings" panose="05000000000000000000" pitchFamily="2" charset="2"/>
              <a:buChar char="§"/>
              <a:defRPr sz="2800" kern="120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0000"/>
              </a:buClr>
              <a:buFont typeface="Arial" panose="020B0604020202020204" pitchFamily="34" charset="0"/>
              <a:buChar char="»"/>
              <a:defRPr sz="2500" kern="120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0000"/>
              </a:buClr>
              <a:buFont typeface="Wingdings" panose="05000000000000000000" pitchFamily="2" charset="2"/>
              <a:buChar char="§"/>
              <a:defRPr sz="2300" kern="120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0000"/>
              </a:buClr>
              <a:buFont typeface="Arial" panose="020B0604020202020204" pitchFamily="34" charset="0"/>
              <a:buChar char="»"/>
              <a:defRPr sz="2000" kern="120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Tx/>
            </a:pPr>
            <a:r>
              <a:rPr lang="en-US" sz="2000" dirty="0"/>
              <a:t>First set of APs provide  </a:t>
            </a:r>
            <a:r>
              <a:rPr lang="en-US" sz="2000" dirty="0" err="1"/>
              <a:t>Vcells</a:t>
            </a:r>
            <a:r>
              <a:rPr lang="en-US" sz="2000" dirty="0"/>
              <a:t> at 2.4 GHz (40MHz) &amp; 5GHz (80 MHz)</a:t>
            </a:r>
          </a:p>
        </p:txBody>
      </p:sp>
      <p:sp>
        <p:nvSpPr>
          <p:cNvPr id="10" name="Title 9"/>
          <p:cNvSpPr>
            <a:spLocks noGrp="1"/>
          </p:cNvSpPr>
          <p:nvPr>
            <p:ph type="title"/>
          </p:nvPr>
        </p:nvSpPr>
        <p:spPr/>
        <p:txBody>
          <a:bodyPr/>
          <a:lstStyle/>
          <a:p>
            <a:r>
              <a:rPr lang="en-GB" dirty="0"/>
              <a:t>Another Way..</a:t>
            </a:r>
            <a:endParaRPr lang="en-US" dirty="0"/>
          </a:p>
        </p:txBody>
      </p:sp>
    </p:spTree>
    <p:extLst>
      <p:ext uri="{BB962C8B-B14F-4D97-AF65-F5344CB8AC3E}">
        <p14:creationId xmlns:p14="http://schemas.microsoft.com/office/powerpoint/2010/main" val="21962181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childTnLst>
                          </p:cTn>
                        </p:par>
                        <p:par>
                          <p:cTn id="24" fill="hold">
                            <p:stCondLst>
                              <p:cond delay="0"/>
                            </p:stCondLst>
                            <p:childTnLst>
                              <p:par>
                                <p:cTn id="25" presetID="47"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1000"/>
                                        <p:tgtEl>
                                          <p:spTgt spid="40"/>
                                        </p:tgtEl>
                                      </p:cBhvr>
                                    </p:animEffect>
                                    <p:anim calcmode="lin" valueType="num">
                                      <p:cBhvr>
                                        <p:cTn id="42" dur="1000" fill="hold"/>
                                        <p:tgtEl>
                                          <p:spTgt spid="40"/>
                                        </p:tgtEl>
                                        <p:attrNameLst>
                                          <p:attrName>ppt_x</p:attrName>
                                        </p:attrNameLst>
                                      </p:cBhvr>
                                      <p:tavLst>
                                        <p:tav tm="0">
                                          <p:val>
                                            <p:strVal val="#ppt_x"/>
                                          </p:val>
                                        </p:tav>
                                        <p:tav tm="100000">
                                          <p:val>
                                            <p:strVal val="#ppt_x"/>
                                          </p:val>
                                        </p:tav>
                                      </p:tavLst>
                                    </p:anim>
                                    <p:anim calcmode="lin" valueType="num">
                                      <p:cBhvr>
                                        <p:cTn id="4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8" grpId="0" animBg="1"/>
      <p:bldP spid="37" grpId="0"/>
      <p:bldP spid="39" grpId="0" animBg="1"/>
      <p:bldP spid="4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Fortinet’s Vision</a:t>
            </a:r>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65521313"/>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dirty="0"/>
              <a:t>Fortinet </a:t>
            </a:r>
            <a:r>
              <a:rPr lang="fr-FR" dirty="0" err="1"/>
              <a:t>Controllers</a:t>
            </a:r>
            <a:r>
              <a:rPr lang="fr-FR" dirty="0"/>
              <a:t> Solution</a:t>
            </a:r>
          </a:p>
        </p:txBody>
      </p:sp>
      <p:sp>
        <p:nvSpPr>
          <p:cNvPr id="6" name="Text Placeholder 5"/>
          <p:cNvSpPr>
            <a:spLocks noGrp="1"/>
          </p:cNvSpPr>
          <p:nvPr>
            <p:ph type="body" idx="1"/>
          </p:nvPr>
        </p:nvSpPr>
        <p:spPr/>
        <p:txBody>
          <a:bodyPr/>
          <a:lstStyle/>
          <a:p>
            <a:r>
              <a:rPr lang="fr-FR" dirty="0"/>
              <a:t>FortiWLC, FortiWLM, </a:t>
            </a:r>
            <a:r>
              <a:rPr lang="fr-FR" dirty="0" err="1"/>
              <a:t>APs</a:t>
            </a:r>
            <a:endParaRPr lang="fr-FR" dirty="0"/>
          </a:p>
        </p:txBody>
      </p:sp>
    </p:spTree>
    <p:extLst>
      <p:ext uri="{BB962C8B-B14F-4D97-AF65-F5344CB8AC3E}">
        <p14:creationId xmlns:p14="http://schemas.microsoft.com/office/powerpoint/2010/main" val="806362484"/>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Radio Physics – Inverse Square</a:t>
            </a:r>
          </a:p>
        </p:txBody>
      </p:sp>
      <p:grpSp>
        <p:nvGrpSpPr>
          <p:cNvPr id="4" name="Group 122"/>
          <p:cNvGrpSpPr/>
          <p:nvPr/>
        </p:nvGrpSpPr>
        <p:grpSpPr>
          <a:xfrm>
            <a:off x="6330020" y="1345694"/>
            <a:ext cx="5626369" cy="4718705"/>
            <a:chOff x="1244601" y="1642673"/>
            <a:chExt cx="6333826" cy="4951802"/>
          </a:xfrm>
        </p:grpSpPr>
        <p:sp>
          <p:nvSpPr>
            <p:cNvPr id="5" name="Oval 3"/>
            <p:cNvSpPr>
              <a:spLocks noChangeArrowheads="1"/>
            </p:cNvSpPr>
            <p:nvPr/>
          </p:nvSpPr>
          <p:spPr bwMode="auto">
            <a:xfrm>
              <a:off x="1244601" y="2257076"/>
              <a:ext cx="4552150" cy="4337399"/>
            </a:xfrm>
            <a:prstGeom prst="ellipse">
              <a:avLst/>
            </a:prstGeom>
            <a:solidFill>
              <a:srgbClr val="99CCFF"/>
            </a:solidFill>
            <a:ln w="9525">
              <a:solidFill>
                <a:schemeClr val="tx1"/>
              </a:solidFill>
              <a:round/>
              <a:headEnd/>
              <a:tailEnd/>
            </a:ln>
          </p:spPr>
          <p:txBody>
            <a:bodyPr wrap="none" anchor="ctr"/>
            <a:lstStyle/>
            <a:p>
              <a:endParaRPr lang="en-US" sz="1200"/>
            </a:p>
          </p:txBody>
        </p:sp>
        <p:sp>
          <p:nvSpPr>
            <p:cNvPr id="6" name="Oval 4"/>
            <p:cNvSpPr>
              <a:spLocks noChangeArrowheads="1"/>
            </p:cNvSpPr>
            <p:nvPr/>
          </p:nvSpPr>
          <p:spPr bwMode="auto">
            <a:xfrm>
              <a:off x="2838127" y="3731600"/>
              <a:ext cx="1355523" cy="1381512"/>
            </a:xfrm>
            <a:prstGeom prst="ellipse">
              <a:avLst/>
            </a:prstGeom>
            <a:solidFill>
              <a:schemeClr val="accent6">
                <a:lumMod val="60000"/>
                <a:lumOff val="40000"/>
              </a:schemeClr>
            </a:solidFill>
            <a:ln w="9525">
              <a:solidFill>
                <a:schemeClr val="tx1"/>
              </a:solidFill>
              <a:round/>
              <a:headEnd/>
              <a:tailEnd/>
            </a:ln>
          </p:spPr>
          <p:txBody>
            <a:bodyPr wrap="none" anchor="ctr"/>
            <a:lstStyle/>
            <a:p>
              <a:endParaRPr lang="en-US" sz="1200"/>
            </a:p>
          </p:txBody>
        </p:sp>
        <p:sp>
          <p:nvSpPr>
            <p:cNvPr id="7" name="Freeform 6"/>
            <p:cNvSpPr>
              <a:spLocks/>
            </p:cNvSpPr>
            <p:nvPr/>
          </p:nvSpPr>
          <p:spPr bwMode="auto">
            <a:xfrm>
              <a:off x="3551266" y="1959759"/>
              <a:ext cx="3389492" cy="2375926"/>
            </a:xfrm>
            <a:custGeom>
              <a:avLst/>
              <a:gdLst>
                <a:gd name="T0" fmla="*/ 0 w 2478"/>
                <a:gd name="T1" fmla="*/ 0 h 1737"/>
                <a:gd name="T2" fmla="*/ 156 w 2478"/>
                <a:gd name="T3" fmla="*/ 750 h 1737"/>
                <a:gd name="T4" fmla="*/ 540 w 2478"/>
                <a:gd name="T5" fmla="*/ 1225 h 1737"/>
                <a:gd name="T6" fmla="*/ 1033 w 2478"/>
                <a:gd name="T7" fmla="*/ 1500 h 1737"/>
                <a:gd name="T8" fmla="*/ 1673 w 2478"/>
                <a:gd name="T9" fmla="*/ 1664 h 1737"/>
                <a:gd name="T10" fmla="*/ 2478 w 2478"/>
                <a:gd name="T11" fmla="*/ 1737 h 1737"/>
                <a:gd name="T12" fmla="*/ 0 60000 65536"/>
                <a:gd name="T13" fmla="*/ 0 60000 65536"/>
                <a:gd name="T14" fmla="*/ 0 60000 65536"/>
                <a:gd name="T15" fmla="*/ 0 60000 65536"/>
                <a:gd name="T16" fmla="*/ 0 60000 65536"/>
                <a:gd name="T17" fmla="*/ 0 60000 65536"/>
                <a:gd name="T18" fmla="*/ 0 w 2478"/>
                <a:gd name="T19" fmla="*/ 0 h 1737"/>
                <a:gd name="T20" fmla="*/ 2478 w 2478"/>
                <a:gd name="T21" fmla="*/ 1737 h 1737"/>
              </a:gdLst>
              <a:ahLst/>
              <a:cxnLst>
                <a:cxn ang="T12">
                  <a:pos x="T0" y="T1"/>
                </a:cxn>
                <a:cxn ang="T13">
                  <a:pos x="T2" y="T3"/>
                </a:cxn>
                <a:cxn ang="T14">
                  <a:pos x="T4" y="T5"/>
                </a:cxn>
                <a:cxn ang="T15">
                  <a:pos x="T6" y="T7"/>
                </a:cxn>
                <a:cxn ang="T16">
                  <a:pos x="T8" y="T9"/>
                </a:cxn>
                <a:cxn ang="T17">
                  <a:pos x="T10" y="T11"/>
                </a:cxn>
              </a:cxnLst>
              <a:rect l="T18" t="T19" r="T20" b="T21"/>
              <a:pathLst>
                <a:path w="2478" h="1737">
                  <a:moveTo>
                    <a:pt x="0" y="0"/>
                  </a:moveTo>
                  <a:cubicBezTo>
                    <a:pt x="33" y="273"/>
                    <a:pt x="66" y="546"/>
                    <a:pt x="156" y="750"/>
                  </a:cubicBezTo>
                  <a:cubicBezTo>
                    <a:pt x="246" y="954"/>
                    <a:pt x="394" y="1100"/>
                    <a:pt x="540" y="1225"/>
                  </a:cubicBezTo>
                  <a:cubicBezTo>
                    <a:pt x="686" y="1350"/>
                    <a:pt x="844" y="1427"/>
                    <a:pt x="1033" y="1500"/>
                  </a:cubicBezTo>
                  <a:cubicBezTo>
                    <a:pt x="1222" y="1573"/>
                    <a:pt x="1432" y="1625"/>
                    <a:pt x="1673" y="1664"/>
                  </a:cubicBezTo>
                  <a:cubicBezTo>
                    <a:pt x="1914" y="1703"/>
                    <a:pt x="2196" y="1720"/>
                    <a:pt x="2478" y="1737"/>
                  </a:cubicBezTo>
                </a:path>
              </a:pathLst>
            </a:custGeom>
            <a:noFill/>
            <a:ln w="28575" cmpd="sng">
              <a:solidFill>
                <a:schemeClr val="tx1"/>
              </a:solidFill>
              <a:round/>
              <a:headEnd/>
              <a:tailEnd/>
            </a:ln>
          </p:spPr>
          <p:txBody>
            <a:bodyPr/>
            <a:lstStyle/>
            <a:p>
              <a:endParaRPr lang="en-US" sz="1200"/>
            </a:p>
          </p:txBody>
        </p:sp>
        <p:sp>
          <p:nvSpPr>
            <p:cNvPr id="8" name="Line 7"/>
            <p:cNvSpPr>
              <a:spLocks noChangeShapeType="1"/>
            </p:cNvSpPr>
            <p:nvPr/>
          </p:nvSpPr>
          <p:spPr bwMode="auto">
            <a:xfrm>
              <a:off x="3515205" y="1696263"/>
              <a:ext cx="0" cy="2738403"/>
            </a:xfrm>
            <a:prstGeom prst="line">
              <a:avLst/>
            </a:prstGeom>
            <a:noFill/>
            <a:ln w="9525">
              <a:solidFill>
                <a:schemeClr val="tx1"/>
              </a:solidFill>
              <a:round/>
              <a:headEnd type="triangle" w="med" len="med"/>
              <a:tailEnd/>
            </a:ln>
          </p:spPr>
          <p:txBody>
            <a:bodyPr/>
            <a:lstStyle/>
            <a:p>
              <a:endParaRPr lang="en-US" sz="1200"/>
            </a:p>
          </p:txBody>
        </p:sp>
        <p:sp>
          <p:nvSpPr>
            <p:cNvPr id="9" name="Line 8"/>
            <p:cNvSpPr>
              <a:spLocks noChangeShapeType="1"/>
            </p:cNvSpPr>
            <p:nvPr/>
          </p:nvSpPr>
          <p:spPr bwMode="auto">
            <a:xfrm>
              <a:off x="3515205" y="4434666"/>
              <a:ext cx="3776589" cy="0"/>
            </a:xfrm>
            <a:prstGeom prst="line">
              <a:avLst/>
            </a:prstGeom>
            <a:noFill/>
            <a:ln w="9525">
              <a:solidFill>
                <a:schemeClr val="tx1"/>
              </a:solidFill>
              <a:round/>
              <a:headEnd/>
              <a:tailEnd type="triangle" w="med" len="med"/>
            </a:ln>
          </p:spPr>
          <p:txBody>
            <a:bodyPr/>
            <a:lstStyle/>
            <a:p>
              <a:endParaRPr lang="en-US" sz="1200"/>
            </a:p>
          </p:txBody>
        </p:sp>
        <p:sp>
          <p:nvSpPr>
            <p:cNvPr id="10" name="Text Box 9"/>
            <p:cNvSpPr txBox="1">
              <a:spLocks noChangeArrowheads="1"/>
            </p:cNvSpPr>
            <p:nvPr/>
          </p:nvSpPr>
          <p:spPr bwMode="auto">
            <a:xfrm>
              <a:off x="2341290" y="1642673"/>
              <a:ext cx="1131822" cy="613662"/>
            </a:xfrm>
            <a:prstGeom prst="rect">
              <a:avLst/>
            </a:prstGeom>
            <a:noFill/>
            <a:ln w="9525">
              <a:noFill/>
              <a:miter lim="800000"/>
              <a:headEnd/>
              <a:tailEnd/>
            </a:ln>
          </p:spPr>
          <p:txBody>
            <a:bodyPr wrap="none">
              <a:spAutoFit/>
            </a:bodyPr>
            <a:lstStyle/>
            <a:p>
              <a:pPr algn="ctr" eaLnBrk="0" hangingPunct="0"/>
              <a:r>
                <a:rPr lang="en-US" sz="1600" b="1" dirty="0">
                  <a:latin typeface="Trebuchet MS" pitchFamily="34" charset="0"/>
                </a:rPr>
                <a:t>Signal</a:t>
              </a:r>
            </a:p>
            <a:p>
              <a:pPr algn="ctr" eaLnBrk="0" hangingPunct="0"/>
              <a:r>
                <a:rPr lang="en-US" sz="1600" b="1" dirty="0">
                  <a:latin typeface="Trebuchet MS" pitchFamily="34" charset="0"/>
                </a:rPr>
                <a:t>Strength</a:t>
              </a:r>
            </a:p>
          </p:txBody>
        </p:sp>
        <p:sp>
          <p:nvSpPr>
            <p:cNvPr id="11" name="Text Box 10"/>
            <p:cNvSpPr txBox="1">
              <a:spLocks noChangeArrowheads="1"/>
            </p:cNvSpPr>
            <p:nvPr/>
          </p:nvSpPr>
          <p:spPr bwMode="auto">
            <a:xfrm>
              <a:off x="6450214" y="4417817"/>
              <a:ext cx="1128213" cy="355278"/>
            </a:xfrm>
            <a:prstGeom prst="rect">
              <a:avLst/>
            </a:prstGeom>
            <a:noFill/>
            <a:ln w="9525">
              <a:noFill/>
              <a:miter lim="800000"/>
              <a:headEnd/>
              <a:tailEnd/>
            </a:ln>
          </p:spPr>
          <p:txBody>
            <a:bodyPr wrap="none">
              <a:spAutoFit/>
            </a:bodyPr>
            <a:lstStyle/>
            <a:p>
              <a:pPr eaLnBrk="0" hangingPunct="0"/>
              <a:r>
                <a:rPr lang="en-US" sz="1600" b="1" dirty="0">
                  <a:latin typeface="Trebuchet MS" pitchFamily="34" charset="0"/>
                </a:rPr>
                <a:t>Distance</a:t>
              </a:r>
            </a:p>
          </p:txBody>
        </p:sp>
        <p:sp>
          <p:nvSpPr>
            <p:cNvPr id="12" name="Line 12"/>
            <p:cNvSpPr>
              <a:spLocks noChangeShapeType="1"/>
            </p:cNvSpPr>
            <p:nvPr/>
          </p:nvSpPr>
          <p:spPr bwMode="auto">
            <a:xfrm flipV="1">
              <a:off x="4283301" y="3666570"/>
              <a:ext cx="0" cy="768096"/>
            </a:xfrm>
            <a:prstGeom prst="line">
              <a:avLst/>
            </a:prstGeom>
            <a:noFill/>
            <a:ln w="38100">
              <a:solidFill>
                <a:schemeClr val="tx1"/>
              </a:solidFill>
              <a:round/>
              <a:headEnd/>
              <a:tailEnd/>
            </a:ln>
          </p:spPr>
          <p:txBody>
            <a:bodyPr/>
            <a:lstStyle/>
            <a:p>
              <a:endParaRPr lang="en-US" sz="1200"/>
            </a:p>
          </p:txBody>
        </p:sp>
        <p:sp>
          <p:nvSpPr>
            <p:cNvPr id="13" name="Line 13"/>
            <p:cNvSpPr>
              <a:spLocks noChangeShapeType="1"/>
            </p:cNvSpPr>
            <p:nvPr/>
          </p:nvSpPr>
          <p:spPr bwMode="auto">
            <a:xfrm flipH="1">
              <a:off x="3515205" y="3666570"/>
              <a:ext cx="768096" cy="0"/>
            </a:xfrm>
            <a:prstGeom prst="line">
              <a:avLst/>
            </a:prstGeom>
            <a:noFill/>
            <a:ln w="38100">
              <a:solidFill>
                <a:schemeClr val="tx1"/>
              </a:solidFill>
              <a:round/>
              <a:headEnd/>
              <a:tailEnd/>
            </a:ln>
          </p:spPr>
          <p:txBody>
            <a:bodyPr/>
            <a:lstStyle/>
            <a:p>
              <a:endParaRPr lang="en-US" sz="1200"/>
            </a:p>
          </p:txBody>
        </p:sp>
        <p:sp>
          <p:nvSpPr>
            <p:cNvPr id="14" name="Line 15"/>
            <p:cNvSpPr>
              <a:spLocks noChangeShapeType="1"/>
            </p:cNvSpPr>
            <p:nvPr/>
          </p:nvSpPr>
          <p:spPr bwMode="auto">
            <a:xfrm flipH="1" flipV="1">
              <a:off x="3515206" y="4245905"/>
              <a:ext cx="2251454" cy="1368"/>
            </a:xfrm>
            <a:prstGeom prst="line">
              <a:avLst/>
            </a:prstGeom>
            <a:noFill/>
            <a:ln w="38100">
              <a:solidFill>
                <a:schemeClr val="tx1"/>
              </a:solidFill>
              <a:round/>
              <a:headEnd/>
              <a:tailEnd/>
            </a:ln>
          </p:spPr>
          <p:txBody>
            <a:bodyPr/>
            <a:lstStyle/>
            <a:p>
              <a:endParaRPr lang="en-US" sz="1200"/>
            </a:p>
          </p:txBody>
        </p:sp>
        <p:sp>
          <p:nvSpPr>
            <p:cNvPr id="15" name="Text Box 16"/>
            <p:cNvSpPr txBox="1">
              <a:spLocks noChangeArrowheads="1"/>
            </p:cNvSpPr>
            <p:nvPr/>
          </p:nvSpPr>
          <p:spPr bwMode="auto">
            <a:xfrm>
              <a:off x="2520048" y="3442988"/>
              <a:ext cx="1032572" cy="355278"/>
            </a:xfrm>
            <a:prstGeom prst="rect">
              <a:avLst/>
            </a:prstGeom>
            <a:noFill/>
            <a:ln w="9525">
              <a:noFill/>
              <a:miter lim="800000"/>
              <a:headEnd/>
              <a:tailEnd/>
            </a:ln>
          </p:spPr>
          <p:txBody>
            <a:bodyPr wrap="none">
              <a:spAutoFit/>
            </a:bodyPr>
            <a:lstStyle/>
            <a:p>
              <a:pPr eaLnBrk="0" hangingPunct="0"/>
              <a:r>
                <a:rPr lang="en-US" sz="1600" b="1" dirty="0">
                  <a:latin typeface="Trebuchet MS" pitchFamily="34" charset="0"/>
                </a:rPr>
                <a:t>-54dBm</a:t>
              </a:r>
            </a:p>
          </p:txBody>
        </p:sp>
        <p:sp>
          <p:nvSpPr>
            <p:cNvPr id="16" name="Text Box 17"/>
            <p:cNvSpPr txBox="1">
              <a:spLocks noChangeArrowheads="1"/>
            </p:cNvSpPr>
            <p:nvPr/>
          </p:nvSpPr>
          <p:spPr bwMode="auto">
            <a:xfrm>
              <a:off x="2515944" y="4067155"/>
              <a:ext cx="1025354" cy="355278"/>
            </a:xfrm>
            <a:prstGeom prst="rect">
              <a:avLst/>
            </a:prstGeom>
            <a:noFill/>
            <a:ln w="9525">
              <a:noFill/>
              <a:miter lim="800000"/>
              <a:headEnd/>
              <a:tailEnd/>
            </a:ln>
          </p:spPr>
          <p:txBody>
            <a:bodyPr wrap="none">
              <a:spAutoFit/>
            </a:bodyPr>
            <a:lstStyle/>
            <a:p>
              <a:pPr eaLnBrk="0" hangingPunct="0"/>
              <a:r>
                <a:rPr lang="en-US" sz="1600" dirty="0">
                  <a:latin typeface="Times" pitchFamily="18" charset="0"/>
                </a:rPr>
                <a:t>-</a:t>
              </a:r>
              <a:r>
                <a:rPr lang="en-US" sz="1600" b="1" dirty="0">
                  <a:latin typeface="Trebuchet MS" pitchFamily="34" charset="0"/>
                </a:rPr>
                <a:t>95dBm</a:t>
              </a:r>
            </a:p>
          </p:txBody>
        </p:sp>
        <p:sp>
          <p:nvSpPr>
            <p:cNvPr id="17" name="Line 14"/>
            <p:cNvSpPr>
              <a:spLocks noChangeShapeType="1"/>
            </p:cNvSpPr>
            <p:nvPr/>
          </p:nvSpPr>
          <p:spPr bwMode="auto">
            <a:xfrm flipV="1">
              <a:off x="5781705" y="4245905"/>
              <a:ext cx="0" cy="188761"/>
            </a:xfrm>
            <a:prstGeom prst="line">
              <a:avLst/>
            </a:prstGeom>
            <a:noFill/>
            <a:ln w="38100">
              <a:solidFill>
                <a:schemeClr val="tx1"/>
              </a:solidFill>
              <a:round/>
              <a:headEnd/>
              <a:tailEnd/>
            </a:ln>
          </p:spPr>
          <p:txBody>
            <a:bodyPr/>
            <a:lstStyle/>
            <a:p>
              <a:endParaRPr lang="en-US" sz="1200"/>
            </a:p>
          </p:txBody>
        </p:sp>
        <p:sp>
          <p:nvSpPr>
            <p:cNvPr id="18" name="Text Box 20"/>
            <p:cNvSpPr txBox="1">
              <a:spLocks noChangeArrowheads="1"/>
            </p:cNvSpPr>
            <p:nvPr/>
          </p:nvSpPr>
          <p:spPr bwMode="auto">
            <a:xfrm>
              <a:off x="3511102" y="4607946"/>
              <a:ext cx="1153477" cy="355278"/>
            </a:xfrm>
            <a:prstGeom prst="rect">
              <a:avLst/>
            </a:prstGeom>
            <a:noFill/>
            <a:ln w="9525">
              <a:noFill/>
              <a:miter lim="800000"/>
              <a:headEnd/>
              <a:tailEnd/>
            </a:ln>
          </p:spPr>
          <p:txBody>
            <a:bodyPr wrap="none">
              <a:spAutoFit/>
            </a:bodyPr>
            <a:lstStyle/>
            <a:p>
              <a:pPr eaLnBrk="0" hangingPunct="0"/>
              <a:r>
                <a:rPr lang="en-US" sz="1600" b="1" dirty="0">
                  <a:latin typeface="Trebuchet MS" pitchFamily="34" charset="0"/>
                </a:rPr>
                <a:t>273Mbps</a:t>
              </a:r>
            </a:p>
          </p:txBody>
        </p:sp>
        <p:sp>
          <p:nvSpPr>
            <p:cNvPr id="19" name="Line 18"/>
            <p:cNvSpPr>
              <a:spLocks noChangeShapeType="1"/>
            </p:cNvSpPr>
            <p:nvPr/>
          </p:nvSpPr>
          <p:spPr bwMode="auto">
            <a:xfrm>
              <a:off x="3515205" y="4582392"/>
              <a:ext cx="663400" cy="0"/>
            </a:xfrm>
            <a:prstGeom prst="line">
              <a:avLst/>
            </a:prstGeom>
            <a:noFill/>
            <a:ln w="9525">
              <a:solidFill>
                <a:schemeClr val="tx1"/>
              </a:solidFill>
              <a:round/>
              <a:headEnd type="triangle" w="med" len="med"/>
              <a:tailEnd type="triangle" w="med" len="med"/>
            </a:ln>
          </p:spPr>
          <p:txBody>
            <a:bodyPr/>
            <a:lstStyle/>
            <a:p>
              <a:endParaRPr lang="en-US" sz="1200"/>
            </a:p>
          </p:txBody>
        </p:sp>
        <p:sp>
          <p:nvSpPr>
            <p:cNvPr id="20" name="Line 19"/>
            <p:cNvSpPr>
              <a:spLocks noChangeShapeType="1"/>
            </p:cNvSpPr>
            <p:nvPr/>
          </p:nvSpPr>
          <p:spPr bwMode="auto">
            <a:xfrm>
              <a:off x="3515205" y="5058398"/>
              <a:ext cx="2263765" cy="0"/>
            </a:xfrm>
            <a:prstGeom prst="line">
              <a:avLst/>
            </a:prstGeom>
            <a:noFill/>
            <a:ln w="9525">
              <a:solidFill>
                <a:schemeClr val="tx1"/>
              </a:solidFill>
              <a:round/>
              <a:headEnd type="triangle" w="med" len="med"/>
              <a:tailEnd type="triangle" w="med" len="med"/>
            </a:ln>
          </p:spPr>
          <p:txBody>
            <a:bodyPr/>
            <a:lstStyle/>
            <a:p>
              <a:endParaRPr lang="en-US" sz="1200"/>
            </a:p>
          </p:txBody>
        </p:sp>
        <p:sp>
          <p:nvSpPr>
            <p:cNvPr id="21" name="Text Box 21"/>
            <p:cNvSpPr txBox="1">
              <a:spLocks noChangeArrowheads="1"/>
            </p:cNvSpPr>
            <p:nvPr/>
          </p:nvSpPr>
          <p:spPr bwMode="auto">
            <a:xfrm>
              <a:off x="4246996" y="5068905"/>
              <a:ext cx="882793" cy="355278"/>
            </a:xfrm>
            <a:prstGeom prst="rect">
              <a:avLst/>
            </a:prstGeom>
            <a:noFill/>
            <a:ln w="9525">
              <a:noFill/>
              <a:miter lim="800000"/>
              <a:headEnd/>
              <a:tailEnd/>
            </a:ln>
          </p:spPr>
          <p:txBody>
            <a:bodyPr wrap="none">
              <a:spAutoFit/>
            </a:bodyPr>
            <a:lstStyle/>
            <a:p>
              <a:pPr eaLnBrk="0" hangingPunct="0"/>
              <a:r>
                <a:rPr lang="en-US" sz="1600" b="1" dirty="0">
                  <a:latin typeface="Trebuchet MS" pitchFamily="34" charset="0"/>
                </a:rPr>
                <a:t>1Mbps</a:t>
              </a:r>
            </a:p>
          </p:txBody>
        </p:sp>
      </p:grpSp>
      <p:sp>
        <p:nvSpPr>
          <p:cNvPr id="22" name="Content Placeholder 2"/>
          <p:cNvSpPr txBox="1">
            <a:spLocks/>
          </p:cNvSpPr>
          <p:nvPr/>
        </p:nvSpPr>
        <p:spPr>
          <a:xfrm>
            <a:off x="436324" y="1346183"/>
            <a:ext cx="5712228" cy="2480202"/>
          </a:xfrm>
          <a:prstGeom prst="rect">
            <a:avLst/>
          </a:prstGeom>
        </p:spPr>
        <p:txBody>
          <a:bodyPr vert="horz" lIns="121899" tIns="60949" rIns="121899" bIns="60949" rtlCol="0">
            <a:noAutofit/>
          </a:bodyPr>
          <a:lstStyle>
            <a:lvl1pPr marL="176213" indent="-176213" algn="l" defTabSz="685800"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63" indent="-192088" algn="l" defTabSz="685800"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88" indent="-180975" algn="l" defTabSz="685800"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525" indent="-192088" algn="l" defTabSz="685800"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713" indent="-182563" algn="l" defTabSz="685800"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r>
              <a:rPr lang="en-US" dirty="0"/>
              <a:t>Stronger the Signal – Shorter the Range.</a:t>
            </a:r>
          </a:p>
          <a:p>
            <a:pPr lvl="1"/>
            <a:r>
              <a:rPr lang="en-US" dirty="0"/>
              <a:t>Stronger the Signal, Higher the Data Rate</a:t>
            </a:r>
          </a:p>
          <a:p>
            <a:pPr lvl="1"/>
            <a:endParaRPr lang="en-US" dirty="0"/>
          </a:p>
          <a:p>
            <a:r>
              <a:rPr lang="en-US" dirty="0"/>
              <a:t>Weaker the Signal – Longer the Range</a:t>
            </a:r>
          </a:p>
          <a:p>
            <a:pPr lvl="1"/>
            <a:r>
              <a:rPr lang="en-US" dirty="0"/>
              <a:t>Weaker the Signal, Lower the Data Rate</a:t>
            </a:r>
          </a:p>
        </p:txBody>
      </p:sp>
    </p:spTree>
    <p:extLst>
      <p:ext uri="{BB962C8B-B14F-4D97-AF65-F5344CB8AC3E}">
        <p14:creationId xmlns:p14="http://schemas.microsoft.com/office/powerpoint/2010/main" val="4150950490"/>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Data-Rates &amp; Performance</a:t>
            </a:r>
          </a:p>
        </p:txBody>
      </p:sp>
      <p:sp>
        <p:nvSpPr>
          <p:cNvPr id="4" name="Content Placeholder 2"/>
          <p:cNvSpPr txBox="1">
            <a:spLocks/>
          </p:cNvSpPr>
          <p:nvPr/>
        </p:nvSpPr>
        <p:spPr>
          <a:xfrm>
            <a:off x="206091" y="1384116"/>
            <a:ext cx="5873602" cy="4247933"/>
          </a:xfrm>
          <a:prstGeom prst="rect">
            <a:avLst/>
          </a:prstGeom>
        </p:spPr>
        <p:txBody>
          <a:bodyPr vert="horz" lIns="121899" tIns="60949" rIns="121899" bIns="60949" rtlCol="0">
            <a:noAutofit/>
          </a:bodyPr>
          <a:lstStyle>
            <a:lvl1pPr marL="176213" indent="-176213" algn="l" defTabSz="685800"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63" indent="-192088" algn="l" defTabSz="685800"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88" indent="-180975" algn="l" defTabSz="685800"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525" indent="-192088" algn="l" defTabSz="685800"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713" indent="-182563" algn="l" defTabSz="685800"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r>
              <a:rPr lang="en-US" dirty="0"/>
              <a:t>Airtime is most precious resource</a:t>
            </a:r>
          </a:p>
          <a:p>
            <a:r>
              <a:rPr lang="en-US" dirty="0"/>
              <a:t>Slow clients eat up airtime</a:t>
            </a:r>
          </a:p>
          <a:p>
            <a:pPr lvl="1"/>
            <a:r>
              <a:rPr lang="en-US" dirty="0"/>
              <a:t>24Mbps : 1.5 </a:t>
            </a:r>
            <a:r>
              <a:rPr lang="en-US" dirty="0" err="1"/>
              <a:t>msec</a:t>
            </a:r>
            <a:r>
              <a:rPr lang="en-US" dirty="0"/>
              <a:t>/beacon</a:t>
            </a:r>
          </a:p>
          <a:p>
            <a:pPr lvl="1"/>
            <a:r>
              <a:rPr lang="en-US" dirty="0"/>
              <a:t>11Mbps : 3.5 </a:t>
            </a:r>
            <a:r>
              <a:rPr lang="en-US" dirty="0" err="1"/>
              <a:t>msec</a:t>
            </a:r>
            <a:r>
              <a:rPr lang="en-US" dirty="0"/>
              <a:t>/beacon</a:t>
            </a:r>
          </a:p>
          <a:p>
            <a:pPr lvl="1"/>
            <a:r>
              <a:rPr lang="en-US" dirty="0"/>
              <a:t> 1Mbps : 36 </a:t>
            </a:r>
            <a:r>
              <a:rPr lang="en-US" dirty="0" err="1"/>
              <a:t>msec</a:t>
            </a:r>
            <a:r>
              <a:rPr lang="en-US" dirty="0"/>
              <a:t>/beacon </a:t>
            </a:r>
          </a:p>
          <a:p>
            <a:r>
              <a:rPr lang="en-US" dirty="0"/>
              <a:t>Slow transmission can impact the number of devices that can share the air</a:t>
            </a:r>
          </a:p>
          <a:p>
            <a:r>
              <a:rPr lang="en-US" dirty="0"/>
              <a:t>Need to keep all clients at maximum speed</a:t>
            </a:r>
          </a:p>
        </p:txBody>
      </p:sp>
      <p:grpSp>
        <p:nvGrpSpPr>
          <p:cNvPr id="5" name="Group 5"/>
          <p:cNvGrpSpPr>
            <a:grpSpLocks/>
          </p:cNvGrpSpPr>
          <p:nvPr/>
        </p:nvGrpSpPr>
        <p:grpSpPr bwMode="auto">
          <a:xfrm>
            <a:off x="6400814" y="2498322"/>
            <a:ext cx="5419630" cy="2628900"/>
            <a:chOff x="2591" y="1104"/>
            <a:chExt cx="2716" cy="1242"/>
          </a:xfrm>
        </p:grpSpPr>
        <p:sp>
          <p:nvSpPr>
            <p:cNvPr id="6" name="Rectangle 4"/>
            <p:cNvSpPr>
              <a:spLocks noChangeArrowheads="1"/>
            </p:cNvSpPr>
            <p:nvPr/>
          </p:nvSpPr>
          <p:spPr bwMode="auto">
            <a:xfrm>
              <a:off x="3841" y="1862"/>
              <a:ext cx="1466" cy="192"/>
            </a:xfrm>
            <a:prstGeom prst="rect">
              <a:avLst/>
            </a:prstGeom>
            <a:solidFill>
              <a:srgbClr val="CC6C75"/>
            </a:solidFill>
            <a:ln w="38100">
              <a:solidFill>
                <a:schemeClr val="folHlink"/>
              </a:solidFill>
              <a:miter lim="800000"/>
              <a:headEnd/>
              <a:tailEnd/>
            </a:ln>
          </p:spPr>
          <p:txBody>
            <a:bodyPr wrap="none" lIns="0" tIns="0" rIns="0" bIns="0" anchor="ctr"/>
            <a:lstStyle/>
            <a:p>
              <a:endParaRPr lang="en-US"/>
            </a:p>
          </p:txBody>
        </p:sp>
        <p:sp>
          <p:nvSpPr>
            <p:cNvPr id="7" name="Rectangle 5"/>
            <p:cNvSpPr>
              <a:spLocks noChangeArrowheads="1"/>
            </p:cNvSpPr>
            <p:nvPr/>
          </p:nvSpPr>
          <p:spPr bwMode="auto">
            <a:xfrm>
              <a:off x="3841" y="1104"/>
              <a:ext cx="61" cy="192"/>
            </a:xfrm>
            <a:prstGeom prst="rect">
              <a:avLst/>
            </a:prstGeom>
            <a:solidFill>
              <a:srgbClr val="CC6C75"/>
            </a:solidFill>
            <a:ln w="38100">
              <a:solidFill>
                <a:schemeClr val="folHlink"/>
              </a:solidFill>
              <a:miter lim="800000"/>
              <a:headEnd/>
              <a:tailEnd/>
            </a:ln>
          </p:spPr>
          <p:txBody>
            <a:bodyPr wrap="none" lIns="0" tIns="0" rIns="0" bIns="0" anchor="ctr"/>
            <a:lstStyle/>
            <a:p>
              <a:endParaRPr lang="en-US"/>
            </a:p>
          </p:txBody>
        </p:sp>
        <p:sp>
          <p:nvSpPr>
            <p:cNvPr id="8" name="Text Box 6"/>
            <p:cNvSpPr txBox="1">
              <a:spLocks noChangeArrowheads="1"/>
            </p:cNvSpPr>
            <p:nvPr/>
          </p:nvSpPr>
          <p:spPr bwMode="auto">
            <a:xfrm>
              <a:off x="2592" y="1104"/>
              <a:ext cx="1152" cy="233"/>
            </a:xfrm>
            <a:prstGeom prst="rect">
              <a:avLst/>
            </a:prstGeom>
            <a:noFill/>
            <a:ln w="38100">
              <a:noFill/>
              <a:miter lim="800000"/>
              <a:headEnd/>
              <a:tailEnd/>
            </a:ln>
          </p:spPr>
          <p:txBody>
            <a:bodyPr lIns="0" tIns="0" rIns="0" bIns="0">
              <a:spAutoFit/>
            </a:bodyPr>
            <a:lstStyle/>
            <a:p>
              <a:pPr marL="152373" indent="-152373" algn="r" eaLnBrk="0" hangingPunct="0">
                <a:buClr>
                  <a:schemeClr val="bg1"/>
                </a:buClr>
                <a:buSzPct val="42000"/>
                <a:buFont typeface="Zapf Dingbats"/>
                <a:buChar char="l"/>
              </a:pPr>
              <a:r>
                <a:rPr lang="en-US" sz="3200" dirty="0">
                  <a:latin typeface="Trebuchet MS" pitchFamily="34" charset="0"/>
                </a:rPr>
                <a:t>24 Mb/sec</a:t>
              </a:r>
            </a:p>
          </p:txBody>
        </p:sp>
        <p:sp>
          <p:nvSpPr>
            <p:cNvPr id="9" name="Text Box 7"/>
            <p:cNvSpPr txBox="1">
              <a:spLocks noChangeArrowheads="1"/>
            </p:cNvSpPr>
            <p:nvPr/>
          </p:nvSpPr>
          <p:spPr bwMode="auto">
            <a:xfrm>
              <a:off x="2592" y="1824"/>
              <a:ext cx="1152" cy="233"/>
            </a:xfrm>
            <a:prstGeom prst="rect">
              <a:avLst/>
            </a:prstGeom>
            <a:noFill/>
            <a:ln w="38100">
              <a:noFill/>
              <a:miter lim="800000"/>
              <a:headEnd/>
              <a:tailEnd/>
            </a:ln>
          </p:spPr>
          <p:txBody>
            <a:bodyPr lIns="0" tIns="0" rIns="0" bIns="0">
              <a:spAutoFit/>
            </a:bodyPr>
            <a:lstStyle/>
            <a:p>
              <a:pPr marL="152373" indent="-152373" algn="r" eaLnBrk="0" hangingPunct="0">
                <a:buClr>
                  <a:schemeClr val="bg1"/>
                </a:buClr>
                <a:buSzPct val="42000"/>
                <a:buFont typeface="Zapf Dingbats"/>
                <a:buChar char="l"/>
              </a:pPr>
              <a:r>
                <a:rPr lang="en-US" sz="3200" dirty="0">
                  <a:latin typeface="Trebuchet MS" pitchFamily="34" charset="0"/>
                </a:rPr>
                <a:t>1 Mb/sec</a:t>
              </a:r>
            </a:p>
          </p:txBody>
        </p:sp>
        <p:sp>
          <p:nvSpPr>
            <p:cNvPr id="10" name="Line 8"/>
            <p:cNvSpPr>
              <a:spLocks noChangeShapeType="1"/>
            </p:cNvSpPr>
            <p:nvPr/>
          </p:nvSpPr>
          <p:spPr bwMode="auto">
            <a:xfrm>
              <a:off x="3840" y="2294"/>
              <a:ext cx="1460" cy="0"/>
            </a:xfrm>
            <a:prstGeom prst="line">
              <a:avLst/>
            </a:prstGeom>
            <a:noFill/>
            <a:ln w="38100">
              <a:solidFill>
                <a:schemeClr val="bg2"/>
              </a:solidFill>
              <a:round/>
              <a:headEnd type="triangle" w="lg" len="lg"/>
              <a:tailEnd type="triangle" w="lg" len="lg"/>
            </a:ln>
          </p:spPr>
          <p:txBody>
            <a:bodyPr lIns="0" tIns="0" rIns="0" bIns="0"/>
            <a:lstStyle/>
            <a:p>
              <a:endParaRPr lang="en-US"/>
            </a:p>
          </p:txBody>
        </p:sp>
        <p:sp>
          <p:nvSpPr>
            <p:cNvPr id="11" name="Text Box 9"/>
            <p:cNvSpPr txBox="1">
              <a:spLocks noChangeArrowheads="1"/>
            </p:cNvSpPr>
            <p:nvPr/>
          </p:nvSpPr>
          <p:spPr bwMode="auto">
            <a:xfrm>
              <a:off x="4385" y="2208"/>
              <a:ext cx="432" cy="138"/>
            </a:xfrm>
            <a:prstGeom prst="rect">
              <a:avLst/>
            </a:prstGeom>
            <a:solidFill>
              <a:schemeClr val="bg1"/>
            </a:solidFill>
            <a:ln w="38100">
              <a:noFill/>
              <a:miter lim="800000"/>
              <a:headEnd/>
              <a:tailEnd/>
            </a:ln>
          </p:spPr>
          <p:txBody>
            <a:bodyPr lIns="0" tIns="0" rIns="0" bIns="0">
              <a:spAutoFit/>
            </a:bodyPr>
            <a:lstStyle/>
            <a:p>
              <a:pPr marL="152373" indent="-152373" algn="ctr" eaLnBrk="0" hangingPunct="0">
                <a:buClr>
                  <a:schemeClr val="bg1"/>
                </a:buClr>
                <a:buSzPct val="42000"/>
              </a:pPr>
              <a:r>
                <a:rPr lang="en-US" sz="1900" dirty="0">
                  <a:latin typeface="Trebuchet MS" pitchFamily="34" charset="0"/>
                </a:rPr>
                <a:t>Airtime</a:t>
              </a:r>
            </a:p>
          </p:txBody>
        </p:sp>
        <p:sp>
          <p:nvSpPr>
            <p:cNvPr id="12" name="Rectangle 10"/>
            <p:cNvSpPr>
              <a:spLocks noChangeArrowheads="1"/>
            </p:cNvSpPr>
            <p:nvPr/>
          </p:nvSpPr>
          <p:spPr bwMode="auto">
            <a:xfrm>
              <a:off x="3840" y="1488"/>
              <a:ext cx="128" cy="192"/>
            </a:xfrm>
            <a:prstGeom prst="rect">
              <a:avLst/>
            </a:prstGeom>
            <a:solidFill>
              <a:srgbClr val="CC6C75"/>
            </a:solidFill>
            <a:ln w="38100">
              <a:solidFill>
                <a:schemeClr val="folHlink"/>
              </a:solidFill>
              <a:miter lim="800000"/>
              <a:headEnd/>
              <a:tailEnd/>
            </a:ln>
          </p:spPr>
          <p:txBody>
            <a:bodyPr wrap="none" lIns="0" tIns="0" rIns="0" bIns="0" anchor="ctr"/>
            <a:lstStyle/>
            <a:p>
              <a:endParaRPr lang="en-US"/>
            </a:p>
          </p:txBody>
        </p:sp>
        <p:sp>
          <p:nvSpPr>
            <p:cNvPr id="13" name="Text Box 11"/>
            <p:cNvSpPr txBox="1">
              <a:spLocks noChangeArrowheads="1"/>
            </p:cNvSpPr>
            <p:nvPr/>
          </p:nvSpPr>
          <p:spPr bwMode="auto">
            <a:xfrm>
              <a:off x="2591" y="1450"/>
              <a:ext cx="1152" cy="233"/>
            </a:xfrm>
            <a:prstGeom prst="rect">
              <a:avLst/>
            </a:prstGeom>
            <a:noFill/>
            <a:ln w="38100">
              <a:noFill/>
              <a:miter lim="800000"/>
              <a:headEnd/>
              <a:tailEnd/>
            </a:ln>
          </p:spPr>
          <p:txBody>
            <a:bodyPr lIns="0" tIns="0" rIns="0" bIns="0">
              <a:spAutoFit/>
            </a:bodyPr>
            <a:lstStyle/>
            <a:p>
              <a:pPr marL="152373" indent="-152373" algn="r" eaLnBrk="0" hangingPunct="0">
                <a:buClr>
                  <a:schemeClr val="bg1"/>
                </a:buClr>
                <a:buSzPct val="42000"/>
                <a:buFont typeface="Zapf Dingbats"/>
                <a:buChar char="l"/>
              </a:pPr>
              <a:r>
                <a:rPr lang="en-US" sz="3200">
                  <a:latin typeface="Trebuchet MS" pitchFamily="34" charset="0"/>
                </a:rPr>
                <a:t>11 Mb/sec</a:t>
              </a:r>
            </a:p>
          </p:txBody>
        </p:sp>
      </p:grpSp>
    </p:spTree>
    <p:extLst>
      <p:ext uri="{BB962C8B-B14F-4D97-AF65-F5344CB8AC3E}">
        <p14:creationId xmlns:p14="http://schemas.microsoft.com/office/powerpoint/2010/main" val="1027996027"/>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201" y="2"/>
            <a:ext cx="10522190" cy="1187153"/>
          </a:xfrm>
        </p:spPr>
        <p:txBody>
          <a:bodyPr/>
          <a:lstStyle/>
          <a:p>
            <a:r>
              <a:rPr lang="en-US" dirty="0" err="1"/>
              <a:t>WiFi</a:t>
            </a:r>
            <a:r>
              <a:rPr lang="en-US" dirty="0"/>
              <a:t> Facts</a:t>
            </a:r>
          </a:p>
        </p:txBody>
      </p:sp>
      <p:sp>
        <p:nvSpPr>
          <p:cNvPr id="3" name="Text Placeholder 2"/>
          <p:cNvSpPr>
            <a:spLocks noGrp="1"/>
          </p:cNvSpPr>
          <p:nvPr>
            <p:ph type="body" idx="1"/>
          </p:nvPr>
        </p:nvSpPr>
        <p:spPr>
          <a:xfrm>
            <a:off x="256691" y="1350117"/>
            <a:ext cx="7268151" cy="5028688"/>
          </a:xfrm>
        </p:spPr>
        <p:txBody>
          <a:bodyPr/>
          <a:lstStyle/>
          <a:p>
            <a:endParaRPr lang="en-US" sz="2700" dirty="0"/>
          </a:p>
          <a:p>
            <a:endParaRPr lang="en-US" sz="2700" dirty="0"/>
          </a:p>
          <a:p>
            <a:endParaRPr lang="en-US" sz="2700" dirty="0"/>
          </a:p>
          <a:p>
            <a:pPr marL="0" indent="0">
              <a:buNone/>
            </a:pPr>
            <a:r>
              <a:rPr lang="en-US" sz="2700" dirty="0"/>
              <a:t>The limiting factor is available airtime. Since </a:t>
            </a:r>
            <a:r>
              <a:rPr lang="en-US" sz="2700" dirty="0" err="1"/>
              <a:t>WiFi</a:t>
            </a:r>
            <a:r>
              <a:rPr lang="en-US" sz="2700" dirty="0"/>
              <a:t> relies on a shared and unbounded  medium (the air), clients and access points must compete for available airtime to transmit data.</a:t>
            </a:r>
          </a:p>
        </p:txBody>
      </p:sp>
      <p:pic>
        <p:nvPicPr>
          <p:cNvPr id="4" name="Picture 3" descr="AirTimeLogo_1400pxw.jpg"/>
          <p:cNvPicPr>
            <a:picLocks noChangeAspect="1"/>
          </p:cNvPicPr>
          <p:nvPr/>
        </p:nvPicPr>
        <p:blipFill>
          <a:blip r:embed="rId2"/>
          <a:stretch>
            <a:fillRect/>
          </a:stretch>
        </p:blipFill>
        <p:spPr>
          <a:xfrm>
            <a:off x="7511739" y="1336792"/>
            <a:ext cx="4677086" cy="4678304"/>
          </a:xfrm>
          <a:prstGeom prst="rect">
            <a:avLst/>
          </a:prstGeom>
        </p:spPr>
      </p:pic>
    </p:spTree>
    <p:extLst>
      <p:ext uri="{BB962C8B-B14F-4D97-AF65-F5344CB8AC3E}">
        <p14:creationId xmlns:p14="http://schemas.microsoft.com/office/powerpoint/2010/main" val="105306816"/>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ollarphotoclub_37231963.jpg"/>
          <p:cNvPicPr>
            <a:picLocks noChangeAspect="1"/>
          </p:cNvPicPr>
          <p:nvPr/>
        </p:nvPicPr>
        <p:blipFill>
          <a:blip r:embed="rId2"/>
          <a:stretch>
            <a:fillRect/>
          </a:stretch>
        </p:blipFill>
        <p:spPr>
          <a:xfrm flipH="1">
            <a:off x="6579920" y="2147249"/>
            <a:ext cx="6136481" cy="4092052"/>
          </a:xfrm>
          <a:prstGeom prst="rect">
            <a:avLst/>
          </a:prstGeom>
        </p:spPr>
      </p:pic>
      <p:sp>
        <p:nvSpPr>
          <p:cNvPr id="2" name="Title 1"/>
          <p:cNvSpPr>
            <a:spLocks noGrp="1"/>
          </p:cNvSpPr>
          <p:nvPr>
            <p:ph type="title"/>
          </p:nvPr>
        </p:nvSpPr>
        <p:spPr/>
        <p:txBody>
          <a:bodyPr/>
          <a:lstStyle/>
          <a:p>
            <a:r>
              <a:rPr lang="en-US" dirty="0"/>
              <a:t>Back to the problem </a:t>
            </a:r>
            <a:r>
              <a:rPr lang="en-US" dirty="0">
                <a:sym typeface="Wingdings" panose="05000000000000000000" pitchFamily="2" charset="2"/>
              </a:rPr>
              <a:t></a:t>
            </a:r>
            <a:endParaRPr lang="en-US" dirty="0"/>
          </a:p>
        </p:txBody>
      </p:sp>
      <p:sp>
        <p:nvSpPr>
          <p:cNvPr id="3" name="Text Placeholder 2"/>
          <p:cNvSpPr>
            <a:spLocks noGrp="1"/>
          </p:cNvSpPr>
          <p:nvPr>
            <p:ph type="body" idx="1"/>
          </p:nvPr>
        </p:nvSpPr>
        <p:spPr>
          <a:xfrm>
            <a:off x="372942" y="1070303"/>
            <a:ext cx="6963190" cy="4873525"/>
          </a:xfrm>
        </p:spPr>
        <p:txBody>
          <a:bodyPr>
            <a:normAutofit lnSpcReduction="10000"/>
          </a:bodyPr>
          <a:lstStyle/>
          <a:p>
            <a:pPr>
              <a:buFont typeface="Arial" pitchFamily="34" charset="0"/>
              <a:buChar char="•"/>
            </a:pPr>
            <a:r>
              <a:rPr lang="en-US" sz="2700" dirty="0"/>
              <a:t>Slow or “far away” clients - clients that are further away or in an area of weaker signal strength must step down the transmission physical rate (PHY) rate to send the packet </a:t>
            </a:r>
          </a:p>
          <a:p>
            <a:pPr>
              <a:buFont typeface="Arial" pitchFamily="34" charset="0"/>
              <a:buChar char="•"/>
            </a:pPr>
            <a:endParaRPr lang="en-US" sz="2700" dirty="0"/>
          </a:p>
          <a:p>
            <a:pPr>
              <a:buFont typeface="Arial" pitchFamily="34" charset="0"/>
              <a:buChar char="•"/>
            </a:pPr>
            <a:r>
              <a:rPr lang="en-US" sz="2700" dirty="0"/>
              <a:t>(e.g. a client sending a packet at 1 Mbps will take 100 times longer than a client sending the same packet at a PHY rate of 100Mbps), That client will take unnecessary </a:t>
            </a:r>
            <a:r>
              <a:rPr lang="en-US" sz="2700" u="sng" dirty="0">
                <a:solidFill>
                  <a:srgbClr val="FF0000"/>
                </a:solidFill>
              </a:rPr>
              <a:t>AIRTIME</a:t>
            </a:r>
            <a:r>
              <a:rPr lang="en-US" sz="2700" dirty="0"/>
              <a:t>.</a:t>
            </a:r>
            <a:r>
              <a:rPr lang="en-US" sz="2700" dirty="0">
                <a:solidFill>
                  <a:srgbClr val="FF0000"/>
                </a:solidFill>
              </a:rPr>
              <a:t> </a:t>
            </a:r>
          </a:p>
          <a:p>
            <a:endParaRPr lang="en-US" dirty="0"/>
          </a:p>
        </p:txBody>
      </p:sp>
    </p:spTree>
    <p:extLst>
      <p:ext uri="{BB962C8B-B14F-4D97-AF65-F5344CB8AC3E}">
        <p14:creationId xmlns:p14="http://schemas.microsoft.com/office/powerpoint/2010/main" val="1498618201"/>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Oval 149"/>
          <p:cNvSpPr/>
          <p:nvPr/>
        </p:nvSpPr>
        <p:spPr>
          <a:xfrm>
            <a:off x="572120" y="3486924"/>
            <a:ext cx="1218883" cy="696183"/>
          </a:xfrm>
          <a:prstGeom prst="ellipse">
            <a:avLst/>
          </a:prstGeom>
          <a:gradFill>
            <a:gsLst>
              <a:gs pos="0">
                <a:srgbClr val="FFA52A"/>
              </a:gs>
              <a:gs pos="100000">
                <a:schemeClr val="accent4">
                  <a:lumMod val="75000"/>
                </a:schemeClr>
              </a:gs>
            </a:gsLst>
            <a:lin ang="5400000" scaled="0"/>
          </a:gradFill>
          <a:ln>
            <a:noFill/>
          </a:ln>
        </p:spPr>
        <p:txBody>
          <a:bodyPr wrap="none" lIns="34290" tIns="68580" rIns="137160" bIns="68580" anchor="t"/>
          <a:lstStyle/>
          <a:p>
            <a:pPr>
              <a:lnSpc>
                <a:spcPct val="90000"/>
              </a:lnSpc>
            </a:pPr>
            <a:endParaRPr lang="en-US" sz="900" b="1" dirty="0">
              <a:solidFill>
                <a:srgbClr val="FFFFFF"/>
              </a:solidFill>
            </a:endParaRPr>
          </a:p>
        </p:txBody>
      </p:sp>
      <p:sp>
        <p:nvSpPr>
          <p:cNvPr id="152" name="Oval 151"/>
          <p:cNvSpPr/>
          <p:nvPr/>
        </p:nvSpPr>
        <p:spPr>
          <a:xfrm>
            <a:off x="1486282" y="3486924"/>
            <a:ext cx="1218883" cy="696183"/>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endParaRPr lang="en-US" sz="900" b="1" dirty="0">
              <a:solidFill>
                <a:srgbClr val="FFFFFF"/>
              </a:solidFill>
              <a:latin typeface="+mn-lt"/>
              <a:ea typeface="+mn-ea"/>
              <a:cs typeface="+mn-cs"/>
            </a:endParaRPr>
          </a:p>
        </p:txBody>
      </p:sp>
      <p:sp>
        <p:nvSpPr>
          <p:cNvPr id="140" name="Oval 139"/>
          <p:cNvSpPr/>
          <p:nvPr/>
        </p:nvSpPr>
        <p:spPr>
          <a:xfrm>
            <a:off x="2400444" y="3486924"/>
            <a:ext cx="1218883" cy="69618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endParaRPr lang="en-US" sz="900" b="1" dirty="0">
              <a:solidFill>
                <a:srgbClr val="FFFFFF"/>
              </a:solidFill>
              <a:latin typeface="+mn-lt"/>
              <a:ea typeface="+mn-ea"/>
              <a:cs typeface="+mn-cs"/>
            </a:endParaRPr>
          </a:p>
        </p:txBody>
      </p:sp>
      <p:sp>
        <p:nvSpPr>
          <p:cNvPr id="156" name="Oval 155"/>
          <p:cNvSpPr/>
          <p:nvPr/>
        </p:nvSpPr>
        <p:spPr>
          <a:xfrm>
            <a:off x="64252" y="3996199"/>
            <a:ext cx="1218883" cy="696183"/>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endParaRPr lang="en-US" sz="900" b="1" dirty="0">
              <a:solidFill>
                <a:srgbClr val="FFFFFF"/>
              </a:solidFill>
              <a:latin typeface="+mn-lt"/>
              <a:ea typeface="+mn-ea"/>
              <a:cs typeface="+mn-cs"/>
            </a:endParaRPr>
          </a:p>
        </p:txBody>
      </p:sp>
      <p:sp>
        <p:nvSpPr>
          <p:cNvPr id="159" name="Oval 158"/>
          <p:cNvSpPr/>
          <p:nvPr/>
        </p:nvSpPr>
        <p:spPr>
          <a:xfrm>
            <a:off x="978414" y="3996199"/>
            <a:ext cx="1218883" cy="69618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endParaRPr lang="en-US" sz="900" b="1" dirty="0">
              <a:solidFill>
                <a:srgbClr val="FFFFFF"/>
              </a:solidFill>
              <a:latin typeface="+mn-lt"/>
              <a:ea typeface="+mn-ea"/>
              <a:cs typeface="+mn-cs"/>
            </a:endParaRPr>
          </a:p>
        </p:txBody>
      </p:sp>
      <p:sp>
        <p:nvSpPr>
          <p:cNvPr id="162" name="Oval 161"/>
          <p:cNvSpPr/>
          <p:nvPr/>
        </p:nvSpPr>
        <p:spPr>
          <a:xfrm>
            <a:off x="1892576" y="3996199"/>
            <a:ext cx="1218883" cy="696183"/>
          </a:xfrm>
          <a:prstGeom prst="ellipse">
            <a:avLst/>
          </a:prstGeom>
          <a:gradFill>
            <a:gsLst>
              <a:gs pos="0">
                <a:srgbClr val="FFA52A"/>
              </a:gs>
              <a:gs pos="100000">
                <a:schemeClr val="accent4">
                  <a:lumMod val="75000"/>
                </a:schemeClr>
              </a:gs>
            </a:gsLst>
            <a:lin ang="5400000" scaled="0"/>
          </a:gradFill>
          <a:ln>
            <a:noFill/>
          </a:ln>
        </p:spPr>
        <p:txBody>
          <a:bodyPr wrap="none" lIns="34290" tIns="68580" rIns="137160" bIns="68580" anchor="t"/>
          <a:lstStyle/>
          <a:p>
            <a:pPr>
              <a:lnSpc>
                <a:spcPct val="90000"/>
              </a:lnSpc>
            </a:pPr>
            <a:endParaRPr lang="en-US" sz="900" b="1" dirty="0">
              <a:solidFill>
                <a:srgbClr val="FFFFFF"/>
              </a:solidFill>
            </a:endParaRPr>
          </a:p>
        </p:txBody>
      </p:sp>
      <p:sp>
        <p:nvSpPr>
          <p:cNvPr id="165" name="Oval 164"/>
          <p:cNvSpPr/>
          <p:nvPr/>
        </p:nvSpPr>
        <p:spPr>
          <a:xfrm>
            <a:off x="2785528" y="3996199"/>
            <a:ext cx="1218883" cy="696183"/>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endParaRPr lang="en-US" sz="900" b="1" dirty="0">
              <a:solidFill>
                <a:srgbClr val="FFFFFF"/>
              </a:solidFill>
              <a:latin typeface="+mn-lt"/>
              <a:ea typeface="+mn-ea"/>
              <a:cs typeface="+mn-cs"/>
            </a:endParaRPr>
          </a:p>
        </p:txBody>
      </p:sp>
      <p:sp>
        <p:nvSpPr>
          <p:cNvPr id="168" name="Oval 167"/>
          <p:cNvSpPr/>
          <p:nvPr/>
        </p:nvSpPr>
        <p:spPr>
          <a:xfrm>
            <a:off x="583574" y="4507717"/>
            <a:ext cx="1218883" cy="696183"/>
          </a:xfrm>
          <a:prstGeom prst="ellipse">
            <a:avLst/>
          </a:prstGeom>
          <a:gradFill>
            <a:gsLst>
              <a:gs pos="0">
                <a:srgbClr val="FFA52A"/>
              </a:gs>
              <a:gs pos="100000">
                <a:schemeClr val="accent4">
                  <a:lumMod val="75000"/>
                </a:schemeClr>
              </a:gs>
            </a:gsLst>
            <a:lin ang="5400000" scaled="0"/>
          </a:gradFill>
          <a:ln>
            <a:noFill/>
          </a:ln>
        </p:spPr>
        <p:txBody>
          <a:bodyPr wrap="none" lIns="34290" tIns="68580" rIns="137160" bIns="68580" anchor="t"/>
          <a:lstStyle/>
          <a:p>
            <a:pPr>
              <a:lnSpc>
                <a:spcPct val="90000"/>
              </a:lnSpc>
            </a:pPr>
            <a:endParaRPr lang="en-US" sz="900" b="1" dirty="0">
              <a:solidFill>
                <a:srgbClr val="FFFFFF"/>
              </a:solidFill>
            </a:endParaRPr>
          </a:p>
        </p:txBody>
      </p:sp>
      <p:sp>
        <p:nvSpPr>
          <p:cNvPr id="171" name="Oval 170"/>
          <p:cNvSpPr/>
          <p:nvPr/>
        </p:nvSpPr>
        <p:spPr>
          <a:xfrm>
            <a:off x="1497736" y="4507717"/>
            <a:ext cx="1218883" cy="696183"/>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endParaRPr lang="en-US" sz="900" b="1" dirty="0">
              <a:solidFill>
                <a:srgbClr val="FFFFFF"/>
              </a:solidFill>
              <a:latin typeface="+mn-lt"/>
              <a:ea typeface="+mn-ea"/>
              <a:cs typeface="+mn-cs"/>
            </a:endParaRPr>
          </a:p>
        </p:txBody>
      </p:sp>
      <p:sp>
        <p:nvSpPr>
          <p:cNvPr id="174" name="Oval 173"/>
          <p:cNvSpPr/>
          <p:nvPr/>
        </p:nvSpPr>
        <p:spPr>
          <a:xfrm>
            <a:off x="2411898" y="4507717"/>
            <a:ext cx="1218883" cy="69618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endParaRPr lang="en-US" sz="900" b="1" dirty="0">
              <a:solidFill>
                <a:srgbClr val="FFFFFF"/>
              </a:solidFill>
              <a:latin typeface="+mn-lt"/>
              <a:ea typeface="+mn-ea"/>
              <a:cs typeface="+mn-cs"/>
            </a:endParaRPr>
          </a:p>
        </p:txBody>
      </p:sp>
      <p:pic>
        <p:nvPicPr>
          <p:cNvPr id="74" name="Picture 73"/>
          <p:cNvPicPr>
            <a:picLocks noChangeAspect="1"/>
          </p:cNvPicPr>
          <p:nvPr/>
        </p:nvPicPr>
        <p:blipFill>
          <a:blip r:embed="rId3"/>
          <a:stretch>
            <a:fillRect/>
          </a:stretch>
        </p:blipFill>
        <p:spPr>
          <a:xfrm>
            <a:off x="1042924" y="3633625"/>
            <a:ext cx="344492" cy="299430"/>
          </a:xfrm>
          <a:prstGeom prst="rect">
            <a:avLst/>
          </a:prstGeom>
        </p:spPr>
      </p:pic>
      <p:pic>
        <p:nvPicPr>
          <p:cNvPr id="75" name="Picture 74"/>
          <p:cNvPicPr>
            <a:picLocks noChangeAspect="1"/>
          </p:cNvPicPr>
          <p:nvPr/>
        </p:nvPicPr>
        <p:blipFill>
          <a:blip r:embed="rId3"/>
          <a:stretch>
            <a:fillRect/>
          </a:stretch>
        </p:blipFill>
        <p:spPr>
          <a:xfrm>
            <a:off x="1991316" y="3634685"/>
            <a:ext cx="344492" cy="299430"/>
          </a:xfrm>
          <a:prstGeom prst="rect">
            <a:avLst/>
          </a:prstGeom>
        </p:spPr>
      </p:pic>
      <p:pic>
        <p:nvPicPr>
          <p:cNvPr id="76" name="Picture 75"/>
          <p:cNvPicPr>
            <a:picLocks noChangeAspect="1"/>
          </p:cNvPicPr>
          <p:nvPr/>
        </p:nvPicPr>
        <p:blipFill>
          <a:blip r:embed="rId3"/>
          <a:stretch>
            <a:fillRect/>
          </a:stretch>
        </p:blipFill>
        <p:spPr>
          <a:xfrm>
            <a:off x="2952865" y="3635745"/>
            <a:ext cx="344492" cy="299430"/>
          </a:xfrm>
          <a:prstGeom prst="rect">
            <a:avLst/>
          </a:prstGeom>
        </p:spPr>
      </p:pic>
      <p:pic>
        <p:nvPicPr>
          <p:cNvPr id="77" name="Picture 76"/>
          <p:cNvPicPr>
            <a:picLocks noChangeAspect="1"/>
          </p:cNvPicPr>
          <p:nvPr/>
        </p:nvPicPr>
        <p:blipFill>
          <a:blip r:embed="rId3"/>
          <a:stretch>
            <a:fillRect/>
          </a:stretch>
        </p:blipFill>
        <p:spPr>
          <a:xfrm>
            <a:off x="1425541" y="4180824"/>
            <a:ext cx="344492" cy="299430"/>
          </a:xfrm>
          <a:prstGeom prst="rect">
            <a:avLst/>
          </a:prstGeom>
        </p:spPr>
      </p:pic>
      <p:pic>
        <p:nvPicPr>
          <p:cNvPr id="78" name="Picture 77"/>
          <p:cNvPicPr>
            <a:picLocks noChangeAspect="1"/>
          </p:cNvPicPr>
          <p:nvPr/>
        </p:nvPicPr>
        <p:blipFill>
          <a:blip r:embed="rId3"/>
          <a:stretch>
            <a:fillRect/>
          </a:stretch>
        </p:blipFill>
        <p:spPr>
          <a:xfrm>
            <a:off x="2373933" y="4181884"/>
            <a:ext cx="344492" cy="299430"/>
          </a:xfrm>
          <a:prstGeom prst="rect">
            <a:avLst/>
          </a:prstGeom>
        </p:spPr>
      </p:pic>
      <p:pic>
        <p:nvPicPr>
          <p:cNvPr id="79" name="Picture 78"/>
          <p:cNvPicPr>
            <a:picLocks noChangeAspect="1"/>
          </p:cNvPicPr>
          <p:nvPr/>
        </p:nvPicPr>
        <p:blipFill>
          <a:blip r:embed="rId3"/>
          <a:stretch>
            <a:fillRect/>
          </a:stretch>
        </p:blipFill>
        <p:spPr>
          <a:xfrm>
            <a:off x="3296010" y="4182944"/>
            <a:ext cx="344492" cy="299430"/>
          </a:xfrm>
          <a:prstGeom prst="rect">
            <a:avLst/>
          </a:prstGeom>
        </p:spPr>
      </p:pic>
      <p:pic>
        <p:nvPicPr>
          <p:cNvPr id="95" name="Picture 94"/>
          <p:cNvPicPr>
            <a:picLocks noChangeAspect="1"/>
          </p:cNvPicPr>
          <p:nvPr/>
        </p:nvPicPr>
        <p:blipFill>
          <a:blip r:embed="rId3"/>
          <a:stretch>
            <a:fillRect/>
          </a:stretch>
        </p:blipFill>
        <p:spPr>
          <a:xfrm>
            <a:off x="543985" y="4174244"/>
            <a:ext cx="344492" cy="299430"/>
          </a:xfrm>
          <a:prstGeom prst="rect">
            <a:avLst/>
          </a:prstGeom>
        </p:spPr>
      </p:pic>
      <p:pic>
        <p:nvPicPr>
          <p:cNvPr id="97" name="Picture 96"/>
          <p:cNvPicPr>
            <a:picLocks noChangeAspect="1"/>
          </p:cNvPicPr>
          <p:nvPr/>
        </p:nvPicPr>
        <p:blipFill>
          <a:blip r:embed="rId3"/>
          <a:stretch>
            <a:fillRect/>
          </a:stretch>
        </p:blipFill>
        <p:spPr>
          <a:xfrm>
            <a:off x="1043973" y="4713804"/>
            <a:ext cx="344492" cy="299430"/>
          </a:xfrm>
          <a:prstGeom prst="rect">
            <a:avLst/>
          </a:prstGeom>
        </p:spPr>
      </p:pic>
      <p:pic>
        <p:nvPicPr>
          <p:cNvPr id="103" name="Picture 102"/>
          <p:cNvPicPr>
            <a:picLocks noChangeAspect="1"/>
          </p:cNvPicPr>
          <p:nvPr/>
        </p:nvPicPr>
        <p:blipFill>
          <a:blip r:embed="rId3"/>
          <a:stretch>
            <a:fillRect/>
          </a:stretch>
        </p:blipFill>
        <p:spPr>
          <a:xfrm>
            <a:off x="1992365" y="4714864"/>
            <a:ext cx="344492" cy="299430"/>
          </a:xfrm>
          <a:prstGeom prst="rect">
            <a:avLst/>
          </a:prstGeom>
        </p:spPr>
      </p:pic>
      <p:pic>
        <p:nvPicPr>
          <p:cNvPr id="104" name="Picture 103"/>
          <p:cNvPicPr>
            <a:picLocks noChangeAspect="1"/>
          </p:cNvPicPr>
          <p:nvPr/>
        </p:nvPicPr>
        <p:blipFill>
          <a:blip r:embed="rId3"/>
          <a:stretch>
            <a:fillRect/>
          </a:stretch>
        </p:blipFill>
        <p:spPr>
          <a:xfrm>
            <a:off x="2953914" y="4715924"/>
            <a:ext cx="344492" cy="299430"/>
          </a:xfrm>
          <a:prstGeom prst="rect">
            <a:avLst/>
          </a:prstGeom>
        </p:spPr>
      </p:pic>
      <p:sp>
        <p:nvSpPr>
          <p:cNvPr id="128" name="Oval 127"/>
          <p:cNvSpPr/>
          <p:nvPr/>
        </p:nvSpPr>
        <p:spPr>
          <a:xfrm>
            <a:off x="4607143" y="3638841"/>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sp>
        <p:nvSpPr>
          <p:cNvPr id="131" name="Oval 130"/>
          <p:cNvSpPr/>
          <p:nvPr/>
        </p:nvSpPr>
        <p:spPr>
          <a:xfrm>
            <a:off x="5521305" y="3638841"/>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sp>
        <p:nvSpPr>
          <p:cNvPr id="134" name="Oval 133"/>
          <p:cNvSpPr/>
          <p:nvPr/>
        </p:nvSpPr>
        <p:spPr>
          <a:xfrm>
            <a:off x="6435467" y="3638841"/>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sp>
        <p:nvSpPr>
          <p:cNvPr id="137" name="Oval 136"/>
          <p:cNvSpPr/>
          <p:nvPr/>
        </p:nvSpPr>
        <p:spPr>
          <a:xfrm>
            <a:off x="4099275" y="4097887"/>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sp>
        <p:nvSpPr>
          <p:cNvPr id="141" name="Oval 140"/>
          <p:cNvSpPr/>
          <p:nvPr/>
        </p:nvSpPr>
        <p:spPr>
          <a:xfrm>
            <a:off x="5013437" y="4097887"/>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sp>
        <p:nvSpPr>
          <p:cNvPr id="144" name="Oval 143"/>
          <p:cNvSpPr/>
          <p:nvPr/>
        </p:nvSpPr>
        <p:spPr>
          <a:xfrm>
            <a:off x="5927599" y="4097887"/>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sp>
        <p:nvSpPr>
          <p:cNvPr id="147" name="Oval 146"/>
          <p:cNvSpPr/>
          <p:nvPr/>
        </p:nvSpPr>
        <p:spPr>
          <a:xfrm>
            <a:off x="6820551" y="4097887"/>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sp>
        <p:nvSpPr>
          <p:cNvPr id="178" name="Oval 177"/>
          <p:cNvSpPr/>
          <p:nvPr/>
        </p:nvSpPr>
        <p:spPr>
          <a:xfrm>
            <a:off x="4607143" y="4558959"/>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sp>
        <p:nvSpPr>
          <p:cNvPr id="181" name="Oval 180"/>
          <p:cNvSpPr/>
          <p:nvPr/>
        </p:nvSpPr>
        <p:spPr>
          <a:xfrm>
            <a:off x="5521305" y="4558959"/>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sp>
        <p:nvSpPr>
          <p:cNvPr id="184" name="Oval 183"/>
          <p:cNvSpPr/>
          <p:nvPr/>
        </p:nvSpPr>
        <p:spPr>
          <a:xfrm>
            <a:off x="6435467" y="4558959"/>
            <a:ext cx="1218883" cy="627523"/>
          </a:xfrm>
          <a:prstGeom prst="ellipse">
            <a:avLst/>
          </a:prstGeom>
          <a:gradFill>
            <a:gsLst>
              <a:gs pos="100000">
                <a:srgbClr val="792222"/>
              </a:gs>
              <a:gs pos="0">
                <a:schemeClr val="accent6"/>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36</a:t>
            </a:r>
          </a:p>
        </p:txBody>
      </p:sp>
      <p:pic>
        <p:nvPicPr>
          <p:cNvPr id="107" name="Picture 106"/>
          <p:cNvPicPr>
            <a:picLocks noChangeAspect="1"/>
          </p:cNvPicPr>
          <p:nvPr/>
        </p:nvPicPr>
        <p:blipFill>
          <a:blip r:embed="rId3"/>
          <a:stretch>
            <a:fillRect/>
          </a:stretch>
        </p:blipFill>
        <p:spPr>
          <a:xfrm>
            <a:off x="5044910" y="4708270"/>
            <a:ext cx="344492" cy="299430"/>
          </a:xfrm>
          <a:prstGeom prst="rect">
            <a:avLst/>
          </a:prstGeom>
        </p:spPr>
      </p:pic>
      <p:pic>
        <p:nvPicPr>
          <p:cNvPr id="108" name="Picture 107"/>
          <p:cNvPicPr>
            <a:picLocks noChangeAspect="1"/>
          </p:cNvPicPr>
          <p:nvPr/>
        </p:nvPicPr>
        <p:blipFill>
          <a:blip r:embed="rId3"/>
          <a:stretch>
            <a:fillRect/>
          </a:stretch>
        </p:blipFill>
        <p:spPr>
          <a:xfrm>
            <a:off x="4578724" y="4250075"/>
            <a:ext cx="344492" cy="299430"/>
          </a:xfrm>
          <a:prstGeom prst="rect">
            <a:avLst/>
          </a:prstGeom>
        </p:spPr>
      </p:pic>
      <p:pic>
        <p:nvPicPr>
          <p:cNvPr id="112" name="Picture 111"/>
          <p:cNvPicPr>
            <a:picLocks noChangeAspect="1"/>
          </p:cNvPicPr>
          <p:nvPr/>
        </p:nvPicPr>
        <p:blipFill>
          <a:blip r:embed="rId3"/>
          <a:stretch>
            <a:fillRect/>
          </a:stretch>
        </p:blipFill>
        <p:spPr>
          <a:xfrm>
            <a:off x="5496128" y="4255933"/>
            <a:ext cx="344492" cy="299430"/>
          </a:xfrm>
          <a:prstGeom prst="rect">
            <a:avLst/>
          </a:prstGeom>
        </p:spPr>
      </p:pic>
      <p:pic>
        <p:nvPicPr>
          <p:cNvPr id="113" name="Picture 112"/>
          <p:cNvPicPr>
            <a:picLocks noChangeAspect="1"/>
          </p:cNvPicPr>
          <p:nvPr/>
        </p:nvPicPr>
        <p:blipFill>
          <a:blip r:embed="rId3"/>
          <a:stretch>
            <a:fillRect/>
          </a:stretch>
        </p:blipFill>
        <p:spPr>
          <a:xfrm>
            <a:off x="6405394" y="4253649"/>
            <a:ext cx="344492" cy="299430"/>
          </a:xfrm>
          <a:prstGeom prst="rect">
            <a:avLst/>
          </a:prstGeom>
        </p:spPr>
      </p:pic>
      <p:pic>
        <p:nvPicPr>
          <p:cNvPr id="114" name="Picture 113"/>
          <p:cNvPicPr>
            <a:picLocks noChangeAspect="1"/>
          </p:cNvPicPr>
          <p:nvPr/>
        </p:nvPicPr>
        <p:blipFill>
          <a:blip r:embed="rId3"/>
          <a:stretch>
            <a:fillRect/>
          </a:stretch>
        </p:blipFill>
        <p:spPr>
          <a:xfrm>
            <a:off x="7314659" y="4259506"/>
            <a:ext cx="344492" cy="299430"/>
          </a:xfrm>
          <a:prstGeom prst="rect">
            <a:avLst/>
          </a:prstGeom>
        </p:spPr>
      </p:pic>
      <p:pic>
        <p:nvPicPr>
          <p:cNvPr id="115" name="Picture 114"/>
          <p:cNvPicPr>
            <a:picLocks noChangeAspect="1"/>
          </p:cNvPicPr>
          <p:nvPr/>
        </p:nvPicPr>
        <p:blipFill>
          <a:blip r:embed="rId3"/>
          <a:stretch>
            <a:fillRect/>
          </a:stretch>
        </p:blipFill>
        <p:spPr>
          <a:xfrm>
            <a:off x="6923999" y="3779171"/>
            <a:ext cx="344492" cy="299430"/>
          </a:xfrm>
          <a:prstGeom prst="rect">
            <a:avLst/>
          </a:prstGeom>
        </p:spPr>
      </p:pic>
      <p:pic>
        <p:nvPicPr>
          <p:cNvPr id="116" name="Picture 115"/>
          <p:cNvPicPr>
            <a:picLocks noChangeAspect="1"/>
          </p:cNvPicPr>
          <p:nvPr/>
        </p:nvPicPr>
        <p:blipFill>
          <a:blip r:embed="rId3"/>
          <a:stretch>
            <a:fillRect/>
          </a:stretch>
        </p:blipFill>
        <p:spPr>
          <a:xfrm>
            <a:off x="6002041" y="3793169"/>
            <a:ext cx="344492" cy="299430"/>
          </a:xfrm>
          <a:prstGeom prst="rect">
            <a:avLst/>
          </a:prstGeom>
        </p:spPr>
      </p:pic>
      <p:pic>
        <p:nvPicPr>
          <p:cNvPr id="117" name="Picture 116"/>
          <p:cNvPicPr>
            <a:picLocks noChangeAspect="1"/>
          </p:cNvPicPr>
          <p:nvPr/>
        </p:nvPicPr>
        <p:blipFill>
          <a:blip r:embed="rId3"/>
          <a:stretch>
            <a:fillRect/>
          </a:stretch>
        </p:blipFill>
        <p:spPr>
          <a:xfrm>
            <a:off x="5103190" y="3797738"/>
            <a:ext cx="344492" cy="299430"/>
          </a:xfrm>
          <a:prstGeom prst="rect">
            <a:avLst/>
          </a:prstGeom>
        </p:spPr>
      </p:pic>
      <p:grpSp>
        <p:nvGrpSpPr>
          <p:cNvPr id="11" name="Group 10"/>
          <p:cNvGrpSpPr/>
          <p:nvPr/>
        </p:nvGrpSpPr>
        <p:grpSpPr>
          <a:xfrm>
            <a:off x="8118125" y="3535794"/>
            <a:ext cx="3940159" cy="925213"/>
            <a:chOff x="8095458" y="2993679"/>
            <a:chExt cx="3941185" cy="925213"/>
          </a:xfrm>
        </p:grpSpPr>
        <p:sp>
          <p:nvSpPr>
            <p:cNvPr id="66" name="Oval 65"/>
            <p:cNvSpPr/>
            <p:nvPr/>
          </p:nvSpPr>
          <p:spPr>
            <a:xfrm>
              <a:off x="8603458" y="2993679"/>
              <a:ext cx="1219201" cy="386105"/>
            </a:xfrm>
            <a:prstGeom prst="ellipse">
              <a:avLst/>
            </a:prstGeom>
            <a:gradFill flip="none" rotWithShape="1">
              <a:gsLst>
                <a:gs pos="0">
                  <a:srgbClr val="FFA52A"/>
                </a:gs>
                <a:gs pos="100000">
                  <a:schemeClr val="accent4">
                    <a:lumMod val="75000"/>
                  </a:schemeClr>
                </a:gs>
              </a:gsLst>
              <a:lin ang="5400000" scaled="0"/>
              <a:tileRect/>
            </a:gradFill>
            <a:ln>
              <a:noFill/>
            </a:ln>
          </p:spPr>
          <p:txBody>
            <a:bodyPr wrap="none" lIns="34290" tIns="68580" rIns="137160" bIns="68580" anchor="t"/>
            <a:lstStyle/>
            <a:p>
              <a:pPr>
                <a:lnSpc>
                  <a:spcPct val="90000"/>
                </a:lnSpc>
              </a:pPr>
              <a:r>
                <a:rPr lang="en-US" sz="900" b="1" dirty="0">
                  <a:solidFill>
                    <a:srgbClr val="FFFFFF"/>
                  </a:solidFill>
                </a:rPr>
                <a:t>36</a:t>
              </a:r>
            </a:p>
          </p:txBody>
        </p:sp>
        <p:sp>
          <p:nvSpPr>
            <p:cNvPr id="67" name="Oval 66"/>
            <p:cNvSpPr/>
            <p:nvPr/>
          </p:nvSpPr>
          <p:spPr>
            <a:xfrm>
              <a:off x="9517858" y="2993679"/>
              <a:ext cx="1219201" cy="386105"/>
            </a:xfrm>
            <a:prstGeom prst="ellipse">
              <a:avLst/>
            </a:prstGeom>
            <a:gradFill flip="none" rotWithShape="1">
              <a:gsLst>
                <a:gs pos="0">
                  <a:srgbClr val="FFA52A"/>
                </a:gs>
                <a:gs pos="100000">
                  <a:schemeClr val="accent4">
                    <a:lumMod val="75000"/>
                  </a:schemeClr>
                </a:gs>
              </a:gsLst>
              <a:lin ang="5400000" scaled="0"/>
              <a:tileRect/>
            </a:gradFill>
            <a:ln>
              <a:noFill/>
            </a:ln>
          </p:spPr>
          <p:txBody>
            <a:bodyPr wrap="none" lIns="34290" tIns="68580" rIns="137160" bIns="68580" anchor="t"/>
            <a:lstStyle/>
            <a:p>
              <a:pPr>
                <a:lnSpc>
                  <a:spcPct val="90000"/>
                </a:lnSpc>
              </a:pPr>
              <a:r>
                <a:rPr lang="en-US" sz="900" b="1" dirty="0">
                  <a:solidFill>
                    <a:srgbClr val="FFFFFF"/>
                  </a:solidFill>
                </a:rPr>
                <a:t>36</a:t>
              </a:r>
            </a:p>
          </p:txBody>
        </p:sp>
        <p:sp>
          <p:nvSpPr>
            <p:cNvPr id="68" name="Oval 67"/>
            <p:cNvSpPr/>
            <p:nvPr/>
          </p:nvSpPr>
          <p:spPr>
            <a:xfrm>
              <a:off x="10432258" y="2993679"/>
              <a:ext cx="1219201" cy="386105"/>
            </a:xfrm>
            <a:prstGeom prst="ellipse">
              <a:avLst/>
            </a:prstGeom>
            <a:gradFill flip="none" rotWithShape="1">
              <a:gsLst>
                <a:gs pos="0">
                  <a:srgbClr val="FFA52A"/>
                </a:gs>
                <a:gs pos="100000">
                  <a:schemeClr val="accent4">
                    <a:lumMod val="75000"/>
                  </a:schemeClr>
                </a:gs>
              </a:gsLst>
              <a:lin ang="5400000" scaled="0"/>
              <a:tileRect/>
            </a:gradFill>
            <a:ln>
              <a:noFill/>
            </a:ln>
          </p:spPr>
          <p:txBody>
            <a:bodyPr wrap="none" lIns="34290" tIns="68580" rIns="137160" bIns="68580" anchor="t"/>
            <a:lstStyle/>
            <a:p>
              <a:pPr>
                <a:lnSpc>
                  <a:spcPct val="90000"/>
                </a:lnSpc>
              </a:pPr>
              <a:r>
                <a:rPr lang="en-US" sz="900" b="1" dirty="0">
                  <a:solidFill>
                    <a:srgbClr val="FFFFFF"/>
                  </a:solidFill>
                </a:rPr>
                <a:t>36</a:t>
              </a:r>
            </a:p>
          </p:txBody>
        </p:sp>
        <p:sp>
          <p:nvSpPr>
            <p:cNvPr id="69" name="Oval 68"/>
            <p:cNvSpPr/>
            <p:nvPr/>
          </p:nvSpPr>
          <p:spPr>
            <a:xfrm>
              <a:off x="8095458" y="3256778"/>
              <a:ext cx="1219201" cy="386105"/>
            </a:xfrm>
            <a:prstGeom prst="ellipse">
              <a:avLst/>
            </a:prstGeom>
            <a:gradFill flip="none" rotWithShape="1">
              <a:gsLst>
                <a:gs pos="0">
                  <a:srgbClr val="FFA52A"/>
                </a:gs>
                <a:gs pos="100000">
                  <a:schemeClr val="accent4">
                    <a:lumMod val="75000"/>
                  </a:schemeClr>
                </a:gs>
              </a:gsLst>
              <a:lin ang="5400000" scaled="0"/>
              <a:tileRect/>
            </a:gradFill>
            <a:ln>
              <a:noFill/>
            </a:ln>
          </p:spPr>
          <p:txBody>
            <a:bodyPr wrap="none" lIns="34290" tIns="68580" rIns="137160" bIns="68580" anchor="t"/>
            <a:lstStyle/>
            <a:p>
              <a:pPr>
                <a:lnSpc>
                  <a:spcPct val="90000"/>
                </a:lnSpc>
              </a:pPr>
              <a:r>
                <a:rPr lang="en-US" sz="900" b="1" dirty="0">
                  <a:solidFill>
                    <a:srgbClr val="FFFFFF"/>
                  </a:solidFill>
                </a:rPr>
                <a:t>36</a:t>
              </a:r>
            </a:p>
          </p:txBody>
        </p:sp>
        <p:sp>
          <p:nvSpPr>
            <p:cNvPr id="70" name="Oval 69"/>
            <p:cNvSpPr/>
            <p:nvPr/>
          </p:nvSpPr>
          <p:spPr>
            <a:xfrm>
              <a:off x="9009858" y="3256778"/>
              <a:ext cx="1219201" cy="386105"/>
            </a:xfrm>
            <a:prstGeom prst="ellipse">
              <a:avLst/>
            </a:prstGeom>
            <a:gradFill flip="none" rotWithShape="1">
              <a:gsLst>
                <a:gs pos="0">
                  <a:srgbClr val="FFA52A"/>
                </a:gs>
                <a:gs pos="100000">
                  <a:schemeClr val="accent4">
                    <a:lumMod val="75000"/>
                  </a:schemeClr>
                </a:gs>
              </a:gsLst>
              <a:lin ang="5400000" scaled="0"/>
              <a:tileRect/>
            </a:gradFill>
            <a:ln>
              <a:noFill/>
            </a:ln>
          </p:spPr>
          <p:txBody>
            <a:bodyPr wrap="none" lIns="34290" tIns="68580" rIns="137160" bIns="68580" anchor="t"/>
            <a:lstStyle/>
            <a:p>
              <a:pPr>
                <a:lnSpc>
                  <a:spcPct val="90000"/>
                </a:lnSpc>
              </a:pPr>
              <a:r>
                <a:rPr lang="en-US" sz="900" b="1" dirty="0">
                  <a:solidFill>
                    <a:srgbClr val="FFFFFF"/>
                  </a:solidFill>
                </a:rPr>
                <a:t>36</a:t>
              </a:r>
            </a:p>
          </p:txBody>
        </p:sp>
        <p:sp>
          <p:nvSpPr>
            <p:cNvPr id="71" name="Oval 70"/>
            <p:cNvSpPr/>
            <p:nvPr/>
          </p:nvSpPr>
          <p:spPr>
            <a:xfrm>
              <a:off x="9924258" y="3256778"/>
              <a:ext cx="1219201" cy="386105"/>
            </a:xfrm>
            <a:prstGeom prst="ellipse">
              <a:avLst/>
            </a:prstGeom>
            <a:gradFill flip="none" rotWithShape="1">
              <a:gsLst>
                <a:gs pos="0">
                  <a:srgbClr val="FFA52A"/>
                </a:gs>
                <a:gs pos="100000">
                  <a:schemeClr val="accent4">
                    <a:lumMod val="75000"/>
                  </a:schemeClr>
                </a:gs>
              </a:gsLst>
              <a:lin ang="5400000" scaled="0"/>
              <a:tileRect/>
            </a:gradFill>
            <a:ln>
              <a:noFill/>
            </a:ln>
          </p:spPr>
          <p:txBody>
            <a:bodyPr wrap="none" lIns="34290" tIns="68580" rIns="137160" bIns="68580" anchor="t"/>
            <a:lstStyle/>
            <a:p>
              <a:pPr>
                <a:lnSpc>
                  <a:spcPct val="90000"/>
                </a:lnSpc>
              </a:pPr>
              <a:r>
                <a:rPr lang="en-US" sz="900" b="1" dirty="0">
                  <a:solidFill>
                    <a:srgbClr val="FFFFFF"/>
                  </a:solidFill>
                </a:rPr>
                <a:t>36</a:t>
              </a:r>
            </a:p>
          </p:txBody>
        </p:sp>
        <p:sp>
          <p:nvSpPr>
            <p:cNvPr id="72" name="Oval 71"/>
            <p:cNvSpPr/>
            <p:nvPr/>
          </p:nvSpPr>
          <p:spPr>
            <a:xfrm>
              <a:off x="10817442" y="3256778"/>
              <a:ext cx="1219201" cy="386105"/>
            </a:xfrm>
            <a:prstGeom prst="ellipse">
              <a:avLst/>
            </a:prstGeom>
            <a:gradFill flip="none" rotWithShape="1">
              <a:gsLst>
                <a:gs pos="0">
                  <a:srgbClr val="FFA52A"/>
                </a:gs>
                <a:gs pos="100000">
                  <a:schemeClr val="accent4">
                    <a:lumMod val="75000"/>
                  </a:schemeClr>
                </a:gs>
              </a:gsLst>
              <a:lin ang="5400000" scaled="0"/>
              <a:tileRect/>
            </a:gradFill>
            <a:ln>
              <a:noFill/>
            </a:ln>
          </p:spPr>
          <p:txBody>
            <a:bodyPr wrap="none" lIns="34290" tIns="68580" rIns="137160" bIns="68580" anchor="t"/>
            <a:lstStyle/>
            <a:p>
              <a:pPr>
                <a:lnSpc>
                  <a:spcPct val="90000"/>
                </a:lnSpc>
              </a:pPr>
              <a:r>
                <a:rPr lang="en-US" sz="900" b="1" dirty="0">
                  <a:solidFill>
                    <a:srgbClr val="FFFFFF"/>
                  </a:solidFill>
                </a:rPr>
                <a:t>36</a:t>
              </a:r>
            </a:p>
          </p:txBody>
        </p:sp>
        <p:sp>
          <p:nvSpPr>
            <p:cNvPr id="73" name="Oval 72"/>
            <p:cNvSpPr/>
            <p:nvPr/>
          </p:nvSpPr>
          <p:spPr>
            <a:xfrm>
              <a:off x="8603458" y="3532787"/>
              <a:ext cx="1219201" cy="386105"/>
            </a:xfrm>
            <a:prstGeom prst="ellipse">
              <a:avLst/>
            </a:prstGeom>
            <a:gradFill flip="none" rotWithShape="1">
              <a:gsLst>
                <a:gs pos="0">
                  <a:schemeClr val="accent1">
                    <a:lumMod val="75000"/>
                  </a:schemeClr>
                </a:gs>
                <a:gs pos="50000">
                  <a:schemeClr val="accent1">
                    <a:lumMod val="90000"/>
                  </a:schemeClr>
                </a:gs>
                <a:gs pos="100000">
                  <a:schemeClr val="accent1">
                    <a:lumMod val="40000"/>
                    <a:lumOff val="60000"/>
                    <a:alpha val="85000"/>
                  </a:schemeClr>
                </a:gs>
              </a:gsLst>
              <a:lin ang="2700000" scaled="1"/>
              <a:tileRect/>
            </a:gradFill>
            <a:ln>
              <a:noFill/>
            </a:ln>
          </p:spPr>
          <p:txBody>
            <a:bodyPr wrap="none" lIns="34290" tIns="68580" rIns="137160" bIns="68580" anchor="t"/>
            <a:lstStyle/>
            <a:p>
              <a:pPr>
                <a:lnSpc>
                  <a:spcPct val="90000"/>
                </a:lnSpc>
              </a:pPr>
              <a:r>
                <a:rPr lang="en-US" sz="900" b="1" dirty="0">
                  <a:solidFill>
                    <a:srgbClr val="FFFFFF"/>
                  </a:solidFill>
                </a:rPr>
                <a:t>58</a:t>
              </a:r>
            </a:p>
          </p:txBody>
        </p:sp>
        <p:sp>
          <p:nvSpPr>
            <p:cNvPr id="83" name="Oval 82"/>
            <p:cNvSpPr/>
            <p:nvPr/>
          </p:nvSpPr>
          <p:spPr>
            <a:xfrm>
              <a:off x="9517858" y="3532787"/>
              <a:ext cx="1219201" cy="386105"/>
            </a:xfrm>
            <a:prstGeom prst="ellipse">
              <a:avLst/>
            </a:prstGeom>
            <a:gradFill flip="none" rotWithShape="1">
              <a:gsLst>
                <a:gs pos="0">
                  <a:schemeClr val="accent1">
                    <a:lumMod val="75000"/>
                  </a:schemeClr>
                </a:gs>
                <a:gs pos="50000">
                  <a:schemeClr val="accent1">
                    <a:lumMod val="90000"/>
                  </a:schemeClr>
                </a:gs>
                <a:gs pos="100000">
                  <a:schemeClr val="accent1">
                    <a:lumMod val="40000"/>
                    <a:lumOff val="60000"/>
                    <a:alpha val="85000"/>
                  </a:schemeClr>
                </a:gs>
              </a:gsLst>
              <a:lin ang="2700000" scaled="1"/>
              <a:tileRect/>
            </a:gradFill>
            <a:ln>
              <a:noFill/>
            </a:ln>
          </p:spPr>
          <p:txBody>
            <a:bodyPr wrap="none" lIns="34290" tIns="68580" rIns="137160" bIns="68580" anchor="t"/>
            <a:lstStyle/>
            <a:p>
              <a:pPr>
                <a:lnSpc>
                  <a:spcPct val="90000"/>
                </a:lnSpc>
              </a:pPr>
              <a:r>
                <a:rPr lang="en-US" sz="900" b="1" dirty="0">
                  <a:solidFill>
                    <a:srgbClr val="FFFFFF"/>
                  </a:solidFill>
                </a:rPr>
                <a:t>58</a:t>
              </a:r>
            </a:p>
          </p:txBody>
        </p:sp>
        <p:sp>
          <p:nvSpPr>
            <p:cNvPr id="86" name="Oval 85"/>
            <p:cNvSpPr/>
            <p:nvPr/>
          </p:nvSpPr>
          <p:spPr>
            <a:xfrm>
              <a:off x="10432258" y="3532787"/>
              <a:ext cx="1219201" cy="386105"/>
            </a:xfrm>
            <a:prstGeom prst="ellipse">
              <a:avLst/>
            </a:prstGeom>
            <a:gradFill flip="none" rotWithShape="1">
              <a:gsLst>
                <a:gs pos="0">
                  <a:schemeClr val="accent1">
                    <a:lumMod val="75000"/>
                  </a:schemeClr>
                </a:gs>
                <a:gs pos="50000">
                  <a:schemeClr val="accent1">
                    <a:lumMod val="90000"/>
                  </a:schemeClr>
                </a:gs>
                <a:gs pos="100000">
                  <a:schemeClr val="accent1">
                    <a:lumMod val="40000"/>
                    <a:lumOff val="60000"/>
                    <a:alpha val="85000"/>
                  </a:schemeClr>
                </a:gs>
              </a:gsLst>
              <a:lin ang="2700000" scaled="1"/>
              <a:tileRect/>
            </a:gradFill>
            <a:ln>
              <a:noFill/>
            </a:ln>
          </p:spPr>
          <p:txBody>
            <a:bodyPr wrap="none" lIns="34290" tIns="68580" rIns="137160" bIns="68580" anchor="t"/>
            <a:lstStyle/>
            <a:p>
              <a:pPr>
                <a:lnSpc>
                  <a:spcPct val="90000"/>
                </a:lnSpc>
              </a:pPr>
              <a:r>
                <a:rPr lang="en-US" sz="900" b="1" dirty="0">
                  <a:solidFill>
                    <a:srgbClr val="FFFFFF"/>
                  </a:solidFill>
                </a:rPr>
                <a:t>58</a:t>
              </a:r>
            </a:p>
          </p:txBody>
        </p:sp>
      </p:grpSp>
      <p:pic>
        <p:nvPicPr>
          <p:cNvPr id="176" name="Picture 175"/>
          <p:cNvPicPr>
            <a:picLocks noChangeAspect="1"/>
          </p:cNvPicPr>
          <p:nvPr/>
        </p:nvPicPr>
        <p:blipFill>
          <a:blip r:embed="rId3"/>
          <a:stretch>
            <a:fillRect/>
          </a:stretch>
        </p:blipFill>
        <p:spPr>
          <a:xfrm>
            <a:off x="8557116" y="3821222"/>
            <a:ext cx="344492" cy="299430"/>
          </a:xfrm>
          <a:prstGeom prst="rect">
            <a:avLst/>
          </a:prstGeom>
        </p:spPr>
      </p:pic>
      <p:pic>
        <p:nvPicPr>
          <p:cNvPr id="177" name="Picture 176"/>
          <p:cNvPicPr>
            <a:picLocks noChangeAspect="1"/>
          </p:cNvPicPr>
          <p:nvPr/>
        </p:nvPicPr>
        <p:blipFill>
          <a:blip r:embed="rId3"/>
          <a:stretch>
            <a:fillRect/>
          </a:stretch>
        </p:blipFill>
        <p:spPr>
          <a:xfrm>
            <a:off x="9474520" y="3827080"/>
            <a:ext cx="344492" cy="299430"/>
          </a:xfrm>
          <a:prstGeom prst="rect">
            <a:avLst/>
          </a:prstGeom>
        </p:spPr>
      </p:pic>
      <p:pic>
        <p:nvPicPr>
          <p:cNvPr id="179" name="Picture 178"/>
          <p:cNvPicPr>
            <a:picLocks noChangeAspect="1"/>
          </p:cNvPicPr>
          <p:nvPr/>
        </p:nvPicPr>
        <p:blipFill>
          <a:blip r:embed="rId3"/>
          <a:stretch>
            <a:fillRect/>
          </a:stretch>
        </p:blipFill>
        <p:spPr>
          <a:xfrm>
            <a:off x="10383786" y="3824796"/>
            <a:ext cx="344492" cy="299430"/>
          </a:xfrm>
          <a:prstGeom prst="rect">
            <a:avLst/>
          </a:prstGeom>
        </p:spPr>
      </p:pic>
      <p:pic>
        <p:nvPicPr>
          <p:cNvPr id="180" name="Picture 179"/>
          <p:cNvPicPr>
            <a:picLocks noChangeAspect="1"/>
          </p:cNvPicPr>
          <p:nvPr/>
        </p:nvPicPr>
        <p:blipFill>
          <a:blip r:embed="rId3"/>
          <a:stretch>
            <a:fillRect/>
          </a:stretch>
        </p:blipFill>
        <p:spPr>
          <a:xfrm>
            <a:off x="11293051" y="3830653"/>
            <a:ext cx="344492" cy="299430"/>
          </a:xfrm>
          <a:prstGeom prst="rect">
            <a:avLst/>
          </a:prstGeom>
        </p:spPr>
      </p:pic>
      <p:pic>
        <p:nvPicPr>
          <p:cNvPr id="182" name="Picture 181"/>
          <p:cNvPicPr>
            <a:picLocks noChangeAspect="1"/>
          </p:cNvPicPr>
          <p:nvPr/>
        </p:nvPicPr>
        <p:blipFill>
          <a:blip r:embed="rId3"/>
          <a:stretch>
            <a:fillRect/>
          </a:stretch>
        </p:blipFill>
        <p:spPr>
          <a:xfrm>
            <a:off x="10902391" y="3622468"/>
            <a:ext cx="344492" cy="299430"/>
          </a:xfrm>
          <a:prstGeom prst="rect">
            <a:avLst/>
          </a:prstGeom>
        </p:spPr>
      </p:pic>
      <p:pic>
        <p:nvPicPr>
          <p:cNvPr id="183" name="Picture 182"/>
          <p:cNvPicPr>
            <a:picLocks noChangeAspect="1"/>
          </p:cNvPicPr>
          <p:nvPr/>
        </p:nvPicPr>
        <p:blipFill>
          <a:blip r:embed="rId3"/>
          <a:stretch>
            <a:fillRect/>
          </a:stretch>
        </p:blipFill>
        <p:spPr>
          <a:xfrm>
            <a:off x="9980433" y="3562726"/>
            <a:ext cx="344492" cy="299430"/>
          </a:xfrm>
          <a:prstGeom prst="rect">
            <a:avLst/>
          </a:prstGeom>
        </p:spPr>
      </p:pic>
      <p:pic>
        <p:nvPicPr>
          <p:cNvPr id="185" name="Picture 184"/>
          <p:cNvPicPr>
            <a:picLocks noChangeAspect="1"/>
          </p:cNvPicPr>
          <p:nvPr/>
        </p:nvPicPr>
        <p:blipFill>
          <a:blip r:embed="rId3"/>
          <a:stretch>
            <a:fillRect/>
          </a:stretch>
        </p:blipFill>
        <p:spPr>
          <a:xfrm>
            <a:off x="9081582" y="3641035"/>
            <a:ext cx="344492" cy="299430"/>
          </a:xfrm>
          <a:prstGeom prst="rect">
            <a:avLst/>
          </a:prstGeom>
        </p:spPr>
      </p:pic>
      <p:sp>
        <p:nvSpPr>
          <p:cNvPr id="143" name="Oval 142"/>
          <p:cNvSpPr/>
          <p:nvPr/>
        </p:nvSpPr>
        <p:spPr>
          <a:xfrm>
            <a:off x="8636872" y="4067180"/>
            <a:ext cx="1218883"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44</a:t>
            </a:r>
          </a:p>
        </p:txBody>
      </p:sp>
      <p:sp>
        <p:nvSpPr>
          <p:cNvPr id="145" name="Oval 144"/>
          <p:cNvSpPr/>
          <p:nvPr/>
        </p:nvSpPr>
        <p:spPr>
          <a:xfrm>
            <a:off x="9551034" y="4067180"/>
            <a:ext cx="1218883"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44</a:t>
            </a:r>
          </a:p>
        </p:txBody>
      </p:sp>
      <p:sp>
        <p:nvSpPr>
          <p:cNvPr id="146" name="Oval 145"/>
          <p:cNvSpPr/>
          <p:nvPr/>
        </p:nvSpPr>
        <p:spPr>
          <a:xfrm>
            <a:off x="10465196" y="4067180"/>
            <a:ext cx="1218883"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44</a:t>
            </a:r>
          </a:p>
        </p:txBody>
      </p:sp>
      <p:sp>
        <p:nvSpPr>
          <p:cNvPr id="148" name="Oval 147"/>
          <p:cNvSpPr/>
          <p:nvPr/>
        </p:nvSpPr>
        <p:spPr>
          <a:xfrm>
            <a:off x="8129005" y="4330279"/>
            <a:ext cx="1218883"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44</a:t>
            </a:r>
          </a:p>
        </p:txBody>
      </p:sp>
      <p:sp>
        <p:nvSpPr>
          <p:cNvPr id="149" name="Oval 148"/>
          <p:cNvSpPr/>
          <p:nvPr/>
        </p:nvSpPr>
        <p:spPr>
          <a:xfrm>
            <a:off x="9043167" y="4330279"/>
            <a:ext cx="1218883"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44</a:t>
            </a:r>
          </a:p>
        </p:txBody>
      </p:sp>
      <p:sp>
        <p:nvSpPr>
          <p:cNvPr id="151" name="Oval 150"/>
          <p:cNvSpPr/>
          <p:nvPr/>
        </p:nvSpPr>
        <p:spPr>
          <a:xfrm>
            <a:off x="9957328" y="4330279"/>
            <a:ext cx="1218883"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44</a:t>
            </a:r>
          </a:p>
        </p:txBody>
      </p:sp>
      <p:sp>
        <p:nvSpPr>
          <p:cNvPr id="153" name="Oval 152"/>
          <p:cNvSpPr/>
          <p:nvPr/>
        </p:nvSpPr>
        <p:spPr>
          <a:xfrm>
            <a:off x="10850280" y="4330279"/>
            <a:ext cx="1218883"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44</a:t>
            </a:r>
          </a:p>
        </p:txBody>
      </p:sp>
      <p:pic>
        <p:nvPicPr>
          <p:cNvPr id="186" name="Picture 185"/>
          <p:cNvPicPr>
            <a:picLocks noChangeAspect="1"/>
          </p:cNvPicPr>
          <p:nvPr/>
        </p:nvPicPr>
        <p:blipFill>
          <a:blip r:embed="rId3"/>
          <a:stretch>
            <a:fillRect/>
          </a:stretch>
        </p:blipFill>
        <p:spPr>
          <a:xfrm>
            <a:off x="8567995" y="4341722"/>
            <a:ext cx="344492" cy="299430"/>
          </a:xfrm>
          <a:prstGeom prst="rect">
            <a:avLst/>
          </a:prstGeom>
        </p:spPr>
      </p:pic>
      <p:pic>
        <p:nvPicPr>
          <p:cNvPr id="187" name="Picture 186"/>
          <p:cNvPicPr>
            <a:picLocks noChangeAspect="1"/>
          </p:cNvPicPr>
          <p:nvPr/>
        </p:nvPicPr>
        <p:blipFill>
          <a:blip r:embed="rId3"/>
          <a:stretch>
            <a:fillRect/>
          </a:stretch>
        </p:blipFill>
        <p:spPr>
          <a:xfrm>
            <a:off x="9485399" y="4347580"/>
            <a:ext cx="344492" cy="299430"/>
          </a:xfrm>
          <a:prstGeom prst="rect">
            <a:avLst/>
          </a:prstGeom>
        </p:spPr>
      </p:pic>
      <p:pic>
        <p:nvPicPr>
          <p:cNvPr id="188" name="Picture 187"/>
          <p:cNvPicPr>
            <a:picLocks noChangeAspect="1"/>
          </p:cNvPicPr>
          <p:nvPr/>
        </p:nvPicPr>
        <p:blipFill>
          <a:blip r:embed="rId3"/>
          <a:stretch>
            <a:fillRect/>
          </a:stretch>
        </p:blipFill>
        <p:spPr>
          <a:xfrm>
            <a:off x="10394665" y="4345296"/>
            <a:ext cx="344492" cy="299430"/>
          </a:xfrm>
          <a:prstGeom prst="rect">
            <a:avLst/>
          </a:prstGeom>
        </p:spPr>
      </p:pic>
      <p:pic>
        <p:nvPicPr>
          <p:cNvPr id="189" name="Picture 188"/>
          <p:cNvPicPr>
            <a:picLocks noChangeAspect="1"/>
          </p:cNvPicPr>
          <p:nvPr/>
        </p:nvPicPr>
        <p:blipFill>
          <a:blip r:embed="rId3"/>
          <a:stretch>
            <a:fillRect/>
          </a:stretch>
        </p:blipFill>
        <p:spPr>
          <a:xfrm>
            <a:off x="11303930" y="4351153"/>
            <a:ext cx="344492" cy="299430"/>
          </a:xfrm>
          <a:prstGeom prst="rect">
            <a:avLst/>
          </a:prstGeom>
        </p:spPr>
      </p:pic>
      <p:pic>
        <p:nvPicPr>
          <p:cNvPr id="190" name="Picture 189"/>
          <p:cNvPicPr>
            <a:picLocks noChangeAspect="1"/>
          </p:cNvPicPr>
          <p:nvPr/>
        </p:nvPicPr>
        <p:blipFill>
          <a:blip r:embed="rId3"/>
          <a:stretch>
            <a:fillRect/>
          </a:stretch>
        </p:blipFill>
        <p:spPr>
          <a:xfrm>
            <a:off x="10913270" y="4110310"/>
            <a:ext cx="344492" cy="299430"/>
          </a:xfrm>
          <a:prstGeom prst="rect">
            <a:avLst/>
          </a:prstGeom>
        </p:spPr>
      </p:pic>
      <p:pic>
        <p:nvPicPr>
          <p:cNvPr id="191" name="Picture 190"/>
          <p:cNvPicPr>
            <a:picLocks noChangeAspect="1"/>
          </p:cNvPicPr>
          <p:nvPr/>
        </p:nvPicPr>
        <p:blipFill>
          <a:blip r:embed="rId3"/>
          <a:stretch>
            <a:fillRect/>
          </a:stretch>
        </p:blipFill>
        <p:spPr>
          <a:xfrm>
            <a:off x="9991312" y="4124308"/>
            <a:ext cx="344492" cy="299430"/>
          </a:xfrm>
          <a:prstGeom prst="rect">
            <a:avLst/>
          </a:prstGeom>
        </p:spPr>
      </p:pic>
      <p:pic>
        <p:nvPicPr>
          <p:cNvPr id="192" name="Picture 191"/>
          <p:cNvPicPr>
            <a:picLocks noChangeAspect="1"/>
          </p:cNvPicPr>
          <p:nvPr/>
        </p:nvPicPr>
        <p:blipFill>
          <a:blip r:embed="rId3"/>
          <a:stretch>
            <a:fillRect/>
          </a:stretch>
        </p:blipFill>
        <p:spPr>
          <a:xfrm>
            <a:off x="9092461" y="4128877"/>
            <a:ext cx="344492" cy="299430"/>
          </a:xfrm>
          <a:prstGeom prst="rect">
            <a:avLst/>
          </a:prstGeom>
        </p:spPr>
      </p:pic>
      <p:grpSp>
        <p:nvGrpSpPr>
          <p:cNvPr id="4" name="Group 3"/>
          <p:cNvGrpSpPr/>
          <p:nvPr/>
        </p:nvGrpSpPr>
        <p:grpSpPr>
          <a:xfrm>
            <a:off x="8129004" y="4598568"/>
            <a:ext cx="3940159" cy="925213"/>
            <a:chOff x="8106340" y="4103792"/>
            <a:chExt cx="3941185" cy="925213"/>
          </a:xfrm>
        </p:grpSpPr>
        <p:sp>
          <p:nvSpPr>
            <p:cNvPr id="154" name="Oval 153"/>
            <p:cNvSpPr/>
            <p:nvPr/>
          </p:nvSpPr>
          <p:spPr>
            <a:xfrm>
              <a:off x="8614340" y="4185943"/>
              <a:ext cx="1219201"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42</a:t>
              </a:r>
            </a:p>
          </p:txBody>
        </p:sp>
        <p:sp>
          <p:nvSpPr>
            <p:cNvPr id="155" name="Oval 154"/>
            <p:cNvSpPr/>
            <p:nvPr/>
          </p:nvSpPr>
          <p:spPr>
            <a:xfrm>
              <a:off x="9528740" y="4185943"/>
              <a:ext cx="1219201"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42</a:t>
              </a:r>
            </a:p>
          </p:txBody>
        </p:sp>
        <p:sp>
          <p:nvSpPr>
            <p:cNvPr id="157" name="Oval 156"/>
            <p:cNvSpPr/>
            <p:nvPr/>
          </p:nvSpPr>
          <p:spPr>
            <a:xfrm>
              <a:off x="10443140" y="4185943"/>
              <a:ext cx="1219201" cy="386105"/>
            </a:xfrm>
            <a:prstGeom prst="ellipse">
              <a:avLst/>
            </a:prstGeom>
            <a:ln/>
          </p:spPr>
          <p:style>
            <a:lnRef idx="1">
              <a:schemeClr val="accent2"/>
            </a:lnRef>
            <a:fillRef idx="3">
              <a:schemeClr val="accent2"/>
            </a:fillRef>
            <a:effectRef idx="2">
              <a:schemeClr val="accent2"/>
            </a:effectRef>
            <a:fontRef idx="minor">
              <a:schemeClr val="lt1"/>
            </a:fontRef>
          </p:style>
          <p:txBody>
            <a:bodyPr wrap="none" lIns="34290" tIns="68580" rIns="137160" bIns="68580" anchor="t"/>
            <a:lstStyle/>
            <a:p>
              <a:pPr>
                <a:lnSpc>
                  <a:spcPct val="90000"/>
                </a:lnSpc>
              </a:pPr>
              <a:r>
                <a:rPr lang="en-US" sz="900" b="1" dirty="0">
                  <a:solidFill>
                    <a:srgbClr val="FFFFFF"/>
                  </a:solidFill>
                </a:rPr>
                <a:t>42</a:t>
              </a:r>
            </a:p>
          </p:txBody>
        </p:sp>
        <p:sp>
          <p:nvSpPr>
            <p:cNvPr id="160" name="Oval 159"/>
            <p:cNvSpPr/>
            <p:nvPr/>
          </p:nvSpPr>
          <p:spPr>
            <a:xfrm>
              <a:off x="8614340" y="4103792"/>
              <a:ext cx="1219201" cy="386105"/>
            </a:xfrm>
            <a:prstGeom prst="ellipse">
              <a:avLst/>
            </a:prstGeom>
            <a:gradFill>
              <a:gsLst>
                <a:gs pos="100000">
                  <a:srgbClr val="792222"/>
                </a:gs>
                <a:gs pos="0">
                  <a:srgbClr val="A12D2D"/>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sp>
          <p:nvSpPr>
            <p:cNvPr id="161" name="Oval 160"/>
            <p:cNvSpPr/>
            <p:nvPr/>
          </p:nvSpPr>
          <p:spPr>
            <a:xfrm>
              <a:off x="9528740" y="4103792"/>
              <a:ext cx="1219201" cy="386105"/>
            </a:xfrm>
            <a:prstGeom prst="ellipse">
              <a:avLst/>
            </a:prstGeom>
            <a:gradFill>
              <a:gsLst>
                <a:gs pos="100000">
                  <a:srgbClr val="792222"/>
                </a:gs>
                <a:gs pos="0">
                  <a:srgbClr val="A12D2D"/>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sp>
          <p:nvSpPr>
            <p:cNvPr id="163" name="Oval 162"/>
            <p:cNvSpPr/>
            <p:nvPr/>
          </p:nvSpPr>
          <p:spPr>
            <a:xfrm>
              <a:off x="10443140" y="4103792"/>
              <a:ext cx="1219201" cy="386105"/>
            </a:xfrm>
            <a:prstGeom prst="ellipse">
              <a:avLst/>
            </a:prstGeom>
            <a:gradFill>
              <a:gsLst>
                <a:gs pos="100000">
                  <a:srgbClr val="792222"/>
                </a:gs>
                <a:gs pos="0">
                  <a:srgbClr val="A12D2D"/>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sp>
          <p:nvSpPr>
            <p:cNvPr id="164" name="Oval 163"/>
            <p:cNvSpPr/>
            <p:nvPr/>
          </p:nvSpPr>
          <p:spPr>
            <a:xfrm>
              <a:off x="8106340" y="4366891"/>
              <a:ext cx="1219201" cy="386105"/>
            </a:xfrm>
            <a:prstGeom prst="ellipse">
              <a:avLst/>
            </a:prstGeom>
            <a:gradFill>
              <a:gsLst>
                <a:gs pos="100000">
                  <a:srgbClr val="792222"/>
                </a:gs>
                <a:gs pos="0">
                  <a:srgbClr val="A12D2D"/>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sp>
          <p:nvSpPr>
            <p:cNvPr id="166" name="Oval 165"/>
            <p:cNvSpPr/>
            <p:nvPr/>
          </p:nvSpPr>
          <p:spPr>
            <a:xfrm>
              <a:off x="9020740" y="4366891"/>
              <a:ext cx="1219201" cy="386105"/>
            </a:xfrm>
            <a:prstGeom prst="ellipse">
              <a:avLst/>
            </a:prstGeom>
            <a:gradFill>
              <a:gsLst>
                <a:gs pos="0">
                  <a:srgbClr val="A12D2D"/>
                </a:gs>
                <a:gs pos="100000">
                  <a:srgbClr val="792222"/>
                </a:gs>
              </a:gsLst>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sp>
          <p:nvSpPr>
            <p:cNvPr id="167" name="Oval 166"/>
            <p:cNvSpPr/>
            <p:nvPr/>
          </p:nvSpPr>
          <p:spPr>
            <a:xfrm>
              <a:off x="9935140" y="4366891"/>
              <a:ext cx="1219201" cy="386105"/>
            </a:xfrm>
            <a:prstGeom prst="ellipse">
              <a:avLst/>
            </a:prstGeom>
            <a:gradFill>
              <a:gsLst>
                <a:gs pos="0">
                  <a:srgbClr val="A12D2D"/>
                </a:gs>
                <a:gs pos="100000">
                  <a:srgbClr val="792222"/>
                </a:gs>
              </a:gsLst>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sp>
          <p:nvSpPr>
            <p:cNvPr id="169" name="Oval 168"/>
            <p:cNvSpPr/>
            <p:nvPr/>
          </p:nvSpPr>
          <p:spPr>
            <a:xfrm>
              <a:off x="10828324" y="4366891"/>
              <a:ext cx="1219201" cy="386105"/>
            </a:xfrm>
            <a:prstGeom prst="ellipse">
              <a:avLst/>
            </a:prstGeom>
            <a:gradFill>
              <a:gsLst>
                <a:gs pos="100000">
                  <a:srgbClr val="792222"/>
                </a:gs>
                <a:gs pos="0">
                  <a:srgbClr val="A12D2D"/>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sp>
          <p:nvSpPr>
            <p:cNvPr id="170" name="Oval 169"/>
            <p:cNvSpPr/>
            <p:nvPr/>
          </p:nvSpPr>
          <p:spPr>
            <a:xfrm>
              <a:off x="8614340" y="4642900"/>
              <a:ext cx="1219201" cy="386105"/>
            </a:xfrm>
            <a:prstGeom prst="ellipse">
              <a:avLst/>
            </a:prstGeom>
            <a:gradFill>
              <a:gsLst>
                <a:gs pos="100000">
                  <a:srgbClr val="792222"/>
                </a:gs>
                <a:gs pos="0">
                  <a:srgbClr val="A12D2D"/>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sp>
          <p:nvSpPr>
            <p:cNvPr id="172" name="Oval 171"/>
            <p:cNvSpPr/>
            <p:nvPr/>
          </p:nvSpPr>
          <p:spPr>
            <a:xfrm>
              <a:off x="9528740" y="4642900"/>
              <a:ext cx="1219201" cy="386105"/>
            </a:xfrm>
            <a:prstGeom prst="ellipse">
              <a:avLst/>
            </a:prstGeom>
            <a:gradFill>
              <a:gsLst>
                <a:gs pos="100000">
                  <a:srgbClr val="792222"/>
                </a:gs>
                <a:gs pos="0">
                  <a:srgbClr val="A12D2D"/>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sp>
          <p:nvSpPr>
            <p:cNvPr id="173" name="Oval 172"/>
            <p:cNvSpPr/>
            <p:nvPr/>
          </p:nvSpPr>
          <p:spPr>
            <a:xfrm>
              <a:off x="10443140" y="4642900"/>
              <a:ext cx="1219201" cy="386105"/>
            </a:xfrm>
            <a:prstGeom prst="ellipse">
              <a:avLst/>
            </a:prstGeom>
            <a:gradFill>
              <a:gsLst>
                <a:gs pos="100000">
                  <a:srgbClr val="792222"/>
                </a:gs>
                <a:gs pos="0">
                  <a:srgbClr val="A12D2D"/>
                </a:gs>
              </a:gsLst>
              <a:lin ang="5400000" scaled="0"/>
            </a:gradFill>
            <a:ln>
              <a:noFill/>
            </a:ln>
          </p:spPr>
          <p:style>
            <a:lnRef idx="1">
              <a:schemeClr val="accent3"/>
            </a:lnRef>
            <a:fillRef idx="3">
              <a:schemeClr val="accent3"/>
            </a:fillRef>
            <a:effectRef idx="2">
              <a:schemeClr val="accent3"/>
            </a:effectRef>
            <a:fontRef idx="minor">
              <a:schemeClr val="lt1"/>
            </a:fontRef>
          </p:style>
          <p:txBody>
            <a:bodyPr wrap="none" lIns="34290" tIns="68580" rIns="137160" bIns="68580" anchor="t"/>
            <a:lstStyle/>
            <a:p>
              <a:pPr>
                <a:lnSpc>
                  <a:spcPct val="90000"/>
                </a:lnSpc>
              </a:pPr>
              <a:r>
                <a:rPr lang="en-US" sz="900" b="1" dirty="0">
                  <a:solidFill>
                    <a:srgbClr val="FFFFFF"/>
                  </a:solidFill>
                </a:rPr>
                <a:t>149</a:t>
              </a:r>
            </a:p>
          </p:txBody>
        </p:sp>
        <p:pic>
          <p:nvPicPr>
            <p:cNvPr id="193" name="Picture 192"/>
            <p:cNvPicPr>
              <a:picLocks noChangeAspect="1"/>
            </p:cNvPicPr>
            <p:nvPr/>
          </p:nvPicPr>
          <p:blipFill>
            <a:blip r:embed="rId3"/>
            <a:stretch>
              <a:fillRect/>
            </a:stretch>
          </p:blipFill>
          <p:spPr>
            <a:xfrm>
              <a:off x="8545445" y="4443906"/>
              <a:ext cx="344582" cy="299430"/>
            </a:xfrm>
            <a:prstGeom prst="rect">
              <a:avLst/>
            </a:prstGeom>
          </p:spPr>
        </p:pic>
        <p:pic>
          <p:nvPicPr>
            <p:cNvPr id="194" name="Picture 193"/>
            <p:cNvPicPr>
              <a:picLocks noChangeAspect="1"/>
            </p:cNvPicPr>
            <p:nvPr/>
          </p:nvPicPr>
          <p:blipFill>
            <a:blip r:embed="rId3"/>
            <a:stretch>
              <a:fillRect/>
            </a:stretch>
          </p:blipFill>
          <p:spPr>
            <a:xfrm>
              <a:off x="9463088" y="4449764"/>
              <a:ext cx="344582" cy="299430"/>
            </a:xfrm>
            <a:prstGeom prst="rect">
              <a:avLst/>
            </a:prstGeom>
          </p:spPr>
        </p:pic>
        <p:pic>
          <p:nvPicPr>
            <p:cNvPr id="195" name="Picture 194"/>
            <p:cNvPicPr>
              <a:picLocks noChangeAspect="1"/>
            </p:cNvPicPr>
            <p:nvPr/>
          </p:nvPicPr>
          <p:blipFill>
            <a:blip r:embed="rId3"/>
            <a:stretch>
              <a:fillRect/>
            </a:stretch>
          </p:blipFill>
          <p:spPr>
            <a:xfrm>
              <a:off x="10372591" y="4447480"/>
              <a:ext cx="344582" cy="299430"/>
            </a:xfrm>
            <a:prstGeom prst="rect">
              <a:avLst/>
            </a:prstGeom>
          </p:spPr>
        </p:pic>
        <p:pic>
          <p:nvPicPr>
            <p:cNvPr id="196" name="Picture 195"/>
            <p:cNvPicPr>
              <a:picLocks noChangeAspect="1"/>
            </p:cNvPicPr>
            <p:nvPr/>
          </p:nvPicPr>
          <p:blipFill>
            <a:blip r:embed="rId3"/>
            <a:stretch>
              <a:fillRect/>
            </a:stretch>
          </p:blipFill>
          <p:spPr>
            <a:xfrm>
              <a:off x="11282093" y="4453337"/>
              <a:ext cx="344582" cy="299430"/>
            </a:xfrm>
            <a:prstGeom prst="rect">
              <a:avLst/>
            </a:prstGeom>
          </p:spPr>
        </p:pic>
        <p:pic>
          <p:nvPicPr>
            <p:cNvPr id="197" name="Picture 196"/>
            <p:cNvPicPr>
              <a:picLocks noChangeAspect="1"/>
            </p:cNvPicPr>
            <p:nvPr/>
          </p:nvPicPr>
          <p:blipFill>
            <a:blip r:embed="rId3"/>
            <a:stretch>
              <a:fillRect/>
            </a:stretch>
          </p:blipFill>
          <p:spPr>
            <a:xfrm>
              <a:off x="10891331" y="4168950"/>
              <a:ext cx="344582" cy="299430"/>
            </a:xfrm>
            <a:prstGeom prst="rect">
              <a:avLst/>
            </a:prstGeom>
          </p:spPr>
        </p:pic>
        <p:pic>
          <p:nvPicPr>
            <p:cNvPr id="198" name="Picture 197"/>
            <p:cNvPicPr>
              <a:picLocks noChangeAspect="1"/>
            </p:cNvPicPr>
            <p:nvPr/>
          </p:nvPicPr>
          <p:blipFill>
            <a:blip r:embed="rId3"/>
            <a:stretch>
              <a:fillRect/>
            </a:stretch>
          </p:blipFill>
          <p:spPr>
            <a:xfrm>
              <a:off x="9969133" y="4182948"/>
              <a:ext cx="344582" cy="299430"/>
            </a:xfrm>
            <a:prstGeom prst="rect">
              <a:avLst/>
            </a:prstGeom>
          </p:spPr>
        </p:pic>
        <p:pic>
          <p:nvPicPr>
            <p:cNvPr id="199" name="Picture 198"/>
            <p:cNvPicPr>
              <a:picLocks noChangeAspect="1"/>
            </p:cNvPicPr>
            <p:nvPr/>
          </p:nvPicPr>
          <p:blipFill>
            <a:blip r:embed="rId3"/>
            <a:stretch>
              <a:fillRect/>
            </a:stretch>
          </p:blipFill>
          <p:spPr>
            <a:xfrm>
              <a:off x="9070048" y="4187517"/>
              <a:ext cx="344582" cy="299430"/>
            </a:xfrm>
            <a:prstGeom prst="rect">
              <a:avLst/>
            </a:prstGeom>
          </p:spPr>
        </p:pic>
        <p:pic>
          <p:nvPicPr>
            <p:cNvPr id="200" name="Picture 199"/>
            <p:cNvPicPr>
              <a:picLocks noChangeAspect="1"/>
            </p:cNvPicPr>
            <p:nvPr/>
          </p:nvPicPr>
          <p:blipFill>
            <a:blip r:embed="rId3"/>
            <a:stretch>
              <a:fillRect/>
            </a:stretch>
          </p:blipFill>
          <p:spPr>
            <a:xfrm>
              <a:off x="10902213" y="4680588"/>
              <a:ext cx="344582" cy="299430"/>
            </a:xfrm>
            <a:prstGeom prst="rect">
              <a:avLst/>
            </a:prstGeom>
          </p:spPr>
        </p:pic>
        <p:pic>
          <p:nvPicPr>
            <p:cNvPr id="201" name="Picture 200"/>
            <p:cNvPicPr>
              <a:picLocks noChangeAspect="1"/>
            </p:cNvPicPr>
            <p:nvPr/>
          </p:nvPicPr>
          <p:blipFill>
            <a:blip r:embed="rId3"/>
            <a:stretch>
              <a:fillRect/>
            </a:stretch>
          </p:blipFill>
          <p:spPr>
            <a:xfrm>
              <a:off x="9980015" y="4694586"/>
              <a:ext cx="344582" cy="299430"/>
            </a:xfrm>
            <a:prstGeom prst="rect">
              <a:avLst/>
            </a:prstGeom>
          </p:spPr>
        </p:pic>
        <p:pic>
          <p:nvPicPr>
            <p:cNvPr id="202" name="Picture 201"/>
            <p:cNvPicPr>
              <a:picLocks noChangeAspect="1"/>
            </p:cNvPicPr>
            <p:nvPr/>
          </p:nvPicPr>
          <p:blipFill>
            <a:blip r:embed="rId3"/>
            <a:stretch>
              <a:fillRect/>
            </a:stretch>
          </p:blipFill>
          <p:spPr>
            <a:xfrm>
              <a:off x="9080930" y="4699155"/>
              <a:ext cx="344582" cy="299430"/>
            </a:xfrm>
            <a:prstGeom prst="rect">
              <a:avLst/>
            </a:prstGeom>
          </p:spPr>
        </p:pic>
      </p:grpSp>
      <p:sp>
        <p:nvSpPr>
          <p:cNvPr id="24" name="Title 23"/>
          <p:cNvSpPr>
            <a:spLocks noGrp="1"/>
          </p:cNvSpPr>
          <p:nvPr>
            <p:ph type="title"/>
          </p:nvPr>
        </p:nvSpPr>
        <p:spPr/>
        <p:txBody>
          <a:bodyPr/>
          <a:lstStyle/>
          <a:p>
            <a:r>
              <a:rPr lang="fr-FR" dirty="0"/>
              <a:t>Fortinet </a:t>
            </a:r>
            <a:r>
              <a:rPr lang="fr-FR" dirty="0" err="1"/>
              <a:t>Controllers</a:t>
            </a:r>
            <a:endParaRPr lang="fr-FR" dirty="0"/>
          </a:p>
        </p:txBody>
      </p:sp>
      <p:sp>
        <p:nvSpPr>
          <p:cNvPr id="26" name="Text Placeholder 25"/>
          <p:cNvSpPr>
            <a:spLocks noGrp="1"/>
          </p:cNvSpPr>
          <p:nvPr>
            <p:ph type="body" sz="quarter" idx="13"/>
          </p:nvPr>
        </p:nvSpPr>
        <p:spPr/>
        <p:txBody>
          <a:bodyPr/>
          <a:lstStyle/>
          <a:p>
            <a:r>
              <a:rPr lang="fr-FR" dirty="0" err="1"/>
              <a:t>Deployment</a:t>
            </a:r>
            <a:r>
              <a:rPr lang="fr-FR" dirty="0"/>
              <a:t>, </a:t>
            </a:r>
            <a:r>
              <a:rPr lang="fr-FR" dirty="0" err="1"/>
              <a:t>Scalability</a:t>
            </a:r>
            <a:r>
              <a:rPr lang="fr-FR" dirty="0"/>
              <a:t> and </a:t>
            </a:r>
            <a:r>
              <a:rPr lang="fr-FR" dirty="0" err="1"/>
              <a:t>Flexibility</a:t>
            </a:r>
            <a:endParaRPr lang="fr-FR" dirty="0"/>
          </a:p>
        </p:txBody>
      </p:sp>
      <p:sp>
        <p:nvSpPr>
          <p:cNvPr id="25" name="Text Placeholder 24"/>
          <p:cNvSpPr>
            <a:spLocks noGrp="1"/>
          </p:cNvSpPr>
          <p:nvPr>
            <p:ph type="body" idx="11"/>
          </p:nvPr>
        </p:nvSpPr>
        <p:spPr>
          <a:xfrm>
            <a:off x="355441" y="1550946"/>
            <a:ext cx="3412871" cy="618214"/>
          </a:xfrm>
        </p:spPr>
        <p:txBody>
          <a:bodyPr>
            <a:normAutofit fontScale="92500"/>
          </a:bodyPr>
          <a:lstStyle/>
          <a:p>
            <a:r>
              <a:rPr lang="fr-FR" dirty="0"/>
              <a:t>Multi </a:t>
            </a:r>
            <a:r>
              <a:rPr lang="fr-FR" dirty="0" err="1"/>
              <a:t>Cell</a:t>
            </a:r>
            <a:r>
              <a:rPr lang="fr-FR" dirty="0"/>
              <a:t>,  Multi-Channel</a:t>
            </a:r>
          </a:p>
        </p:txBody>
      </p:sp>
      <p:sp>
        <p:nvSpPr>
          <p:cNvPr id="28" name="Text Placeholder 27"/>
          <p:cNvSpPr>
            <a:spLocks noGrp="1"/>
          </p:cNvSpPr>
          <p:nvPr>
            <p:ph type="body" idx="17"/>
          </p:nvPr>
        </p:nvSpPr>
        <p:spPr>
          <a:xfrm>
            <a:off x="4188588" y="1550946"/>
            <a:ext cx="3818218" cy="618214"/>
          </a:xfrm>
        </p:spPr>
        <p:txBody>
          <a:bodyPr>
            <a:normAutofit fontScale="92500"/>
          </a:bodyPr>
          <a:lstStyle/>
          <a:p>
            <a:r>
              <a:rPr lang="fr-FR" dirty="0"/>
              <a:t>Virtual </a:t>
            </a:r>
            <a:r>
              <a:rPr lang="fr-FR" dirty="0" err="1"/>
              <a:t>Cell</a:t>
            </a:r>
            <a:r>
              <a:rPr lang="fr-FR" dirty="0"/>
              <a:t>, Single Channel</a:t>
            </a:r>
          </a:p>
        </p:txBody>
      </p:sp>
      <p:sp>
        <p:nvSpPr>
          <p:cNvPr id="29" name="Text Placeholder 28"/>
          <p:cNvSpPr>
            <a:spLocks noGrp="1"/>
          </p:cNvSpPr>
          <p:nvPr>
            <p:ph type="body" idx="18"/>
          </p:nvPr>
        </p:nvSpPr>
        <p:spPr>
          <a:xfrm>
            <a:off x="8224935" y="1550946"/>
            <a:ext cx="3818218" cy="618214"/>
          </a:xfrm>
        </p:spPr>
        <p:txBody>
          <a:bodyPr>
            <a:normAutofit fontScale="92500"/>
          </a:bodyPr>
          <a:lstStyle/>
          <a:p>
            <a:r>
              <a:rPr lang="fr-FR" dirty="0"/>
              <a:t>Virtual </a:t>
            </a:r>
            <a:r>
              <a:rPr lang="fr-FR" dirty="0" err="1"/>
              <a:t>Cell</a:t>
            </a:r>
            <a:r>
              <a:rPr lang="fr-FR" dirty="0"/>
              <a:t>, Channel </a:t>
            </a:r>
            <a:r>
              <a:rPr lang="fr-FR" dirty="0" err="1"/>
              <a:t>Layers</a:t>
            </a:r>
            <a:endParaRPr lang="fr-FR" dirty="0"/>
          </a:p>
        </p:txBody>
      </p:sp>
      <p:sp>
        <p:nvSpPr>
          <p:cNvPr id="27" name="Content Placeholder 26"/>
          <p:cNvSpPr>
            <a:spLocks noGrp="1"/>
          </p:cNvSpPr>
          <p:nvPr>
            <p:ph idx="15"/>
          </p:nvPr>
        </p:nvSpPr>
        <p:spPr>
          <a:xfrm>
            <a:off x="8257336" y="2204720"/>
            <a:ext cx="3719492" cy="1071880"/>
          </a:xfrm>
        </p:spPr>
        <p:txBody>
          <a:bodyPr>
            <a:normAutofit/>
          </a:bodyPr>
          <a:lstStyle/>
          <a:p>
            <a:pPr marL="0" indent="0">
              <a:buFont typeface="Wingdings" panose="05000000000000000000" pitchFamily="2" charset="2"/>
              <a:buNone/>
            </a:pPr>
            <a:r>
              <a:rPr lang="en-US" sz="1600" dirty="0">
                <a:solidFill>
                  <a:schemeClr val="tx1">
                    <a:lumMod val="85000"/>
                    <a:lumOff val="15000"/>
                  </a:schemeClr>
                </a:solidFill>
              </a:rPr>
              <a:t>Multiple channels to segment application traffic and/or add capacity</a:t>
            </a:r>
          </a:p>
          <a:p>
            <a:pPr marL="0" indent="0">
              <a:buFont typeface="Wingdings" panose="05000000000000000000" pitchFamily="2" charset="2"/>
              <a:buNone/>
            </a:pPr>
            <a:endParaRPr lang="fr-FR" sz="1800" dirty="0">
              <a:solidFill>
                <a:schemeClr val="tx1">
                  <a:lumMod val="85000"/>
                  <a:lumOff val="15000"/>
                </a:schemeClr>
              </a:solidFill>
            </a:endParaRPr>
          </a:p>
        </p:txBody>
      </p:sp>
      <p:sp>
        <p:nvSpPr>
          <p:cNvPr id="30" name="Content Placeholder 29"/>
          <p:cNvSpPr>
            <a:spLocks noGrp="1"/>
          </p:cNvSpPr>
          <p:nvPr>
            <p:ph idx="19"/>
          </p:nvPr>
        </p:nvSpPr>
        <p:spPr>
          <a:xfrm>
            <a:off x="4178427" y="2204720"/>
            <a:ext cx="3808337" cy="1071880"/>
          </a:xfrm>
        </p:spPr>
        <p:txBody>
          <a:bodyPr/>
          <a:lstStyle/>
          <a:p>
            <a:pPr marL="0" indent="0">
              <a:buNone/>
            </a:pPr>
            <a:r>
              <a:rPr lang="en-US" sz="1600" dirty="0">
                <a:solidFill>
                  <a:schemeClr val="tx1">
                    <a:lumMod val="85000"/>
                    <a:lumOff val="15000"/>
                  </a:schemeClr>
                </a:solidFill>
              </a:rPr>
              <a:t>One channel to simplify deployment and seamless roaming</a:t>
            </a:r>
          </a:p>
          <a:p>
            <a:endParaRPr lang="fr-FR" dirty="0"/>
          </a:p>
        </p:txBody>
      </p:sp>
      <p:sp>
        <p:nvSpPr>
          <p:cNvPr id="31" name="Content Placeholder 30"/>
          <p:cNvSpPr>
            <a:spLocks noGrp="1"/>
          </p:cNvSpPr>
          <p:nvPr>
            <p:ph idx="20"/>
          </p:nvPr>
        </p:nvSpPr>
        <p:spPr>
          <a:xfrm>
            <a:off x="345280" y="2204720"/>
            <a:ext cx="3648971" cy="1071880"/>
          </a:xfrm>
        </p:spPr>
        <p:txBody>
          <a:bodyPr>
            <a:normAutofit/>
          </a:bodyPr>
          <a:lstStyle/>
          <a:p>
            <a:pPr marL="0" indent="0">
              <a:buNone/>
            </a:pPr>
            <a:r>
              <a:rPr lang="en-US" sz="1600" dirty="0">
                <a:solidFill>
                  <a:schemeClr val="tx1">
                    <a:lumMod val="85000"/>
                    <a:lumOff val="15000"/>
                  </a:schemeClr>
                </a:solidFill>
              </a:rPr>
              <a:t>Multiple channels to maximize spectrum reuse and performance</a:t>
            </a:r>
          </a:p>
        </p:txBody>
      </p:sp>
      <p:pic>
        <p:nvPicPr>
          <p:cNvPr id="138" name="Picture 137"/>
          <p:cNvPicPr>
            <a:picLocks noChangeAspect="1"/>
          </p:cNvPicPr>
          <p:nvPr/>
        </p:nvPicPr>
        <p:blipFill>
          <a:blip r:embed="rId3"/>
          <a:stretch>
            <a:fillRect/>
          </a:stretch>
        </p:blipFill>
        <p:spPr>
          <a:xfrm>
            <a:off x="5958500" y="4755289"/>
            <a:ext cx="344492" cy="299430"/>
          </a:xfrm>
          <a:prstGeom prst="rect">
            <a:avLst/>
          </a:prstGeom>
        </p:spPr>
      </p:pic>
      <p:pic>
        <p:nvPicPr>
          <p:cNvPr id="139" name="Picture 138"/>
          <p:cNvPicPr>
            <a:picLocks noChangeAspect="1"/>
          </p:cNvPicPr>
          <p:nvPr/>
        </p:nvPicPr>
        <p:blipFill>
          <a:blip r:embed="rId3"/>
          <a:stretch>
            <a:fillRect/>
          </a:stretch>
        </p:blipFill>
        <p:spPr>
          <a:xfrm>
            <a:off x="6893519" y="4755289"/>
            <a:ext cx="344492" cy="299430"/>
          </a:xfrm>
          <a:prstGeom prst="rect">
            <a:avLst/>
          </a:prstGeom>
        </p:spPr>
      </p:pic>
    </p:spTree>
    <p:extLst>
      <p:ext uri="{BB962C8B-B14F-4D97-AF65-F5344CB8AC3E}">
        <p14:creationId xmlns:p14="http://schemas.microsoft.com/office/powerpoint/2010/main" val="3540390411"/>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ounded Rectangle 40"/>
          <p:cNvSpPr/>
          <p:nvPr/>
        </p:nvSpPr>
        <p:spPr bwMode="invGray">
          <a:xfrm>
            <a:off x="3802447" y="3026363"/>
            <a:ext cx="3395050" cy="2891932"/>
          </a:xfrm>
          <a:prstGeom prst="roundRect">
            <a:avLst/>
          </a:prstGeom>
          <a:solidFill>
            <a:schemeClr val="accent4">
              <a:lumMod val="75000"/>
            </a:schemeClr>
          </a:solidFill>
          <a:ln w="9525">
            <a:noFill/>
            <a:round/>
            <a:headEnd/>
            <a:tailEnd/>
          </a:ln>
          <a:scene3d>
            <a:camera prst="isometricTopUp"/>
            <a:lightRig rig="threePt" dir="t"/>
          </a:scene3d>
          <a:extLst/>
        </p:spPr>
        <p:txBody>
          <a:bodyPr wrap="square" rtlCol="0" anchor="ctr"/>
          <a:lstStyle/>
          <a:p>
            <a:pPr algn="ctr" defTabSz="342879"/>
            <a:endParaRPr lang="fr-FR" sz="2000" dirty="0"/>
          </a:p>
        </p:txBody>
      </p:sp>
      <p:sp>
        <p:nvSpPr>
          <p:cNvPr id="17" name="Rounded Rectangle 16"/>
          <p:cNvSpPr/>
          <p:nvPr/>
        </p:nvSpPr>
        <p:spPr bwMode="invGray">
          <a:xfrm>
            <a:off x="1611511" y="1780940"/>
            <a:ext cx="3395050" cy="2891932"/>
          </a:xfrm>
          <a:prstGeom prst="roundRect">
            <a:avLst/>
          </a:prstGeom>
          <a:solidFill>
            <a:srgbClr val="246090"/>
          </a:solidFill>
          <a:ln w="9525">
            <a:solidFill>
              <a:srgbClr val="0070C0"/>
            </a:solidFill>
            <a:round/>
            <a:headEnd/>
            <a:tailEnd/>
          </a:ln>
          <a:scene3d>
            <a:camera prst="isometricTopUp"/>
            <a:lightRig rig="threePt" dir="t"/>
          </a:scene3d>
          <a:extLst/>
        </p:spPr>
        <p:txBody>
          <a:bodyPr wrap="square" rtlCol="0" anchor="ctr"/>
          <a:lstStyle/>
          <a:p>
            <a:pPr algn="ctr" defTabSz="342879"/>
            <a:endParaRPr lang="fr-FR" sz="2000" dirty="0">
              <a:solidFill>
                <a:srgbClr val="246090"/>
              </a:solidFill>
            </a:endParaRPr>
          </a:p>
        </p:txBody>
      </p:sp>
      <p:cxnSp>
        <p:nvCxnSpPr>
          <p:cNvPr id="31" name="Straight Connector 30"/>
          <p:cNvCxnSpPr/>
          <p:nvPr/>
        </p:nvCxnSpPr>
        <p:spPr>
          <a:xfrm flipH="1" flipV="1">
            <a:off x="4792980" y="2108200"/>
            <a:ext cx="2250618" cy="1356523"/>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04029" y="4096105"/>
            <a:ext cx="2112631" cy="461665"/>
          </a:xfrm>
          <a:prstGeom prst="rect">
            <a:avLst/>
          </a:prstGeom>
          <a:noFill/>
        </p:spPr>
        <p:txBody>
          <a:bodyPr wrap="none" rtlCol="0">
            <a:spAutoFit/>
          </a:bodyPr>
          <a:lstStyle/>
          <a:p>
            <a:pPr algn="ctr"/>
            <a:r>
              <a:rPr lang="en-US" sz="1200" b="1" dirty="0">
                <a:solidFill>
                  <a:srgbClr val="000000"/>
                </a:solidFill>
              </a:rPr>
              <a:t>BSSID – 00:11:22:aa:bb:cc</a:t>
            </a:r>
          </a:p>
          <a:p>
            <a:pPr algn="ctr"/>
            <a:r>
              <a:rPr lang="en-US" sz="1200" b="1" dirty="0">
                <a:solidFill>
                  <a:srgbClr val="000000"/>
                </a:solidFill>
              </a:rPr>
              <a:t>ESSID - CORPWIFI</a:t>
            </a:r>
          </a:p>
        </p:txBody>
      </p:sp>
      <p:sp>
        <p:nvSpPr>
          <p:cNvPr id="23" name="TextBox 22"/>
          <p:cNvSpPr txBox="1"/>
          <p:nvPr/>
        </p:nvSpPr>
        <p:spPr>
          <a:xfrm>
            <a:off x="2536732" y="5442009"/>
            <a:ext cx="2053768" cy="461665"/>
          </a:xfrm>
          <a:prstGeom prst="rect">
            <a:avLst/>
          </a:prstGeom>
          <a:noFill/>
        </p:spPr>
        <p:txBody>
          <a:bodyPr wrap="none" rtlCol="0">
            <a:spAutoFit/>
          </a:bodyPr>
          <a:lstStyle/>
          <a:p>
            <a:pPr algn="ctr"/>
            <a:r>
              <a:rPr lang="en-US" sz="1200" b="1" dirty="0">
                <a:solidFill>
                  <a:srgbClr val="000000"/>
                </a:solidFill>
              </a:rPr>
              <a:t>BSSID – 99:88:77:ff:ee:dd</a:t>
            </a:r>
          </a:p>
          <a:p>
            <a:pPr algn="ctr"/>
            <a:r>
              <a:rPr lang="en-US" sz="1200" b="1" dirty="0">
                <a:solidFill>
                  <a:srgbClr val="000000"/>
                </a:solidFill>
              </a:rPr>
              <a:t>ESSID - CORPWIFI</a:t>
            </a:r>
          </a:p>
        </p:txBody>
      </p:sp>
      <p:sp>
        <p:nvSpPr>
          <p:cNvPr id="27" name="TextBox 26"/>
          <p:cNvSpPr txBox="1"/>
          <p:nvPr/>
        </p:nvSpPr>
        <p:spPr>
          <a:xfrm>
            <a:off x="7906965" y="5114515"/>
            <a:ext cx="4281859" cy="1200329"/>
          </a:xfrm>
          <a:prstGeom prst="rect">
            <a:avLst/>
          </a:prstGeom>
          <a:noFill/>
        </p:spPr>
        <p:txBody>
          <a:bodyPr wrap="square" rtlCol="0">
            <a:spAutoFit/>
          </a:bodyPr>
          <a:lstStyle/>
          <a:p>
            <a:pPr marL="285750" indent="-285750">
              <a:buBlip>
                <a:blip r:embed="rId2"/>
              </a:buBlip>
            </a:pPr>
            <a:r>
              <a:rPr lang="en-US" dirty="0">
                <a:solidFill>
                  <a:schemeClr val="accent6"/>
                </a:solidFill>
              </a:rPr>
              <a:t>Roaming delay </a:t>
            </a:r>
          </a:p>
          <a:p>
            <a:r>
              <a:rPr lang="en-US" dirty="0">
                <a:solidFill>
                  <a:srgbClr val="000000"/>
                </a:solidFill>
              </a:rPr>
              <a:t>Delay while client initiates new connection (improved with 802.11r fast BSS transition)</a:t>
            </a:r>
          </a:p>
        </p:txBody>
      </p:sp>
      <p:sp>
        <p:nvSpPr>
          <p:cNvPr id="28" name="TextBox 27"/>
          <p:cNvSpPr txBox="1"/>
          <p:nvPr/>
        </p:nvSpPr>
        <p:spPr>
          <a:xfrm>
            <a:off x="7906966" y="3668035"/>
            <a:ext cx="4141546" cy="1200329"/>
          </a:xfrm>
          <a:prstGeom prst="rect">
            <a:avLst/>
          </a:prstGeom>
          <a:noFill/>
        </p:spPr>
        <p:txBody>
          <a:bodyPr wrap="square" rtlCol="0">
            <a:spAutoFit/>
          </a:bodyPr>
          <a:lstStyle/>
          <a:p>
            <a:pPr marL="285750" indent="-285750">
              <a:buBlip>
                <a:blip r:embed="rId2"/>
              </a:buBlip>
            </a:pPr>
            <a:r>
              <a:rPr lang="en-US" dirty="0">
                <a:solidFill>
                  <a:schemeClr val="accent6"/>
                </a:solidFill>
              </a:rPr>
              <a:t>Sticky clients </a:t>
            </a:r>
          </a:p>
          <a:p>
            <a:r>
              <a:rPr lang="en-US" dirty="0">
                <a:solidFill>
                  <a:srgbClr val="000000"/>
                </a:solidFill>
              </a:rPr>
              <a:t>clients may remain connected to sub optimal AP reducing performance for everyone</a:t>
            </a:r>
          </a:p>
        </p:txBody>
      </p:sp>
      <p:cxnSp>
        <p:nvCxnSpPr>
          <p:cNvPr id="38" name="Straight Connector 37"/>
          <p:cNvCxnSpPr/>
          <p:nvPr/>
        </p:nvCxnSpPr>
        <p:spPr>
          <a:xfrm>
            <a:off x="4296048" y="4078701"/>
            <a:ext cx="152360" cy="0"/>
          </a:xfrm>
          <a:prstGeom prst="line">
            <a:avLst/>
          </a:prstGeom>
          <a:ln w="63500" cap="rnd"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197014" y="3979641"/>
            <a:ext cx="350429" cy="0"/>
          </a:xfrm>
          <a:prstGeom prst="line">
            <a:avLst/>
          </a:prstGeom>
          <a:ln w="63500" cap="rnd"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120834" y="3884391"/>
            <a:ext cx="502789" cy="0"/>
          </a:xfrm>
          <a:prstGeom prst="line">
            <a:avLst/>
          </a:prstGeom>
          <a:ln w="63500" cap="rnd"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043728" y="3777711"/>
            <a:ext cx="657001" cy="0"/>
          </a:xfrm>
          <a:prstGeom prst="line">
            <a:avLst/>
          </a:prstGeom>
          <a:ln w="63500" cap="rnd"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pic>
        <p:nvPicPr>
          <p:cNvPr id="21" name="Picture 4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1753" y="3199376"/>
            <a:ext cx="233302"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Straight Connector 21"/>
          <p:cNvCxnSpPr/>
          <p:nvPr/>
        </p:nvCxnSpPr>
        <p:spPr>
          <a:xfrm flipH="1" flipV="1">
            <a:off x="2889644" y="4139465"/>
            <a:ext cx="971475" cy="581164"/>
          </a:xfrm>
          <a:prstGeom prst="line">
            <a:avLst/>
          </a:prstGeom>
          <a:ln w="38100" cmpd="sng">
            <a:solidFill>
              <a:srgbClr val="FFA347"/>
            </a:solidFill>
            <a:prstDash val="sysDot"/>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5571552" y="3464722"/>
            <a:ext cx="1472044" cy="977896"/>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pic>
        <p:nvPicPr>
          <p:cNvPr id="25" name="Picture 3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71654" y="4211889"/>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6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5441" y="2434658"/>
            <a:ext cx="881702" cy="63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2" name="Straight Connector 31"/>
          <p:cNvCxnSpPr/>
          <p:nvPr/>
        </p:nvCxnSpPr>
        <p:spPr>
          <a:xfrm flipV="1">
            <a:off x="3238877" y="2108200"/>
            <a:ext cx="1554103" cy="990415"/>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pic>
        <p:nvPicPr>
          <p:cNvPr id="33" name="Picture 3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2064" y="2769083"/>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36"/>
          <p:cNvSpPr/>
          <p:nvPr/>
        </p:nvSpPr>
        <p:spPr bwMode="invGray">
          <a:xfrm>
            <a:off x="183890" y="1393273"/>
            <a:ext cx="2152909" cy="879154"/>
          </a:xfrm>
          <a:prstGeom prst="ellipse">
            <a:avLst/>
          </a:prstGeom>
          <a:solidFill>
            <a:schemeClr val="bg1"/>
          </a:solidFill>
          <a:ln w="57150">
            <a:solidFill>
              <a:schemeClr val="accent6"/>
            </a:solidFill>
            <a:round/>
            <a:headEnd/>
            <a:tailEnd/>
          </a:ln>
          <a:extLst/>
        </p:spPr>
        <p:txBody>
          <a:bodyPr wrap="square" rtlCol="0" anchor="ctr"/>
          <a:lstStyle/>
          <a:p>
            <a:pPr algn="ctr" defTabSz="342879"/>
            <a:r>
              <a:rPr lang="fr-FR" sz="2000" dirty="0">
                <a:solidFill>
                  <a:schemeClr val="accent6"/>
                </a:solidFill>
              </a:rPr>
              <a:t>Client In Control</a:t>
            </a:r>
          </a:p>
        </p:txBody>
      </p:sp>
      <p:sp>
        <p:nvSpPr>
          <p:cNvPr id="3" name="Title 2"/>
          <p:cNvSpPr>
            <a:spLocks noGrp="1"/>
          </p:cNvSpPr>
          <p:nvPr>
            <p:ph type="title"/>
          </p:nvPr>
        </p:nvSpPr>
        <p:spPr/>
        <p:txBody>
          <a:bodyPr/>
          <a:lstStyle/>
          <a:p>
            <a:r>
              <a:rPr lang="fr-FR" dirty="0" err="1"/>
              <a:t>Controllers</a:t>
            </a:r>
            <a:endParaRPr lang="fr-FR" dirty="0"/>
          </a:p>
        </p:txBody>
      </p:sp>
      <p:sp>
        <p:nvSpPr>
          <p:cNvPr id="4" name="Content Placeholder 3"/>
          <p:cNvSpPr>
            <a:spLocks noGrp="1"/>
          </p:cNvSpPr>
          <p:nvPr>
            <p:ph idx="1"/>
          </p:nvPr>
        </p:nvSpPr>
        <p:spPr>
          <a:xfrm>
            <a:off x="7906964" y="1554480"/>
            <a:ext cx="4041195" cy="2032000"/>
          </a:xfrm>
        </p:spPr>
        <p:txBody>
          <a:bodyPr>
            <a:normAutofit fontScale="55000" lnSpcReduction="20000"/>
          </a:bodyPr>
          <a:lstStyle/>
          <a:p>
            <a:pPr marL="0" indent="0">
              <a:buNone/>
            </a:pPr>
            <a:r>
              <a:rPr lang="en-US" b="1" dirty="0"/>
              <a:t>Principle of </a:t>
            </a:r>
            <a:r>
              <a:rPr lang="en-US" b="1" dirty="0" err="1"/>
              <a:t>MultiChannel</a:t>
            </a:r>
            <a:endParaRPr lang="en-US" b="1" dirty="0"/>
          </a:p>
          <a:p>
            <a:pPr marL="342900" indent="-342900">
              <a:buFontTx/>
              <a:buAutoNum type="arabicPeriod"/>
            </a:pPr>
            <a:r>
              <a:rPr lang="en-US" dirty="0">
                <a:solidFill>
                  <a:srgbClr val="000000"/>
                </a:solidFill>
              </a:rPr>
              <a:t>Client reaches predefined roam threshold (usually signal strength)</a:t>
            </a:r>
          </a:p>
          <a:p>
            <a:pPr marL="342900" indent="-342900">
              <a:buFontTx/>
              <a:buAutoNum type="arabicPeriod"/>
            </a:pPr>
            <a:r>
              <a:rPr lang="en-US" dirty="0">
                <a:solidFill>
                  <a:srgbClr val="000000"/>
                </a:solidFill>
              </a:rPr>
              <a:t>Client scans for new APs</a:t>
            </a:r>
          </a:p>
          <a:p>
            <a:pPr marL="342900" indent="-342900">
              <a:buFontTx/>
              <a:buAutoNum type="arabicPeriod"/>
            </a:pPr>
            <a:r>
              <a:rPr lang="en-US" dirty="0">
                <a:solidFill>
                  <a:srgbClr val="000000"/>
                </a:solidFill>
              </a:rPr>
              <a:t>Client disassociates with existing AP</a:t>
            </a:r>
          </a:p>
          <a:p>
            <a:pPr marL="342900" indent="-342900">
              <a:buFontTx/>
              <a:buAutoNum type="arabicPeriod"/>
            </a:pPr>
            <a:r>
              <a:rPr lang="en-US" dirty="0">
                <a:solidFill>
                  <a:srgbClr val="000000"/>
                </a:solidFill>
              </a:rPr>
              <a:t>Client associates with new AP</a:t>
            </a:r>
            <a:endParaRPr lang="fr-FR" dirty="0"/>
          </a:p>
        </p:txBody>
      </p:sp>
      <p:sp>
        <p:nvSpPr>
          <p:cNvPr id="5" name="Text Placeholder 4"/>
          <p:cNvSpPr>
            <a:spLocks noGrp="1"/>
          </p:cNvSpPr>
          <p:nvPr>
            <p:ph type="body" sz="quarter" idx="13"/>
          </p:nvPr>
        </p:nvSpPr>
        <p:spPr/>
        <p:txBody>
          <a:bodyPr/>
          <a:lstStyle/>
          <a:p>
            <a:r>
              <a:rPr lang="fr-FR" dirty="0" err="1"/>
              <a:t>MultiChannel</a:t>
            </a:r>
            <a:r>
              <a:rPr lang="fr-FR" dirty="0"/>
              <a:t> L2 Roaming</a:t>
            </a:r>
          </a:p>
        </p:txBody>
      </p:sp>
    </p:spTree>
    <p:extLst>
      <p:ext uri="{BB962C8B-B14F-4D97-AF65-F5344CB8AC3E}">
        <p14:creationId xmlns:p14="http://schemas.microsoft.com/office/powerpoint/2010/main" val="22046122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3.54259E-6 3.7037E-7 L 0.09976 0.10417 " pathEditMode="relative" rAng="0" ptsTypes="AA">
                                      <p:cBhvr>
                                        <p:cTn id="6" dur="2000" fill="hold"/>
                                        <p:tgtEl>
                                          <p:spTgt spid="21"/>
                                        </p:tgtEl>
                                        <p:attrNameLst>
                                          <p:attrName>ppt_x</p:attrName>
                                          <p:attrName>ppt_y</p:attrName>
                                        </p:attrNameLst>
                                      </p:cBhvr>
                                      <p:rCtr x="4988" y="5208"/>
                                    </p:animMotion>
                                  </p:childTnLst>
                                </p:cTn>
                              </p:par>
                            </p:childTnLst>
                          </p:cTn>
                        </p:par>
                        <p:par>
                          <p:cTn id="7" fill="hold">
                            <p:stCondLst>
                              <p:cond delay="2000"/>
                            </p:stCondLst>
                            <p:childTnLst>
                              <p:par>
                                <p:cTn id="8" presetID="1" presetClass="entr" presetSubtype="0" fill="hold" nodeType="afterEffect">
                                  <p:stCondLst>
                                    <p:cond delay="0"/>
                                  </p:stCondLst>
                                  <p:childTnLst>
                                    <p:set>
                                      <p:cBhvr>
                                        <p:cTn id="9" dur="1" fill="hold">
                                          <p:stCondLst>
                                            <p:cond delay="0"/>
                                          </p:stCondLst>
                                        </p:cTn>
                                        <p:tgtEl>
                                          <p:spTgt spid="38"/>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childTnLst>
                          </p:cTn>
                        </p:par>
                        <p:par>
                          <p:cTn id="16" fill="hold">
                            <p:stCondLst>
                              <p:cond delay="2000"/>
                            </p:stCondLst>
                            <p:childTnLst>
                              <p:par>
                                <p:cTn id="17" presetID="26" presetClass="emph" presetSubtype="0" repeatCount="5000" fill="hold" nodeType="afterEffect">
                                  <p:stCondLst>
                                    <p:cond delay="0"/>
                                  </p:stCondLst>
                                  <p:childTnLst>
                                    <p:animEffect transition="out" filter="fade">
                                      <p:cBhvr>
                                        <p:cTn id="18" dur="500" tmFilter="0, 0; .2, .5; .8, .5; 1, 0"/>
                                        <p:tgtEl>
                                          <p:spTgt spid="38"/>
                                        </p:tgtEl>
                                      </p:cBhvr>
                                    </p:animEffect>
                                    <p:animScale>
                                      <p:cBhvr>
                                        <p:cTn id="19" dur="250" autoRev="1" fill="hold"/>
                                        <p:tgtEl>
                                          <p:spTgt spid="38"/>
                                        </p:tgtEl>
                                      </p:cBhvr>
                                      <p:by x="105000" y="105000"/>
                                    </p:animScale>
                                  </p:childTnLst>
                                </p:cTn>
                              </p:par>
                              <p:par>
                                <p:cTn id="20" presetID="26" presetClass="emph" presetSubtype="0" repeatCount="5000" fill="hold" nodeType="withEffect">
                                  <p:stCondLst>
                                    <p:cond delay="0"/>
                                  </p:stCondLst>
                                  <p:childTnLst>
                                    <p:animEffect transition="out" filter="fade">
                                      <p:cBhvr>
                                        <p:cTn id="21" dur="500" tmFilter="0, 0; .2, .5; .8, .5; 1, 0"/>
                                        <p:tgtEl>
                                          <p:spTgt spid="40"/>
                                        </p:tgtEl>
                                      </p:cBhvr>
                                    </p:animEffect>
                                    <p:animScale>
                                      <p:cBhvr>
                                        <p:cTn id="22" dur="250" autoRev="1" fill="hold"/>
                                        <p:tgtEl>
                                          <p:spTgt spid="40"/>
                                        </p:tgtEl>
                                      </p:cBhvr>
                                      <p:by x="105000" y="105000"/>
                                    </p:animScale>
                                  </p:childTnLst>
                                </p:cTn>
                              </p:par>
                              <p:par>
                                <p:cTn id="23" presetID="26" presetClass="emph" presetSubtype="0" repeatCount="5000" fill="hold" nodeType="withEffect">
                                  <p:stCondLst>
                                    <p:cond delay="0"/>
                                  </p:stCondLst>
                                  <p:childTnLst>
                                    <p:animEffect transition="out" filter="fade">
                                      <p:cBhvr>
                                        <p:cTn id="24" dur="500" tmFilter="0, 0; .2, .5; .8, .5; 1, 0"/>
                                        <p:tgtEl>
                                          <p:spTgt spid="44"/>
                                        </p:tgtEl>
                                      </p:cBhvr>
                                    </p:animEffect>
                                    <p:animScale>
                                      <p:cBhvr>
                                        <p:cTn id="25" dur="250" autoRev="1" fill="hold"/>
                                        <p:tgtEl>
                                          <p:spTgt spid="44"/>
                                        </p:tgtEl>
                                      </p:cBhvr>
                                      <p:by x="105000" y="105000"/>
                                    </p:animScale>
                                  </p:childTnLst>
                                </p:cTn>
                              </p:par>
                              <p:par>
                                <p:cTn id="26" presetID="26" presetClass="emph" presetSubtype="0" repeatCount="5000" fill="hold" nodeType="withEffect">
                                  <p:stCondLst>
                                    <p:cond delay="0"/>
                                  </p:stCondLst>
                                  <p:childTnLst>
                                    <p:animEffect transition="out" filter="fade">
                                      <p:cBhvr>
                                        <p:cTn id="27" dur="500" tmFilter="0, 0; .2, .5; .8, .5; 1, 0"/>
                                        <p:tgtEl>
                                          <p:spTgt spid="46"/>
                                        </p:tgtEl>
                                      </p:cBhvr>
                                    </p:animEffect>
                                    <p:animScale>
                                      <p:cBhvr>
                                        <p:cTn id="28" dur="250" autoRev="1" fill="hold"/>
                                        <p:tgtEl>
                                          <p:spTgt spid="46"/>
                                        </p:tgtEl>
                                      </p:cBhvr>
                                      <p:by x="105000" y="105000"/>
                                    </p:animScale>
                                  </p:childTnLst>
                                </p:cTn>
                              </p:par>
                            </p:childTnLst>
                          </p:cTn>
                        </p:par>
                        <p:par>
                          <p:cTn id="29" fill="hold">
                            <p:stCondLst>
                              <p:cond delay="4500"/>
                            </p:stCondLst>
                            <p:childTnLst>
                              <p:par>
                                <p:cTn id="30" presetID="1" presetClass="exit" presetSubtype="0" fill="hold" nodeType="afterEffect">
                                  <p:stCondLst>
                                    <p:cond delay="0"/>
                                  </p:stCondLst>
                                  <p:childTnLst>
                                    <p:set>
                                      <p:cBhvr>
                                        <p:cTn id="31" dur="1" fill="hold">
                                          <p:stCondLst>
                                            <p:cond delay="0"/>
                                          </p:stCondLst>
                                        </p:cTn>
                                        <p:tgtEl>
                                          <p:spTgt spid="38"/>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40"/>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44"/>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46"/>
                                        </p:tgtEl>
                                        <p:attrNameLst>
                                          <p:attrName>style.visibility</p:attrName>
                                        </p:attrNameLst>
                                      </p:cBhvr>
                                      <p:to>
                                        <p:strVal val="hidden"/>
                                      </p:to>
                                    </p:set>
                                  </p:childTnLst>
                                </p:cTn>
                              </p:par>
                              <p:par>
                                <p:cTn id="38" presetID="42" presetClass="path" presetSubtype="0" accel="50000" decel="50000" fill="hold" nodeType="withEffect">
                                  <p:stCondLst>
                                    <p:cond delay="0"/>
                                  </p:stCondLst>
                                  <p:childTnLst>
                                    <p:animMotion origin="layout" path="M 0.09976 0.10417 L 0.20109 0.2088 " pathEditMode="relative" rAng="0" ptsTypes="AA">
                                      <p:cBhvr>
                                        <p:cTn id="39" dur="2000" fill="hold"/>
                                        <p:tgtEl>
                                          <p:spTgt spid="21"/>
                                        </p:tgtEl>
                                        <p:attrNameLst>
                                          <p:attrName>ppt_x</p:attrName>
                                          <p:attrName>ppt_y</p:attrName>
                                        </p:attrNameLst>
                                      </p:cBhvr>
                                      <p:rCtr x="5066" y="5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bwMode="invGray">
          <a:xfrm>
            <a:off x="2784098" y="1020028"/>
            <a:ext cx="3395050" cy="5685563"/>
          </a:xfrm>
          <a:prstGeom prst="roundRect">
            <a:avLst/>
          </a:prstGeom>
          <a:solidFill>
            <a:srgbClr val="246090"/>
          </a:solidFill>
          <a:ln w="9525">
            <a:noFill/>
            <a:round/>
            <a:headEnd/>
            <a:tailEnd/>
          </a:ln>
          <a:scene3d>
            <a:camera prst="isometricTopUp"/>
            <a:lightRig rig="threePt" dir="t"/>
          </a:scene3d>
          <a:extLst/>
        </p:spPr>
        <p:txBody>
          <a:bodyPr wrap="square" rtlCol="0" anchor="ctr"/>
          <a:lstStyle/>
          <a:p>
            <a:pPr algn="ctr" defTabSz="342879"/>
            <a:endParaRPr lang="fr-FR" sz="2000" dirty="0"/>
          </a:p>
        </p:txBody>
      </p:sp>
      <p:cxnSp>
        <p:nvCxnSpPr>
          <p:cNvPr id="31" name="Straight Connector 30"/>
          <p:cNvCxnSpPr/>
          <p:nvPr/>
        </p:nvCxnSpPr>
        <p:spPr>
          <a:xfrm flipH="1" flipV="1">
            <a:off x="4792980" y="2108200"/>
            <a:ext cx="2250618" cy="1356523"/>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5571552" y="3464722"/>
            <a:ext cx="1472044" cy="977896"/>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3238877" y="2108200"/>
            <a:ext cx="1554103" cy="990415"/>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sp>
        <p:nvSpPr>
          <p:cNvPr id="37" name="Oval 36"/>
          <p:cNvSpPr/>
          <p:nvPr/>
        </p:nvSpPr>
        <p:spPr bwMode="invGray">
          <a:xfrm>
            <a:off x="183890" y="1393273"/>
            <a:ext cx="2152909" cy="879154"/>
          </a:xfrm>
          <a:prstGeom prst="ellipse">
            <a:avLst/>
          </a:prstGeom>
          <a:solidFill>
            <a:schemeClr val="bg1"/>
          </a:solidFill>
          <a:ln w="57150">
            <a:solidFill>
              <a:srgbClr val="00B050"/>
            </a:solidFill>
            <a:round/>
            <a:headEnd/>
            <a:tailEnd/>
          </a:ln>
          <a:extLst/>
        </p:spPr>
        <p:txBody>
          <a:bodyPr wrap="square" rtlCol="0" anchor="ctr"/>
          <a:lstStyle/>
          <a:p>
            <a:pPr algn="ctr" defTabSz="342879"/>
            <a:r>
              <a:rPr lang="fr-FR" sz="2000" dirty="0">
                <a:solidFill>
                  <a:srgbClr val="00B050"/>
                </a:solidFill>
              </a:rPr>
              <a:t>Network In Control</a:t>
            </a:r>
          </a:p>
        </p:txBody>
      </p:sp>
      <p:sp>
        <p:nvSpPr>
          <p:cNvPr id="30" name="TextBox 29"/>
          <p:cNvSpPr txBox="1"/>
          <p:nvPr/>
        </p:nvSpPr>
        <p:spPr>
          <a:xfrm>
            <a:off x="1529418" y="4719889"/>
            <a:ext cx="2112631" cy="461665"/>
          </a:xfrm>
          <a:prstGeom prst="rect">
            <a:avLst/>
          </a:prstGeom>
          <a:noFill/>
        </p:spPr>
        <p:txBody>
          <a:bodyPr wrap="none" rtlCol="0">
            <a:spAutoFit/>
          </a:bodyPr>
          <a:lstStyle/>
          <a:p>
            <a:pPr algn="ctr"/>
            <a:r>
              <a:rPr lang="en-US" sz="1200" b="1" dirty="0">
                <a:solidFill>
                  <a:srgbClr val="000000"/>
                </a:solidFill>
              </a:rPr>
              <a:t>BSSID – 00:11:22:aa:bb:cc</a:t>
            </a:r>
          </a:p>
          <a:p>
            <a:pPr algn="ctr"/>
            <a:r>
              <a:rPr lang="en-US" sz="1200" b="1" dirty="0">
                <a:solidFill>
                  <a:srgbClr val="000000"/>
                </a:solidFill>
              </a:rPr>
              <a:t>ESSID - CORPWIFI</a:t>
            </a:r>
          </a:p>
        </p:txBody>
      </p:sp>
      <p:pic>
        <p:nvPicPr>
          <p:cNvPr id="42" name="Picture 4" descr="Laptop_Gray_Flat.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42066" y="3755782"/>
            <a:ext cx="690382"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3" name="Straight Connector 42"/>
          <p:cNvCxnSpPr>
            <a:endCxn id="42" idx="0"/>
          </p:cNvCxnSpPr>
          <p:nvPr/>
        </p:nvCxnSpPr>
        <p:spPr>
          <a:xfrm flipH="1">
            <a:off x="2987257" y="3058160"/>
            <a:ext cx="345191" cy="697622"/>
          </a:xfrm>
          <a:prstGeom prst="line">
            <a:avLst/>
          </a:prstGeom>
          <a:ln w="76200" cap="rnd"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5371830" y="4485720"/>
            <a:ext cx="344279" cy="706040"/>
          </a:xfrm>
          <a:prstGeom prst="line">
            <a:avLst/>
          </a:prstGeom>
          <a:ln w="76200" cap="rnd"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pic>
        <p:nvPicPr>
          <p:cNvPr id="25" name="Picture 3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71654" y="4211889"/>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2064" y="2769083"/>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Straight Connector 49"/>
          <p:cNvCxnSpPr/>
          <p:nvPr/>
        </p:nvCxnSpPr>
        <p:spPr>
          <a:xfrm flipV="1">
            <a:off x="6008914" y="2014907"/>
            <a:ext cx="1114456" cy="739350"/>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pic>
        <p:nvPicPr>
          <p:cNvPr id="29" name="Picture 36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5441" y="2434658"/>
            <a:ext cx="881702" cy="63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48" descr="WLC-1u.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76343" y="1617023"/>
            <a:ext cx="1141651" cy="795765"/>
          </a:xfrm>
          <a:prstGeom prst="rect">
            <a:avLst/>
          </a:prstGeom>
        </p:spPr>
      </p:pic>
      <p:sp>
        <p:nvSpPr>
          <p:cNvPr id="7" name="Rectangle 6"/>
          <p:cNvSpPr/>
          <p:nvPr/>
        </p:nvSpPr>
        <p:spPr>
          <a:xfrm>
            <a:off x="8182930" y="4387355"/>
            <a:ext cx="3992004" cy="923330"/>
          </a:xfrm>
          <a:prstGeom prst="rect">
            <a:avLst/>
          </a:prstGeom>
        </p:spPr>
        <p:txBody>
          <a:bodyPr wrap="square">
            <a:spAutoFit/>
          </a:bodyPr>
          <a:lstStyle/>
          <a:p>
            <a:pPr marL="342900" indent="-342900">
              <a:buClr>
                <a:srgbClr val="00B050"/>
              </a:buClr>
              <a:buFont typeface="Wingdings" panose="05000000000000000000" pitchFamily="2" charset="2"/>
              <a:buChar char="ü"/>
            </a:pPr>
            <a:r>
              <a:rPr lang="en-US" dirty="0">
                <a:solidFill>
                  <a:srgbClr val="000000"/>
                </a:solidFill>
              </a:rPr>
              <a:t>No client initiated roaming</a:t>
            </a:r>
          </a:p>
          <a:p>
            <a:pPr marL="342900" indent="-342900">
              <a:buClr>
                <a:srgbClr val="00B050"/>
              </a:buClr>
              <a:buFont typeface="Wingdings" panose="05000000000000000000" pitchFamily="2" charset="2"/>
              <a:buChar char="ü"/>
            </a:pPr>
            <a:r>
              <a:rPr lang="en-US" dirty="0">
                <a:solidFill>
                  <a:srgbClr val="000000"/>
                </a:solidFill>
              </a:rPr>
              <a:t>No roam delay</a:t>
            </a:r>
          </a:p>
          <a:p>
            <a:pPr marL="342900" indent="-342900">
              <a:buClr>
                <a:srgbClr val="00B050"/>
              </a:buClr>
              <a:buFont typeface="Wingdings" panose="05000000000000000000" pitchFamily="2" charset="2"/>
              <a:buChar char="ü"/>
            </a:pPr>
            <a:r>
              <a:rPr lang="en-US" dirty="0">
                <a:solidFill>
                  <a:srgbClr val="000000"/>
                </a:solidFill>
              </a:rPr>
              <a:t>No sticky clients</a:t>
            </a:r>
          </a:p>
        </p:txBody>
      </p:sp>
      <p:sp>
        <p:nvSpPr>
          <p:cNvPr id="2" name="Title 1"/>
          <p:cNvSpPr>
            <a:spLocks noGrp="1"/>
          </p:cNvSpPr>
          <p:nvPr>
            <p:ph type="title"/>
          </p:nvPr>
        </p:nvSpPr>
        <p:spPr/>
        <p:txBody>
          <a:bodyPr/>
          <a:lstStyle/>
          <a:p>
            <a:r>
              <a:rPr lang="fr-FR" dirty="0" err="1"/>
              <a:t>Controllers</a:t>
            </a:r>
            <a:endParaRPr lang="fr-FR" dirty="0"/>
          </a:p>
        </p:txBody>
      </p:sp>
      <p:sp>
        <p:nvSpPr>
          <p:cNvPr id="3" name="Content Placeholder 2"/>
          <p:cNvSpPr>
            <a:spLocks noGrp="1"/>
          </p:cNvSpPr>
          <p:nvPr>
            <p:ph idx="1"/>
          </p:nvPr>
        </p:nvSpPr>
        <p:spPr>
          <a:xfrm>
            <a:off x="8270239" y="1778001"/>
            <a:ext cx="3646076" cy="2001520"/>
          </a:xfrm>
        </p:spPr>
        <p:txBody>
          <a:bodyPr>
            <a:normAutofit/>
          </a:bodyPr>
          <a:lstStyle/>
          <a:p>
            <a:pPr marL="0" indent="0">
              <a:buClr>
                <a:srgbClr val="00B050"/>
              </a:buClr>
              <a:buNone/>
            </a:pPr>
            <a:r>
              <a:rPr lang="en-US" sz="1800" b="1" dirty="0"/>
              <a:t>Principle of Virtual Cell </a:t>
            </a:r>
          </a:p>
          <a:p>
            <a:r>
              <a:rPr lang="en-US" sz="1800" dirty="0"/>
              <a:t>Client moves through network</a:t>
            </a:r>
          </a:p>
          <a:p>
            <a:r>
              <a:rPr lang="en-US" sz="1800" dirty="0"/>
              <a:t>Network moves client communication to best AP</a:t>
            </a:r>
            <a:endParaRPr lang="fr-FR" sz="1800" dirty="0"/>
          </a:p>
        </p:txBody>
      </p:sp>
      <p:sp>
        <p:nvSpPr>
          <p:cNvPr id="4" name="Text Placeholder 3"/>
          <p:cNvSpPr>
            <a:spLocks noGrp="1"/>
          </p:cNvSpPr>
          <p:nvPr>
            <p:ph type="body" sz="quarter" idx="13"/>
          </p:nvPr>
        </p:nvSpPr>
        <p:spPr/>
        <p:txBody>
          <a:bodyPr/>
          <a:lstStyle/>
          <a:p>
            <a:r>
              <a:rPr lang="fr-FR" dirty="0"/>
              <a:t>Virtual </a:t>
            </a:r>
            <a:r>
              <a:rPr lang="fr-FR" dirty="0" err="1"/>
              <a:t>Cell</a:t>
            </a:r>
            <a:endParaRPr lang="fr-FR" dirty="0"/>
          </a:p>
        </p:txBody>
      </p:sp>
    </p:spTree>
    <p:extLst>
      <p:ext uri="{BB962C8B-B14F-4D97-AF65-F5344CB8AC3E}">
        <p14:creationId xmlns:p14="http://schemas.microsoft.com/office/powerpoint/2010/main" val="25486416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26" presetClass="emph" presetSubtype="0" repeatCount="3000" fill="hold" nodeType="afterEffect">
                                  <p:stCondLst>
                                    <p:cond delay="0"/>
                                  </p:stCondLst>
                                  <p:childTnLst>
                                    <p:animEffect transition="out" filter="fade">
                                      <p:cBhvr>
                                        <p:cTn id="9" dur="500" tmFilter="0, 0; .2, .5; .8, .5; 1, 0"/>
                                        <p:tgtEl>
                                          <p:spTgt spid="43"/>
                                        </p:tgtEl>
                                      </p:cBhvr>
                                    </p:animEffect>
                                    <p:animScale>
                                      <p:cBhvr>
                                        <p:cTn id="10" dur="250" autoRev="1" fill="hold"/>
                                        <p:tgtEl>
                                          <p:spTgt spid="43"/>
                                        </p:tgtEl>
                                      </p:cBhvr>
                                      <p:by x="105000" y="105000"/>
                                    </p:animScale>
                                  </p:childTnLst>
                                </p:cTn>
                              </p:par>
                            </p:childTnLst>
                          </p:cTn>
                        </p:par>
                        <p:par>
                          <p:cTn id="11" fill="hold">
                            <p:stCondLst>
                              <p:cond delay="1500"/>
                            </p:stCondLst>
                            <p:childTnLst>
                              <p:par>
                                <p:cTn id="12" presetID="1" presetClass="exit" presetSubtype="0" fill="hold" nodeType="afterEffect">
                                  <p:stCondLst>
                                    <p:cond delay="0"/>
                                  </p:stCondLst>
                                  <p:childTnLst>
                                    <p:set>
                                      <p:cBhvr>
                                        <p:cTn id="13" dur="1" fill="hold">
                                          <p:stCondLst>
                                            <p:cond delay="0"/>
                                          </p:stCondLst>
                                        </p:cTn>
                                        <p:tgtEl>
                                          <p:spTgt spid="43"/>
                                        </p:tgtEl>
                                        <p:attrNameLst>
                                          <p:attrName>style.visibility</p:attrName>
                                        </p:attrNameLst>
                                      </p:cBhvr>
                                      <p:to>
                                        <p:strVal val="hidden"/>
                                      </p:to>
                                    </p:set>
                                  </p:childTnLst>
                                </p:cTn>
                              </p:par>
                            </p:childTnLst>
                          </p:cTn>
                        </p:par>
                        <p:par>
                          <p:cTn id="14" fill="hold">
                            <p:stCondLst>
                              <p:cond delay="1500"/>
                            </p:stCondLst>
                            <p:childTnLst>
                              <p:par>
                                <p:cTn id="15" presetID="42" presetClass="path" presetSubtype="0" accel="50000" decel="50000" fill="hold" nodeType="afterEffect">
                                  <p:stCondLst>
                                    <p:cond delay="0"/>
                                  </p:stCondLst>
                                  <p:childTnLst>
                                    <p:animMotion origin="layout" path="M -1.875E-6 -3.7037E-7 L 0.18451 0.19051 " pathEditMode="relative" rAng="0" ptsTypes="AA">
                                      <p:cBhvr>
                                        <p:cTn id="16" dur="2000" fill="hold"/>
                                        <p:tgtEl>
                                          <p:spTgt spid="42"/>
                                        </p:tgtEl>
                                        <p:attrNameLst>
                                          <p:attrName>ppt_x</p:attrName>
                                          <p:attrName>ppt_y</p:attrName>
                                        </p:attrNameLst>
                                      </p:cBhvr>
                                      <p:rCtr x="9219" y="9514"/>
                                    </p:animMotion>
                                  </p:childTnLst>
                                </p:cTn>
                              </p:par>
                            </p:childTnLst>
                          </p:cTn>
                        </p:par>
                        <p:par>
                          <p:cTn id="17" fill="hold">
                            <p:stCondLst>
                              <p:cond delay="3500"/>
                            </p:stCondLst>
                            <p:childTnLst>
                              <p:par>
                                <p:cTn id="18" presetID="1" presetClass="entr" presetSubtype="0"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childTnLst>
                                </p:cTn>
                              </p:par>
                            </p:childTnLst>
                          </p:cTn>
                        </p:par>
                        <p:par>
                          <p:cTn id="20" fill="hold">
                            <p:stCondLst>
                              <p:cond delay="3500"/>
                            </p:stCondLst>
                            <p:childTnLst>
                              <p:par>
                                <p:cTn id="21" presetID="26" presetClass="emph" presetSubtype="0" repeatCount="3000" fill="hold" nodeType="afterEffect">
                                  <p:stCondLst>
                                    <p:cond delay="0"/>
                                  </p:stCondLst>
                                  <p:childTnLst>
                                    <p:animEffect transition="out" filter="fade">
                                      <p:cBhvr>
                                        <p:cTn id="22" dur="500" tmFilter="0, 0; .2, .5; .8, .5; 1, 0"/>
                                        <p:tgtEl>
                                          <p:spTgt spid="45"/>
                                        </p:tgtEl>
                                      </p:cBhvr>
                                    </p:animEffect>
                                    <p:animScale>
                                      <p:cBhvr>
                                        <p:cTn id="23" dur="250" autoRev="1" fill="hold"/>
                                        <p:tgtEl>
                                          <p:spTgt spid="4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bwMode="invGray">
          <a:xfrm>
            <a:off x="2784098" y="1020028"/>
            <a:ext cx="3395050" cy="5685563"/>
          </a:xfrm>
          <a:prstGeom prst="roundRect">
            <a:avLst/>
          </a:prstGeom>
          <a:solidFill>
            <a:srgbClr val="246090"/>
          </a:solidFill>
          <a:ln w="9525">
            <a:noFill/>
            <a:round/>
            <a:headEnd/>
            <a:tailEnd/>
          </a:ln>
          <a:scene3d>
            <a:camera prst="isometricTopUp"/>
            <a:lightRig rig="threePt" dir="t"/>
          </a:scene3d>
          <a:extLst/>
        </p:spPr>
        <p:txBody>
          <a:bodyPr wrap="square" rtlCol="0" anchor="ctr"/>
          <a:lstStyle/>
          <a:p>
            <a:pPr algn="ctr" defTabSz="342879"/>
            <a:endParaRPr lang="fr-FR" sz="2000" dirty="0"/>
          </a:p>
        </p:txBody>
      </p:sp>
      <p:cxnSp>
        <p:nvCxnSpPr>
          <p:cNvPr id="31" name="Straight Connector 30"/>
          <p:cNvCxnSpPr/>
          <p:nvPr/>
        </p:nvCxnSpPr>
        <p:spPr>
          <a:xfrm flipH="1" flipV="1">
            <a:off x="4792980" y="2108200"/>
            <a:ext cx="2250618" cy="1356523"/>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5571552" y="3464722"/>
            <a:ext cx="1472044" cy="977896"/>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3238877" y="2108200"/>
            <a:ext cx="1554103" cy="990415"/>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88211" y="4182689"/>
            <a:ext cx="2112631" cy="461665"/>
          </a:xfrm>
          <a:prstGeom prst="rect">
            <a:avLst/>
          </a:prstGeom>
          <a:noFill/>
        </p:spPr>
        <p:txBody>
          <a:bodyPr wrap="none" rtlCol="0">
            <a:spAutoFit/>
          </a:bodyPr>
          <a:lstStyle/>
          <a:p>
            <a:pPr algn="ctr"/>
            <a:r>
              <a:rPr lang="en-US" sz="1200" b="1" dirty="0">
                <a:solidFill>
                  <a:srgbClr val="000000"/>
                </a:solidFill>
              </a:rPr>
              <a:t>BSSID – 00:11:22:aa:bb:cc</a:t>
            </a:r>
          </a:p>
          <a:p>
            <a:pPr algn="ctr"/>
            <a:r>
              <a:rPr lang="en-US" sz="1200" b="1" dirty="0">
                <a:solidFill>
                  <a:srgbClr val="000000"/>
                </a:solidFill>
              </a:rPr>
              <a:t>ESSID - CORPWIFI</a:t>
            </a:r>
          </a:p>
        </p:txBody>
      </p:sp>
      <p:pic>
        <p:nvPicPr>
          <p:cNvPr id="25" name="Picture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1654" y="4211889"/>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2064" y="2769083"/>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Straight Connector 49"/>
          <p:cNvCxnSpPr/>
          <p:nvPr/>
        </p:nvCxnSpPr>
        <p:spPr>
          <a:xfrm flipV="1">
            <a:off x="6008914" y="2014907"/>
            <a:ext cx="1114456" cy="739350"/>
          </a:xfrm>
          <a:prstGeom prst="line">
            <a:avLst/>
          </a:prstGeom>
          <a:ln w="19050" cap="rnd">
            <a:solidFill>
              <a:srgbClr val="A12D2D"/>
            </a:solidFill>
          </a:ln>
        </p:spPr>
        <p:style>
          <a:lnRef idx="1">
            <a:schemeClr val="accent1"/>
          </a:lnRef>
          <a:fillRef idx="0">
            <a:schemeClr val="accent1"/>
          </a:fillRef>
          <a:effectRef idx="0">
            <a:schemeClr val="accent1"/>
          </a:effectRef>
          <a:fontRef idx="minor">
            <a:schemeClr val="tx1"/>
          </a:fontRef>
        </p:style>
      </p:cxnSp>
      <p:pic>
        <p:nvPicPr>
          <p:cNvPr id="29" name="Picture 36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5441" y="2434658"/>
            <a:ext cx="881702" cy="63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48" descr="WLC-1u.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343" y="1617023"/>
            <a:ext cx="1141651" cy="795765"/>
          </a:xfrm>
          <a:prstGeom prst="rect">
            <a:avLst/>
          </a:prstGeom>
        </p:spPr>
      </p:pic>
      <p:sp>
        <p:nvSpPr>
          <p:cNvPr id="21" name="TextBox 20"/>
          <p:cNvSpPr txBox="1"/>
          <p:nvPr/>
        </p:nvSpPr>
        <p:spPr>
          <a:xfrm>
            <a:off x="8285136" y="3862809"/>
            <a:ext cx="3249886" cy="923330"/>
          </a:xfrm>
          <a:prstGeom prst="rect">
            <a:avLst/>
          </a:prstGeom>
          <a:solidFill>
            <a:schemeClr val="bg1"/>
          </a:solidFill>
          <a:ln>
            <a:solidFill>
              <a:srgbClr val="FFA52A"/>
            </a:solidFill>
          </a:ln>
        </p:spPr>
        <p:style>
          <a:lnRef idx="1">
            <a:schemeClr val="accent6"/>
          </a:lnRef>
          <a:fillRef idx="3">
            <a:schemeClr val="accent6"/>
          </a:fillRef>
          <a:effectRef idx="2">
            <a:schemeClr val="accent6"/>
          </a:effectRef>
          <a:fontRef idx="minor">
            <a:schemeClr val="lt1"/>
          </a:fontRef>
        </p:style>
        <p:txBody>
          <a:bodyPr wrap="square" rtlCol="0">
            <a:spAutoFit/>
          </a:bodyPr>
          <a:lstStyle>
            <a:defPPr>
              <a:defRPr lang="en-US"/>
            </a:defPPr>
            <a:lvl1pPr algn="ctr">
              <a:defRPr>
                <a:solidFill>
                  <a:srgbClr val="00B050"/>
                </a:solidFill>
              </a:defRPr>
            </a:lvl1pPr>
          </a:lstStyle>
          <a:p>
            <a:r>
              <a:rPr lang="en-US" dirty="0">
                <a:solidFill>
                  <a:schemeClr val="accent4">
                    <a:lumMod val="75000"/>
                  </a:schemeClr>
                </a:solidFill>
              </a:rPr>
              <a:t>Advertise the </a:t>
            </a:r>
            <a:r>
              <a:rPr lang="en-US" b="1" dirty="0">
                <a:solidFill>
                  <a:schemeClr val="accent4">
                    <a:lumMod val="75000"/>
                  </a:schemeClr>
                </a:solidFill>
              </a:rPr>
              <a:t>same BSSID </a:t>
            </a:r>
            <a:r>
              <a:rPr lang="en-US" dirty="0">
                <a:solidFill>
                  <a:schemeClr val="accent4">
                    <a:lumMod val="75000"/>
                  </a:schemeClr>
                </a:solidFill>
              </a:rPr>
              <a:t>on the </a:t>
            </a:r>
            <a:r>
              <a:rPr lang="en-US" b="1" dirty="0">
                <a:solidFill>
                  <a:schemeClr val="accent4">
                    <a:lumMod val="75000"/>
                  </a:schemeClr>
                </a:solidFill>
              </a:rPr>
              <a:t>same channel </a:t>
            </a:r>
            <a:r>
              <a:rPr lang="en-US" dirty="0">
                <a:solidFill>
                  <a:schemeClr val="accent4">
                    <a:lumMod val="75000"/>
                  </a:schemeClr>
                </a:solidFill>
              </a:rPr>
              <a:t>on all access points.</a:t>
            </a:r>
          </a:p>
        </p:txBody>
      </p:sp>
      <p:sp>
        <p:nvSpPr>
          <p:cNvPr id="22" name="TextBox 21"/>
          <p:cNvSpPr txBox="1"/>
          <p:nvPr/>
        </p:nvSpPr>
        <p:spPr>
          <a:xfrm>
            <a:off x="8600096" y="1553240"/>
            <a:ext cx="2243563" cy="923330"/>
          </a:xfrm>
          <a:prstGeom prst="rect">
            <a:avLst/>
          </a:prstGeom>
          <a:solidFill>
            <a:schemeClr val="bg1"/>
          </a:solidFill>
          <a:ln>
            <a:solidFill>
              <a:srgbClr val="FFA52A"/>
            </a:solidFill>
          </a:ln>
        </p:spPr>
        <p:style>
          <a:lnRef idx="1">
            <a:schemeClr val="accent6"/>
          </a:lnRef>
          <a:fillRef idx="3">
            <a:schemeClr val="accent6"/>
          </a:fillRef>
          <a:effectRef idx="2">
            <a:schemeClr val="accent6"/>
          </a:effectRef>
          <a:fontRef idx="minor">
            <a:schemeClr val="lt1"/>
          </a:fontRef>
        </p:style>
        <p:txBody>
          <a:bodyPr wrap="square" rtlCol="0">
            <a:spAutoFit/>
          </a:bodyPr>
          <a:lstStyle>
            <a:defPPr>
              <a:defRPr lang="en-US"/>
            </a:defPPr>
            <a:lvl1pPr algn="ctr">
              <a:defRPr>
                <a:solidFill>
                  <a:srgbClr val="00B050"/>
                </a:solidFill>
              </a:defRPr>
            </a:lvl1pPr>
          </a:lstStyle>
          <a:p>
            <a:r>
              <a:rPr lang="en-US" dirty="0">
                <a:solidFill>
                  <a:schemeClr val="accent4">
                    <a:lumMod val="75000"/>
                  </a:schemeClr>
                </a:solidFill>
              </a:rPr>
              <a:t>Co-ordinate communication from the FortiWLC</a:t>
            </a:r>
          </a:p>
        </p:txBody>
      </p:sp>
      <p:sp>
        <p:nvSpPr>
          <p:cNvPr id="23" name="TextBox 22"/>
          <p:cNvSpPr txBox="1"/>
          <p:nvPr/>
        </p:nvSpPr>
        <p:spPr>
          <a:xfrm>
            <a:off x="1588" y="5191760"/>
            <a:ext cx="4025678" cy="923330"/>
          </a:xfrm>
          <a:prstGeom prst="rect">
            <a:avLst/>
          </a:prstGeom>
          <a:solidFill>
            <a:schemeClr val="bg1"/>
          </a:solidFill>
          <a:ln>
            <a:solidFill>
              <a:srgbClr val="FFA52A"/>
            </a:solidFill>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US" dirty="0">
                <a:solidFill>
                  <a:schemeClr val="accent4">
                    <a:lumMod val="75000"/>
                  </a:schemeClr>
                </a:solidFill>
              </a:rPr>
              <a:t>The client sees a </a:t>
            </a:r>
            <a:r>
              <a:rPr lang="en-US" b="1" dirty="0">
                <a:solidFill>
                  <a:schemeClr val="accent4">
                    <a:lumMod val="75000"/>
                  </a:schemeClr>
                </a:solidFill>
              </a:rPr>
              <a:t>single virtual AP</a:t>
            </a:r>
            <a:r>
              <a:rPr lang="en-US" dirty="0">
                <a:solidFill>
                  <a:schemeClr val="accent4">
                    <a:lumMod val="75000"/>
                  </a:schemeClr>
                </a:solidFill>
              </a:rPr>
              <a:t>.</a:t>
            </a:r>
          </a:p>
          <a:p>
            <a:pPr algn="ctr"/>
            <a:r>
              <a:rPr lang="en-US" dirty="0">
                <a:solidFill>
                  <a:schemeClr val="accent4">
                    <a:lumMod val="75000"/>
                  </a:schemeClr>
                </a:solidFill>
              </a:rPr>
              <a:t>We control which AP is used for communication</a:t>
            </a:r>
          </a:p>
        </p:txBody>
      </p:sp>
      <p:pic>
        <p:nvPicPr>
          <p:cNvPr id="27" name="Picture 4" descr="Laptop_Gray_Fla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42066" y="3755782"/>
            <a:ext cx="690382"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Straight Arrow Connector 25"/>
          <p:cNvCxnSpPr>
            <a:stCxn id="23" idx="0"/>
          </p:cNvCxnSpPr>
          <p:nvPr/>
        </p:nvCxnSpPr>
        <p:spPr>
          <a:xfrm flipV="1">
            <a:off x="2014427" y="4239972"/>
            <a:ext cx="972830" cy="951788"/>
          </a:xfrm>
          <a:prstGeom prst="straightConnector1">
            <a:avLst/>
          </a:prstGeom>
          <a:ln>
            <a:solidFill>
              <a:srgbClr val="FFA52A"/>
            </a:solidFill>
            <a:tailEnd type="arrow"/>
          </a:ln>
        </p:spPr>
        <p:style>
          <a:lnRef idx="3">
            <a:schemeClr val="accent6"/>
          </a:lnRef>
          <a:fillRef idx="0">
            <a:schemeClr val="accent6"/>
          </a:fillRef>
          <a:effectRef idx="2">
            <a:schemeClr val="accent6"/>
          </a:effectRef>
          <a:fontRef idx="minor">
            <a:schemeClr val="tx1"/>
          </a:fontRef>
        </p:style>
      </p:cxnSp>
      <p:cxnSp>
        <p:nvCxnSpPr>
          <p:cNvPr id="38" name="Straight Arrow Connector 37"/>
          <p:cNvCxnSpPr>
            <a:stCxn id="21" idx="1"/>
          </p:cNvCxnSpPr>
          <p:nvPr/>
        </p:nvCxnSpPr>
        <p:spPr>
          <a:xfrm flipH="1" flipV="1">
            <a:off x="3682431" y="3098796"/>
            <a:ext cx="4602705" cy="1225678"/>
          </a:xfrm>
          <a:prstGeom prst="straightConnector1">
            <a:avLst/>
          </a:prstGeom>
          <a:ln>
            <a:solidFill>
              <a:srgbClr val="FFA52A"/>
            </a:solidFill>
            <a:tailEnd type="arrow"/>
          </a:ln>
        </p:spPr>
        <p:style>
          <a:lnRef idx="3">
            <a:schemeClr val="accent6"/>
          </a:lnRef>
          <a:fillRef idx="0">
            <a:schemeClr val="accent6"/>
          </a:fillRef>
          <a:effectRef idx="2">
            <a:schemeClr val="accent6"/>
          </a:effectRef>
          <a:fontRef idx="minor">
            <a:schemeClr val="tx1"/>
          </a:fontRef>
        </p:style>
      </p:cxnSp>
      <p:cxnSp>
        <p:nvCxnSpPr>
          <p:cNvPr id="39" name="Straight Arrow Connector 38"/>
          <p:cNvCxnSpPr>
            <a:stCxn id="21" idx="1"/>
          </p:cNvCxnSpPr>
          <p:nvPr/>
        </p:nvCxnSpPr>
        <p:spPr>
          <a:xfrm flipH="1">
            <a:off x="5932021" y="4324474"/>
            <a:ext cx="2353115" cy="217128"/>
          </a:xfrm>
          <a:prstGeom prst="straightConnector1">
            <a:avLst/>
          </a:prstGeom>
          <a:ln>
            <a:solidFill>
              <a:srgbClr val="FFA52A"/>
            </a:solidFill>
            <a:tailEnd type="arrow"/>
          </a:ln>
        </p:spPr>
        <p:style>
          <a:lnRef idx="3">
            <a:schemeClr val="accent6"/>
          </a:lnRef>
          <a:fillRef idx="0">
            <a:schemeClr val="accent6"/>
          </a:fillRef>
          <a:effectRef idx="2">
            <a:schemeClr val="accent6"/>
          </a:effectRef>
          <a:fontRef idx="minor">
            <a:schemeClr val="tx1"/>
          </a:fontRef>
        </p:style>
      </p:cxnSp>
      <p:cxnSp>
        <p:nvCxnSpPr>
          <p:cNvPr id="40" name="Straight Arrow Connector 39"/>
          <p:cNvCxnSpPr>
            <a:stCxn id="22" idx="1"/>
          </p:cNvCxnSpPr>
          <p:nvPr/>
        </p:nvCxnSpPr>
        <p:spPr>
          <a:xfrm flipH="1">
            <a:off x="7617995" y="2014905"/>
            <a:ext cx="982101" cy="3"/>
          </a:xfrm>
          <a:prstGeom prst="straightConnector1">
            <a:avLst/>
          </a:prstGeom>
          <a:ln>
            <a:solidFill>
              <a:srgbClr val="FFA52A"/>
            </a:solidFill>
            <a:tailEnd type="arrow"/>
          </a:ln>
        </p:spPr>
        <p:style>
          <a:lnRef idx="3">
            <a:schemeClr val="accent6"/>
          </a:lnRef>
          <a:fillRef idx="0">
            <a:schemeClr val="accent6"/>
          </a:fillRef>
          <a:effectRef idx="2">
            <a:schemeClr val="accent6"/>
          </a:effectRef>
          <a:fontRef idx="minor">
            <a:schemeClr val="tx1"/>
          </a:fontRef>
        </p:style>
      </p:cxnSp>
      <p:sp>
        <p:nvSpPr>
          <p:cNvPr id="2" name="Title 1"/>
          <p:cNvSpPr>
            <a:spLocks noGrp="1"/>
          </p:cNvSpPr>
          <p:nvPr>
            <p:ph type="title"/>
          </p:nvPr>
        </p:nvSpPr>
        <p:spPr/>
        <p:txBody>
          <a:bodyPr/>
          <a:lstStyle/>
          <a:p>
            <a:r>
              <a:rPr lang="fr-FR" dirty="0" err="1"/>
              <a:t>Controllers</a:t>
            </a:r>
            <a:endParaRPr lang="fr-FR" dirty="0"/>
          </a:p>
        </p:txBody>
      </p:sp>
      <p:sp>
        <p:nvSpPr>
          <p:cNvPr id="3" name="Text Placeholder 2"/>
          <p:cNvSpPr>
            <a:spLocks noGrp="1"/>
          </p:cNvSpPr>
          <p:nvPr>
            <p:ph type="body" sz="quarter" idx="13"/>
          </p:nvPr>
        </p:nvSpPr>
        <p:spPr/>
        <p:txBody>
          <a:bodyPr/>
          <a:lstStyle/>
          <a:p>
            <a:r>
              <a:rPr lang="fr-FR" dirty="0"/>
              <a:t>Virtual </a:t>
            </a:r>
            <a:r>
              <a:rPr lang="fr-FR" dirty="0" err="1"/>
              <a:t>Cell</a:t>
            </a:r>
            <a:endParaRPr lang="fr-FR" dirty="0"/>
          </a:p>
        </p:txBody>
      </p:sp>
    </p:spTree>
    <p:extLst>
      <p:ext uri="{BB962C8B-B14F-4D97-AF65-F5344CB8AC3E}">
        <p14:creationId xmlns:p14="http://schemas.microsoft.com/office/powerpoint/2010/main" val="384733126"/>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6350584" y="1028472"/>
            <a:ext cx="3482490" cy="6505436"/>
          </a:xfrm>
          <a:prstGeom prst="rect">
            <a:avLst/>
          </a:prstGeom>
          <a:gradFill>
            <a:gsLst>
              <a:gs pos="0">
                <a:schemeClr val="bg1">
                  <a:lumMod val="85000"/>
                  <a:alpha val="50000"/>
                </a:schemeClr>
              </a:gs>
              <a:gs pos="100000">
                <a:schemeClr val="bg1">
                  <a:lumMod val="65000"/>
                </a:schemeClr>
              </a:gs>
            </a:gsLst>
            <a:path path="circle">
              <a:fillToRect l="50000" t="50000" r="50000" b="50000"/>
            </a:path>
          </a:gradFill>
          <a:ln>
            <a:noFill/>
          </a:ln>
          <a:scene3d>
            <a:camera prst="orthographicFront">
              <a:rot lat="2100000" lon="270000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340312" y="526476"/>
            <a:ext cx="3482490" cy="6505436"/>
          </a:xfrm>
          <a:prstGeom prst="rect">
            <a:avLst/>
          </a:prstGeom>
          <a:gradFill>
            <a:gsLst>
              <a:gs pos="0">
                <a:schemeClr val="bg1">
                  <a:lumMod val="85000"/>
                  <a:alpha val="50000"/>
                </a:schemeClr>
              </a:gs>
              <a:gs pos="100000">
                <a:schemeClr val="bg1">
                  <a:lumMod val="75000"/>
                </a:schemeClr>
              </a:gs>
            </a:gsLst>
            <a:path path="circle">
              <a:fillToRect l="50000" t="50000" r="50000" b="50000"/>
            </a:path>
          </a:gradFill>
          <a:ln>
            <a:noFill/>
          </a:ln>
          <a:scene3d>
            <a:camera prst="orthographicFront">
              <a:rot lat="2100000" lon="270000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6343777" y="0"/>
            <a:ext cx="3482490" cy="6505436"/>
          </a:xfrm>
          <a:prstGeom prst="rect">
            <a:avLst/>
          </a:prstGeom>
          <a:gradFill flip="none" rotWithShape="1">
            <a:gsLst>
              <a:gs pos="0">
                <a:schemeClr val="bg1">
                  <a:lumMod val="85000"/>
                  <a:alpha val="50000"/>
                </a:schemeClr>
              </a:gs>
              <a:gs pos="100000">
                <a:schemeClr val="bg1">
                  <a:lumMod val="85000"/>
                </a:schemeClr>
              </a:gs>
            </a:gsLst>
            <a:path path="circle">
              <a:fillToRect l="50000" t="50000" r="50000" b="50000"/>
            </a:path>
            <a:tileRect/>
          </a:gradFill>
          <a:ln>
            <a:noFill/>
          </a:ln>
          <a:scene3d>
            <a:camera prst="orthographicFront">
              <a:rot lat="2100000" lon="270000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p:cNvCxnSpPr/>
          <p:nvPr/>
        </p:nvCxnSpPr>
        <p:spPr>
          <a:xfrm flipH="1" flipV="1">
            <a:off x="8622635" y="1269888"/>
            <a:ext cx="841319" cy="501463"/>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Virtual Cell - Channel Layers</a:t>
            </a:r>
          </a:p>
        </p:txBody>
      </p:sp>
      <p:cxnSp>
        <p:nvCxnSpPr>
          <p:cNvPr id="24" name="Straight Connector 23"/>
          <p:cNvCxnSpPr/>
          <p:nvPr/>
        </p:nvCxnSpPr>
        <p:spPr>
          <a:xfrm flipV="1">
            <a:off x="10075560" y="2692288"/>
            <a:ext cx="948770" cy="545305"/>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pic>
        <p:nvPicPr>
          <p:cNvPr id="25" name="Picture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46084" y="3163793"/>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6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67379" y="1599479"/>
            <a:ext cx="881702" cy="63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0" name="Straight Connector 29"/>
          <p:cNvCxnSpPr/>
          <p:nvPr/>
        </p:nvCxnSpPr>
        <p:spPr>
          <a:xfrm flipH="1" flipV="1">
            <a:off x="10040382" y="2104712"/>
            <a:ext cx="983948" cy="587576"/>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7673865" y="1272876"/>
            <a:ext cx="948770" cy="545305"/>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pic>
        <p:nvPicPr>
          <p:cNvPr id="33" name="Picture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44389" y="1744381"/>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3498" y="3178424"/>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8" name="Straight Connector 47"/>
          <p:cNvCxnSpPr/>
          <p:nvPr/>
        </p:nvCxnSpPr>
        <p:spPr>
          <a:xfrm flipV="1">
            <a:off x="7511554" y="2030298"/>
            <a:ext cx="2086914" cy="1205479"/>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7293681" y="1919078"/>
            <a:ext cx="130892" cy="1484522"/>
          </a:xfrm>
          <a:prstGeom prst="straightConnector1">
            <a:avLst/>
          </a:prstGeom>
          <a:ln>
            <a:headEnd type="arrow" w="med" len="med"/>
            <a:tailEnd type="arrow" w="med" len="med"/>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6071595" y="2507622"/>
            <a:ext cx="1287532" cy="369332"/>
          </a:xfrm>
          <a:prstGeom prst="rect">
            <a:avLst/>
          </a:prstGeom>
          <a:noFill/>
        </p:spPr>
        <p:txBody>
          <a:bodyPr wrap="none" rtlCol="0">
            <a:spAutoFit/>
          </a:bodyPr>
          <a:lstStyle/>
          <a:p>
            <a:r>
              <a:rPr lang="en-US" b="1" dirty="0">
                <a:solidFill>
                  <a:srgbClr val="C00000"/>
                </a:solidFill>
              </a:rPr>
              <a:t>2.5 – 3.5m</a:t>
            </a:r>
          </a:p>
        </p:txBody>
      </p:sp>
      <p:sp>
        <p:nvSpPr>
          <p:cNvPr id="9" name="TextBox 8"/>
          <p:cNvSpPr txBox="1"/>
          <p:nvPr/>
        </p:nvSpPr>
        <p:spPr>
          <a:xfrm>
            <a:off x="538480" y="1919078"/>
            <a:ext cx="3251200" cy="3416320"/>
          </a:xfrm>
          <a:prstGeom prst="rect">
            <a:avLst/>
          </a:prstGeom>
          <a:noFill/>
        </p:spPr>
        <p:txBody>
          <a:bodyPr wrap="square" rtlCol="0">
            <a:spAutoFit/>
          </a:bodyPr>
          <a:lstStyle/>
          <a:p>
            <a:pPr defTabSz="941192">
              <a:defRPr/>
            </a:pPr>
            <a:r>
              <a:rPr lang="en-GB" dirty="0"/>
              <a:t>Virtual Cell allows multiple channels to be deployed in the same physical area. This is called channel layering</a:t>
            </a:r>
          </a:p>
          <a:p>
            <a:pPr defTabSz="941192">
              <a:defRPr/>
            </a:pPr>
            <a:endParaRPr lang="en-GB" dirty="0"/>
          </a:p>
          <a:p>
            <a:pPr defTabSz="941192">
              <a:defRPr/>
            </a:pPr>
            <a:r>
              <a:rPr lang="en-GB" dirty="0"/>
              <a:t>Deploy channel layers to</a:t>
            </a:r>
          </a:p>
          <a:p>
            <a:pPr marL="285750" indent="-285750" defTabSz="941192">
              <a:buFont typeface="Arial" panose="020B0604020202020204" pitchFamily="34" charset="0"/>
              <a:buChar char="•"/>
              <a:defRPr/>
            </a:pPr>
            <a:r>
              <a:rPr lang="en-GB" dirty="0"/>
              <a:t>Increase capacity</a:t>
            </a:r>
            <a:endParaRPr lang="en-US" dirty="0"/>
          </a:p>
          <a:p>
            <a:pPr marL="285750" indent="-285750">
              <a:buFont typeface="Arial" panose="020B0604020202020204" pitchFamily="34" charset="0"/>
              <a:buChar char="•"/>
            </a:pPr>
            <a:r>
              <a:rPr lang="en-US" dirty="0"/>
              <a:t>Increase resilience</a:t>
            </a:r>
          </a:p>
          <a:p>
            <a:pPr marL="285750" indent="-285750">
              <a:buFont typeface="Arial" panose="020B0604020202020204" pitchFamily="34" charset="0"/>
              <a:buChar char="•"/>
            </a:pPr>
            <a:r>
              <a:rPr lang="en-US" dirty="0"/>
              <a:t>Provide separate spectrum for separation of critical traffic</a:t>
            </a:r>
          </a:p>
          <a:p>
            <a:endParaRPr lang="en-US" dirty="0"/>
          </a:p>
        </p:txBody>
      </p:sp>
    </p:spTree>
    <p:extLst>
      <p:ext uri="{BB962C8B-B14F-4D97-AF65-F5344CB8AC3E}">
        <p14:creationId xmlns:p14="http://schemas.microsoft.com/office/powerpoint/2010/main" val="493472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9229613" y="2868767"/>
            <a:ext cx="2847841" cy="1600412"/>
          </a:xfrm>
          <a:prstGeom prst="rect">
            <a:avLst/>
          </a:prstGeom>
          <a:noFill/>
        </p:spPr>
        <p:txBody>
          <a:bodyPr wrap="none" lIns="121893" tIns="60947" rIns="121893" bIns="60947" rtlCol="0">
            <a:spAutoFit/>
          </a:bodyPr>
          <a:lstStyle/>
          <a:p>
            <a:pPr marL="457200" indent="-457200">
              <a:buClr>
                <a:schemeClr val="tx1"/>
              </a:buClr>
              <a:buFont typeface="Wingdings" charset="2"/>
              <a:buChar char="§"/>
            </a:pPr>
            <a:r>
              <a:rPr lang="en-US" sz="3200" b="1" dirty="0">
                <a:solidFill>
                  <a:srgbClr val="FFA52A"/>
                </a:solidFill>
              </a:rPr>
              <a:t>Broad</a:t>
            </a:r>
          </a:p>
          <a:p>
            <a:pPr marL="457200" indent="-457200">
              <a:buClr>
                <a:schemeClr val="tx1"/>
              </a:buClr>
              <a:buFont typeface="Wingdings" charset="2"/>
              <a:buChar char="§"/>
            </a:pPr>
            <a:r>
              <a:rPr lang="en-US" sz="3200" b="1" dirty="0">
                <a:solidFill>
                  <a:srgbClr val="FFA52A"/>
                </a:solidFill>
              </a:rPr>
              <a:t>Powerful</a:t>
            </a:r>
          </a:p>
          <a:p>
            <a:pPr marL="457200" indent="-457200">
              <a:buClr>
                <a:schemeClr val="tx1"/>
              </a:buClr>
              <a:buFont typeface="Wingdings" charset="2"/>
              <a:buChar char="§"/>
            </a:pPr>
            <a:r>
              <a:rPr lang="en-US" sz="3200" b="1" dirty="0">
                <a:solidFill>
                  <a:srgbClr val="FFA52A"/>
                </a:solidFill>
              </a:rPr>
              <a:t>Automated</a:t>
            </a:r>
          </a:p>
        </p:txBody>
      </p:sp>
      <p:sp>
        <p:nvSpPr>
          <p:cNvPr id="16" name="Title 1"/>
          <p:cNvSpPr>
            <a:spLocks noGrp="1"/>
          </p:cNvSpPr>
          <p:nvPr>
            <p:ph type="title"/>
          </p:nvPr>
        </p:nvSpPr>
        <p:spPr>
          <a:xfrm>
            <a:off x="609445" y="26508"/>
            <a:ext cx="10522190" cy="898171"/>
          </a:xfrm>
        </p:spPr>
        <p:txBody>
          <a:bodyPr/>
          <a:lstStyle/>
          <a:p>
            <a:r>
              <a:rPr lang="en-US" dirty="0"/>
              <a:t>Fortinet Security Fabric</a:t>
            </a:r>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538" y="1130871"/>
            <a:ext cx="2016213" cy="889046"/>
          </a:xfrm>
          <a:prstGeom prst="rect">
            <a:avLst/>
          </a:prstGeom>
        </p:spPr>
      </p:pic>
      <p:sp>
        <p:nvSpPr>
          <p:cNvPr id="91" name="Oval 90"/>
          <p:cNvSpPr/>
          <p:nvPr/>
        </p:nvSpPr>
        <p:spPr bwMode="invGray">
          <a:xfrm>
            <a:off x="2952200" y="820308"/>
            <a:ext cx="5700534" cy="5700534"/>
          </a:xfrm>
          <a:prstGeom prst="ellipse">
            <a:avLst/>
          </a:prstGeom>
          <a:gradFill flip="none" rotWithShape="1">
            <a:gsLst>
              <a:gs pos="72000">
                <a:schemeClr val="bg1">
                  <a:alpha val="0"/>
                </a:schemeClr>
              </a:gs>
              <a:gs pos="48000">
                <a:schemeClr val="accent6">
                  <a:alpha val="34000"/>
                </a:schemeClr>
              </a:gs>
            </a:gsLst>
            <a:path path="circle">
              <a:fillToRect l="50000" t="50000" r="50000" b="50000"/>
            </a:path>
            <a:tileRect/>
          </a:gradFill>
          <a:ln w="9525">
            <a:noFill/>
            <a:round/>
            <a:headEnd/>
            <a:tailEnd/>
          </a:ln>
          <a:extLst/>
        </p:spPr>
        <p:txBody>
          <a:bodyPr wrap="square" rtlCol="0" anchor="ctr"/>
          <a:lstStyle/>
          <a:p>
            <a:pPr algn="ctr" defTabSz="342879"/>
            <a:endParaRPr lang="en-US" sz="2000" dirty="0"/>
          </a:p>
        </p:txBody>
      </p:sp>
      <p:sp>
        <p:nvSpPr>
          <p:cNvPr id="92" name="Oval 91"/>
          <p:cNvSpPr/>
          <p:nvPr/>
        </p:nvSpPr>
        <p:spPr bwMode="invGray">
          <a:xfrm>
            <a:off x="3605343" y="1473451"/>
            <a:ext cx="4394248" cy="4394248"/>
          </a:xfrm>
          <a:prstGeom prst="ellipse">
            <a:avLst/>
          </a:prstGeom>
          <a:solidFill>
            <a:schemeClr val="bg1"/>
          </a:solidFill>
          <a:ln w="9525">
            <a:noFill/>
            <a:round/>
            <a:headEnd/>
            <a:tailEnd/>
          </a:ln>
          <a:extLst/>
        </p:spPr>
        <p:txBody>
          <a:bodyPr wrap="square" rtlCol="0" anchor="ctr"/>
          <a:lstStyle/>
          <a:p>
            <a:pPr algn="ctr" defTabSz="342879"/>
            <a:endParaRPr lang="en-US" sz="2000" dirty="0"/>
          </a:p>
        </p:txBody>
      </p:sp>
      <p:grpSp>
        <p:nvGrpSpPr>
          <p:cNvPr id="93" name="Group 4"/>
          <p:cNvGrpSpPr>
            <a:grpSpLocks noChangeAspect="1"/>
          </p:cNvGrpSpPr>
          <p:nvPr/>
        </p:nvGrpSpPr>
        <p:grpSpPr bwMode="auto">
          <a:xfrm>
            <a:off x="3973857" y="1828691"/>
            <a:ext cx="3625850" cy="3676650"/>
            <a:chOff x="2664" y="901"/>
            <a:chExt cx="2284" cy="2316"/>
          </a:xfrm>
        </p:grpSpPr>
        <p:sp>
          <p:nvSpPr>
            <p:cNvPr id="94" name="AutoShape 3"/>
            <p:cNvSpPr>
              <a:spLocks noChangeAspect="1" noChangeArrowheads="1" noTextEdit="1"/>
            </p:cNvSpPr>
            <p:nvPr/>
          </p:nvSpPr>
          <p:spPr bwMode="auto">
            <a:xfrm>
              <a:off x="2664" y="901"/>
              <a:ext cx="2284" cy="2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
            <p:cNvSpPr>
              <a:spLocks/>
            </p:cNvSpPr>
            <p:nvPr/>
          </p:nvSpPr>
          <p:spPr bwMode="auto">
            <a:xfrm>
              <a:off x="3267" y="1837"/>
              <a:ext cx="476" cy="460"/>
            </a:xfrm>
            <a:custGeom>
              <a:avLst/>
              <a:gdLst>
                <a:gd name="T0" fmla="*/ 28 w 30"/>
                <a:gd name="T1" fmla="*/ 28 h 29"/>
                <a:gd name="T2" fmla="*/ 24 w 30"/>
                <a:gd name="T3" fmla="*/ 28 h 29"/>
                <a:gd name="T4" fmla="*/ 1 w 30"/>
                <a:gd name="T5" fmla="*/ 5 h 29"/>
                <a:gd name="T6" fmla="*/ 1 w 30"/>
                <a:gd name="T7" fmla="*/ 1 h 29"/>
                <a:gd name="T8" fmla="*/ 6 w 30"/>
                <a:gd name="T9" fmla="*/ 1 h 29"/>
                <a:gd name="T10" fmla="*/ 28 w 30"/>
                <a:gd name="T11" fmla="*/ 24 h 29"/>
                <a:gd name="T12" fmla="*/ 28 w 30"/>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30" h="29">
                  <a:moveTo>
                    <a:pt x="28" y="28"/>
                  </a:moveTo>
                  <a:cubicBezTo>
                    <a:pt x="27" y="29"/>
                    <a:pt x="25" y="29"/>
                    <a:pt x="24" y="28"/>
                  </a:cubicBezTo>
                  <a:cubicBezTo>
                    <a:pt x="1" y="5"/>
                    <a:pt x="1" y="5"/>
                    <a:pt x="1" y="5"/>
                  </a:cubicBezTo>
                  <a:cubicBezTo>
                    <a:pt x="0" y="4"/>
                    <a:pt x="0" y="2"/>
                    <a:pt x="1" y="1"/>
                  </a:cubicBezTo>
                  <a:cubicBezTo>
                    <a:pt x="3" y="0"/>
                    <a:pt x="4" y="0"/>
                    <a:pt x="6" y="1"/>
                  </a:cubicBezTo>
                  <a:cubicBezTo>
                    <a:pt x="28" y="24"/>
                    <a:pt x="28" y="24"/>
                    <a:pt x="28" y="24"/>
                  </a:cubicBezTo>
                  <a:cubicBezTo>
                    <a:pt x="30" y="25"/>
                    <a:pt x="30" y="27"/>
                    <a:pt x="28" y="28"/>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6"/>
            <p:cNvSpPr>
              <a:spLocks/>
            </p:cNvSpPr>
            <p:nvPr/>
          </p:nvSpPr>
          <p:spPr bwMode="auto">
            <a:xfrm>
              <a:off x="3885" y="2440"/>
              <a:ext cx="460" cy="476"/>
            </a:xfrm>
            <a:custGeom>
              <a:avLst/>
              <a:gdLst>
                <a:gd name="T0" fmla="*/ 28 w 29"/>
                <a:gd name="T1" fmla="*/ 28 h 30"/>
                <a:gd name="T2" fmla="*/ 24 w 29"/>
                <a:gd name="T3" fmla="*/ 28 h 30"/>
                <a:gd name="T4" fmla="*/ 1 w 29"/>
                <a:gd name="T5" fmla="*/ 6 h 30"/>
                <a:gd name="T6" fmla="*/ 1 w 29"/>
                <a:gd name="T7" fmla="*/ 1 h 30"/>
                <a:gd name="T8" fmla="*/ 5 w 29"/>
                <a:gd name="T9" fmla="*/ 1 h 30"/>
                <a:gd name="T10" fmla="*/ 28 w 29"/>
                <a:gd name="T11" fmla="*/ 24 h 30"/>
                <a:gd name="T12" fmla="*/ 28 w 29"/>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29" h="30">
                  <a:moveTo>
                    <a:pt x="28" y="28"/>
                  </a:moveTo>
                  <a:cubicBezTo>
                    <a:pt x="27" y="30"/>
                    <a:pt x="25" y="30"/>
                    <a:pt x="24" y="28"/>
                  </a:cubicBezTo>
                  <a:cubicBezTo>
                    <a:pt x="1" y="6"/>
                    <a:pt x="1" y="6"/>
                    <a:pt x="1" y="6"/>
                  </a:cubicBezTo>
                  <a:cubicBezTo>
                    <a:pt x="0" y="4"/>
                    <a:pt x="0" y="3"/>
                    <a:pt x="1" y="1"/>
                  </a:cubicBezTo>
                  <a:cubicBezTo>
                    <a:pt x="2" y="0"/>
                    <a:pt x="4" y="0"/>
                    <a:pt x="5" y="1"/>
                  </a:cubicBezTo>
                  <a:cubicBezTo>
                    <a:pt x="28" y="24"/>
                    <a:pt x="28" y="24"/>
                    <a:pt x="28" y="24"/>
                  </a:cubicBezTo>
                  <a:cubicBezTo>
                    <a:pt x="29" y="25"/>
                    <a:pt x="29" y="27"/>
                    <a:pt x="28" y="2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7"/>
            <p:cNvSpPr>
              <a:spLocks/>
            </p:cNvSpPr>
            <p:nvPr/>
          </p:nvSpPr>
          <p:spPr bwMode="auto">
            <a:xfrm>
              <a:off x="3885" y="1218"/>
              <a:ext cx="460" cy="476"/>
            </a:xfrm>
            <a:custGeom>
              <a:avLst/>
              <a:gdLst>
                <a:gd name="T0" fmla="*/ 28 w 29"/>
                <a:gd name="T1" fmla="*/ 28 h 30"/>
                <a:gd name="T2" fmla="*/ 24 w 29"/>
                <a:gd name="T3" fmla="*/ 28 h 30"/>
                <a:gd name="T4" fmla="*/ 1 w 29"/>
                <a:gd name="T5" fmla="*/ 6 h 30"/>
                <a:gd name="T6" fmla="*/ 1 w 29"/>
                <a:gd name="T7" fmla="*/ 1 h 30"/>
                <a:gd name="T8" fmla="*/ 5 w 29"/>
                <a:gd name="T9" fmla="*/ 1 h 30"/>
                <a:gd name="T10" fmla="*/ 28 w 29"/>
                <a:gd name="T11" fmla="*/ 24 h 30"/>
                <a:gd name="T12" fmla="*/ 28 w 29"/>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29" h="30">
                  <a:moveTo>
                    <a:pt x="28" y="28"/>
                  </a:moveTo>
                  <a:cubicBezTo>
                    <a:pt x="27" y="30"/>
                    <a:pt x="25" y="30"/>
                    <a:pt x="24" y="28"/>
                  </a:cubicBezTo>
                  <a:cubicBezTo>
                    <a:pt x="1" y="6"/>
                    <a:pt x="1" y="6"/>
                    <a:pt x="1" y="6"/>
                  </a:cubicBezTo>
                  <a:cubicBezTo>
                    <a:pt x="0" y="4"/>
                    <a:pt x="0" y="3"/>
                    <a:pt x="1" y="1"/>
                  </a:cubicBezTo>
                  <a:cubicBezTo>
                    <a:pt x="2" y="0"/>
                    <a:pt x="4" y="0"/>
                    <a:pt x="5" y="1"/>
                  </a:cubicBezTo>
                  <a:cubicBezTo>
                    <a:pt x="28" y="24"/>
                    <a:pt x="28" y="24"/>
                    <a:pt x="28" y="24"/>
                  </a:cubicBezTo>
                  <a:cubicBezTo>
                    <a:pt x="29" y="25"/>
                    <a:pt x="29" y="27"/>
                    <a:pt x="28" y="2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
            <p:cNvSpPr>
              <a:spLocks/>
            </p:cNvSpPr>
            <p:nvPr/>
          </p:nvSpPr>
          <p:spPr bwMode="auto">
            <a:xfrm>
              <a:off x="4488" y="1837"/>
              <a:ext cx="476" cy="460"/>
            </a:xfrm>
            <a:custGeom>
              <a:avLst/>
              <a:gdLst>
                <a:gd name="T0" fmla="*/ 28 w 30"/>
                <a:gd name="T1" fmla="*/ 28 h 29"/>
                <a:gd name="T2" fmla="*/ 24 w 30"/>
                <a:gd name="T3" fmla="*/ 28 h 29"/>
                <a:gd name="T4" fmla="*/ 1 w 30"/>
                <a:gd name="T5" fmla="*/ 5 h 29"/>
                <a:gd name="T6" fmla="*/ 1 w 30"/>
                <a:gd name="T7" fmla="*/ 1 h 29"/>
                <a:gd name="T8" fmla="*/ 6 w 30"/>
                <a:gd name="T9" fmla="*/ 1 h 29"/>
                <a:gd name="T10" fmla="*/ 28 w 30"/>
                <a:gd name="T11" fmla="*/ 24 h 29"/>
                <a:gd name="T12" fmla="*/ 28 w 30"/>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30" h="29">
                  <a:moveTo>
                    <a:pt x="28" y="28"/>
                  </a:moveTo>
                  <a:cubicBezTo>
                    <a:pt x="27" y="29"/>
                    <a:pt x="25" y="29"/>
                    <a:pt x="24" y="28"/>
                  </a:cubicBezTo>
                  <a:cubicBezTo>
                    <a:pt x="1" y="5"/>
                    <a:pt x="1" y="5"/>
                    <a:pt x="1" y="5"/>
                  </a:cubicBezTo>
                  <a:cubicBezTo>
                    <a:pt x="0" y="4"/>
                    <a:pt x="0" y="2"/>
                    <a:pt x="1" y="1"/>
                  </a:cubicBezTo>
                  <a:cubicBezTo>
                    <a:pt x="3" y="0"/>
                    <a:pt x="4" y="0"/>
                    <a:pt x="6" y="1"/>
                  </a:cubicBezTo>
                  <a:cubicBezTo>
                    <a:pt x="28" y="24"/>
                    <a:pt x="28" y="24"/>
                    <a:pt x="28" y="24"/>
                  </a:cubicBezTo>
                  <a:cubicBezTo>
                    <a:pt x="30" y="25"/>
                    <a:pt x="30" y="27"/>
                    <a:pt x="28" y="28"/>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9"/>
            <p:cNvSpPr>
              <a:spLocks/>
            </p:cNvSpPr>
            <p:nvPr/>
          </p:nvSpPr>
          <p:spPr bwMode="auto">
            <a:xfrm>
              <a:off x="2965" y="2138"/>
              <a:ext cx="460" cy="460"/>
            </a:xfrm>
            <a:custGeom>
              <a:avLst/>
              <a:gdLst>
                <a:gd name="T0" fmla="*/ 28 w 29"/>
                <a:gd name="T1" fmla="*/ 6 h 29"/>
                <a:gd name="T2" fmla="*/ 5 w 29"/>
                <a:gd name="T3" fmla="*/ 28 h 29"/>
                <a:gd name="T4" fmla="*/ 1 w 29"/>
                <a:gd name="T5" fmla="*/ 28 h 29"/>
                <a:gd name="T6" fmla="*/ 1 w 29"/>
                <a:gd name="T7" fmla="*/ 24 h 29"/>
                <a:gd name="T8" fmla="*/ 24 w 29"/>
                <a:gd name="T9" fmla="*/ 1 h 29"/>
                <a:gd name="T10" fmla="*/ 28 w 29"/>
                <a:gd name="T11" fmla="*/ 1 h 29"/>
                <a:gd name="T12" fmla="*/ 28 w 29"/>
                <a:gd name="T13" fmla="*/ 6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8" y="6"/>
                  </a:moveTo>
                  <a:cubicBezTo>
                    <a:pt x="5" y="28"/>
                    <a:pt x="5" y="28"/>
                    <a:pt x="5" y="28"/>
                  </a:cubicBezTo>
                  <a:cubicBezTo>
                    <a:pt x="4" y="29"/>
                    <a:pt x="2" y="29"/>
                    <a:pt x="1" y="28"/>
                  </a:cubicBezTo>
                  <a:cubicBezTo>
                    <a:pt x="0" y="27"/>
                    <a:pt x="0" y="25"/>
                    <a:pt x="1" y="24"/>
                  </a:cubicBezTo>
                  <a:cubicBezTo>
                    <a:pt x="24" y="1"/>
                    <a:pt x="24" y="1"/>
                    <a:pt x="24" y="1"/>
                  </a:cubicBezTo>
                  <a:cubicBezTo>
                    <a:pt x="25" y="0"/>
                    <a:pt x="27" y="0"/>
                    <a:pt x="28" y="1"/>
                  </a:cubicBezTo>
                  <a:cubicBezTo>
                    <a:pt x="29" y="3"/>
                    <a:pt x="29" y="4"/>
                    <a:pt x="28" y="6"/>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
            <p:cNvSpPr>
              <a:spLocks/>
            </p:cNvSpPr>
            <p:nvPr/>
          </p:nvSpPr>
          <p:spPr bwMode="auto">
            <a:xfrm>
              <a:off x="3568" y="1536"/>
              <a:ext cx="476" cy="460"/>
            </a:xfrm>
            <a:custGeom>
              <a:avLst/>
              <a:gdLst>
                <a:gd name="T0" fmla="*/ 28 w 30"/>
                <a:gd name="T1" fmla="*/ 5 h 29"/>
                <a:gd name="T2" fmla="*/ 6 w 30"/>
                <a:gd name="T3" fmla="*/ 28 h 29"/>
                <a:gd name="T4" fmla="*/ 1 w 30"/>
                <a:gd name="T5" fmla="*/ 28 h 29"/>
                <a:gd name="T6" fmla="*/ 1 w 30"/>
                <a:gd name="T7" fmla="*/ 23 h 29"/>
                <a:gd name="T8" fmla="*/ 24 w 30"/>
                <a:gd name="T9" fmla="*/ 1 h 29"/>
                <a:gd name="T10" fmla="*/ 28 w 30"/>
                <a:gd name="T11" fmla="*/ 1 h 29"/>
                <a:gd name="T12" fmla="*/ 28 w 30"/>
                <a:gd name="T13" fmla="*/ 5 h 29"/>
              </a:gdLst>
              <a:ahLst/>
              <a:cxnLst>
                <a:cxn ang="0">
                  <a:pos x="T0" y="T1"/>
                </a:cxn>
                <a:cxn ang="0">
                  <a:pos x="T2" y="T3"/>
                </a:cxn>
                <a:cxn ang="0">
                  <a:pos x="T4" y="T5"/>
                </a:cxn>
                <a:cxn ang="0">
                  <a:pos x="T6" y="T7"/>
                </a:cxn>
                <a:cxn ang="0">
                  <a:pos x="T8" y="T9"/>
                </a:cxn>
                <a:cxn ang="0">
                  <a:pos x="T10" y="T11"/>
                </a:cxn>
                <a:cxn ang="0">
                  <a:pos x="T12" y="T13"/>
                </a:cxn>
              </a:cxnLst>
              <a:rect l="0" t="0" r="r" b="b"/>
              <a:pathLst>
                <a:path w="30" h="29">
                  <a:moveTo>
                    <a:pt x="28" y="5"/>
                  </a:moveTo>
                  <a:cubicBezTo>
                    <a:pt x="6" y="28"/>
                    <a:pt x="6" y="28"/>
                    <a:pt x="6" y="28"/>
                  </a:cubicBezTo>
                  <a:cubicBezTo>
                    <a:pt x="4" y="29"/>
                    <a:pt x="3" y="29"/>
                    <a:pt x="1" y="28"/>
                  </a:cubicBezTo>
                  <a:cubicBezTo>
                    <a:pt x="0" y="26"/>
                    <a:pt x="0" y="25"/>
                    <a:pt x="1" y="23"/>
                  </a:cubicBezTo>
                  <a:cubicBezTo>
                    <a:pt x="24" y="1"/>
                    <a:pt x="24" y="1"/>
                    <a:pt x="24" y="1"/>
                  </a:cubicBezTo>
                  <a:cubicBezTo>
                    <a:pt x="25" y="0"/>
                    <a:pt x="27" y="0"/>
                    <a:pt x="28" y="1"/>
                  </a:cubicBezTo>
                  <a:cubicBezTo>
                    <a:pt x="30" y="2"/>
                    <a:pt x="30" y="4"/>
                    <a:pt x="28" y="5"/>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1"/>
            <p:cNvSpPr>
              <a:spLocks/>
            </p:cNvSpPr>
            <p:nvPr/>
          </p:nvSpPr>
          <p:spPr bwMode="auto">
            <a:xfrm>
              <a:off x="3568" y="2757"/>
              <a:ext cx="476" cy="460"/>
            </a:xfrm>
            <a:custGeom>
              <a:avLst/>
              <a:gdLst>
                <a:gd name="T0" fmla="*/ 28 w 30"/>
                <a:gd name="T1" fmla="*/ 5 h 29"/>
                <a:gd name="T2" fmla="*/ 6 w 30"/>
                <a:gd name="T3" fmla="*/ 28 h 29"/>
                <a:gd name="T4" fmla="*/ 1 w 30"/>
                <a:gd name="T5" fmla="*/ 28 h 29"/>
                <a:gd name="T6" fmla="*/ 1 w 30"/>
                <a:gd name="T7" fmla="*/ 24 h 29"/>
                <a:gd name="T8" fmla="*/ 24 w 30"/>
                <a:gd name="T9" fmla="*/ 1 h 29"/>
                <a:gd name="T10" fmla="*/ 28 w 30"/>
                <a:gd name="T11" fmla="*/ 1 h 29"/>
                <a:gd name="T12" fmla="*/ 28 w 30"/>
                <a:gd name="T13" fmla="*/ 5 h 29"/>
              </a:gdLst>
              <a:ahLst/>
              <a:cxnLst>
                <a:cxn ang="0">
                  <a:pos x="T0" y="T1"/>
                </a:cxn>
                <a:cxn ang="0">
                  <a:pos x="T2" y="T3"/>
                </a:cxn>
                <a:cxn ang="0">
                  <a:pos x="T4" y="T5"/>
                </a:cxn>
                <a:cxn ang="0">
                  <a:pos x="T6" y="T7"/>
                </a:cxn>
                <a:cxn ang="0">
                  <a:pos x="T8" y="T9"/>
                </a:cxn>
                <a:cxn ang="0">
                  <a:pos x="T10" y="T11"/>
                </a:cxn>
                <a:cxn ang="0">
                  <a:pos x="T12" y="T13"/>
                </a:cxn>
              </a:cxnLst>
              <a:rect l="0" t="0" r="r" b="b"/>
              <a:pathLst>
                <a:path w="30" h="29">
                  <a:moveTo>
                    <a:pt x="28" y="5"/>
                  </a:moveTo>
                  <a:cubicBezTo>
                    <a:pt x="6" y="28"/>
                    <a:pt x="6" y="28"/>
                    <a:pt x="6" y="28"/>
                  </a:cubicBezTo>
                  <a:cubicBezTo>
                    <a:pt x="4" y="29"/>
                    <a:pt x="3" y="29"/>
                    <a:pt x="1" y="28"/>
                  </a:cubicBezTo>
                  <a:cubicBezTo>
                    <a:pt x="0" y="27"/>
                    <a:pt x="0" y="25"/>
                    <a:pt x="1" y="24"/>
                  </a:cubicBezTo>
                  <a:cubicBezTo>
                    <a:pt x="24" y="1"/>
                    <a:pt x="24" y="1"/>
                    <a:pt x="24" y="1"/>
                  </a:cubicBezTo>
                  <a:cubicBezTo>
                    <a:pt x="25" y="0"/>
                    <a:pt x="27" y="0"/>
                    <a:pt x="28" y="1"/>
                  </a:cubicBezTo>
                  <a:cubicBezTo>
                    <a:pt x="30" y="2"/>
                    <a:pt x="30" y="4"/>
                    <a:pt x="28" y="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2"/>
            <p:cNvSpPr>
              <a:spLocks/>
            </p:cNvSpPr>
            <p:nvPr/>
          </p:nvSpPr>
          <p:spPr bwMode="auto">
            <a:xfrm>
              <a:off x="4187" y="2138"/>
              <a:ext cx="460" cy="460"/>
            </a:xfrm>
            <a:custGeom>
              <a:avLst/>
              <a:gdLst>
                <a:gd name="T0" fmla="*/ 28 w 29"/>
                <a:gd name="T1" fmla="*/ 6 h 29"/>
                <a:gd name="T2" fmla="*/ 5 w 29"/>
                <a:gd name="T3" fmla="*/ 28 h 29"/>
                <a:gd name="T4" fmla="*/ 1 w 29"/>
                <a:gd name="T5" fmla="*/ 28 h 29"/>
                <a:gd name="T6" fmla="*/ 1 w 29"/>
                <a:gd name="T7" fmla="*/ 24 h 29"/>
                <a:gd name="T8" fmla="*/ 24 w 29"/>
                <a:gd name="T9" fmla="*/ 1 h 29"/>
                <a:gd name="T10" fmla="*/ 28 w 29"/>
                <a:gd name="T11" fmla="*/ 1 h 29"/>
                <a:gd name="T12" fmla="*/ 28 w 29"/>
                <a:gd name="T13" fmla="*/ 6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8" y="6"/>
                  </a:moveTo>
                  <a:cubicBezTo>
                    <a:pt x="5" y="28"/>
                    <a:pt x="5" y="28"/>
                    <a:pt x="5" y="28"/>
                  </a:cubicBezTo>
                  <a:cubicBezTo>
                    <a:pt x="4" y="29"/>
                    <a:pt x="2" y="29"/>
                    <a:pt x="1" y="28"/>
                  </a:cubicBezTo>
                  <a:cubicBezTo>
                    <a:pt x="0" y="27"/>
                    <a:pt x="0" y="25"/>
                    <a:pt x="1" y="24"/>
                  </a:cubicBezTo>
                  <a:cubicBezTo>
                    <a:pt x="24" y="1"/>
                    <a:pt x="24" y="1"/>
                    <a:pt x="24" y="1"/>
                  </a:cubicBezTo>
                  <a:cubicBezTo>
                    <a:pt x="25" y="0"/>
                    <a:pt x="27" y="0"/>
                    <a:pt x="28" y="1"/>
                  </a:cubicBezTo>
                  <a:cubicBezTo>
                    <a:pt x="29" y="3"/>
                    <a:pt x="29" y="4"/>
                    <a:pt x="28" y="6"/>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3"/>
            <p:cNvSpPr>
              <a:spLocks/>
            </p:cNvSpPr>
            <p:nvPr/>
          </p:nvSpPr>
          <p:spPr bwMode="auto">
            <a:xfrm>
              <a:off x="3901" y="1837"/>
              <a:ext cx="460" cy="460"/>
            </a:xfrm>
            <a:custGeom>
              <a:avLst/>
              <a:gdLst>
                <a:gd name="T0" fmla="*/ 28 w 29"/>
                <a:gd name="T1" fmla="*/ 28 h 29"/>
                <a:gd name="T2" fmla="*/ 24 w 29"/>
                <a:gd name="T3" fmla="*/ 28 h 29"/>
                <a:gd name="T4" fmla="*/ 1 w 29"/>
                <a:gd name="T5" fmla="*/ 5 h 29"/>
                <a:gd name="T6" fmla="*/ 1 w 29"/>
                <a:gd name="T7" fmla="*/ 1 h 29"/>
                <a:gd name="T8" fmla="*/ 5 w 29"/>
                <a:gd name="T9" fmla="*/ 1 h 29"/>
                <a:gd name="T10" fmla="*/ 28 w 29"/>
                <a:gd name="T11" fmla="*/ 24 h 29"/>
                <a:gd name="T12" fmla="*/ 28 w 29"/>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8" y="28"/>
                  </a:moveTo>
                  <a:cubicBezTo>
                    <a:pt x="27" y="29"/>
                    <a:pt x="25" y="29"/>
                    <a:pt x="24" y="28"/>
                  </a:cubicBezTo>
                  <a:cubicBezTo>
                    <a:pt x="1" y="5"/>
                    <a:pt x="1" y="5"/>
                    <a:pt x="1" y="5"/>
                  </a:cubicBezTo>
                  <a:cubicBezTo>
                    <a:pt x="0" y="4"/>
                    <a:pt x="0" y="3"/>
                    <a:pt x="1" y="1"/>
                  </a:cubicBezTo>
                  <a:cubicBezTo>
                    <a:pt x="2" y="0"/>
                    <a:pt x="4" y="0"/>
                    <a:pt x="5" y="1"/>
                  </a:cubicBezTo>
                  <a:cubicBezTo>
                    <a:pt x="28" y="24"/>
                    <a:pt x="28" y="24"/>
                    <a:pt x="28" y="24"/>
                  </a:cubicBezTo>
                  <a:cubicBezTo>
                    <a:pt x="29" y="25"/>
                    <a:pt x="29" y="27"/>
                    <a:pt x="28" y="28"/>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4"/>
            <p:cNvSpPr>
              <a:spLocks/>
            </p:cNvSpPr>
            <p:nvPr/>
          </p:nvSpPr>
          <p:spPr bwMode="auto">
            <a:xfrm>
              <a:off x="3283" y="2456"/>
              <a:ext cx="475" cy="460"/>
            </a:xfrm>
            <a:custGeom>
              <a:avLst/>
              <a:gdLst>
                <a:gd name="T0" fmla="*/ 28 w 30"/>
                <a:gd name="T1" fmla="*/ 28 h 29"/>
                <a:gd name="T2" fmla="*/ 24 w 30"/>
                <a:gd name="T3" fmla="*/ 28 h 29"/>
                <a:gd name="T4" fmla="*/ 2 w 30"/>
                <a:gd name="T5" fmla="*/ 5 h 29"/>
                <a:gd name="T6" fmla="*/ 2 w 30"/>
                <a:gd name="T7" fmla="*/ 1 h 29"/>
                <a:gd name="T8" fmla="*/ 6 w 30"/>
                <a:gd name="T9" fmla="*/ 1 h 29"/>
                <a:gd name="T10" fmla="*/ 28 w 30"/>
                <a:gd name="T11" fmla="*/ 24 h 29"/>
                <a:gd name="T12" fmla="*/ 28 w 30"/>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30" h="29">
                  <a:moveTo>
                    <a:pt x="28" y="28"/>
                  </a:moveTo>
                  <a:cubicBezTo>
                    <a:pt x="27" y="29"/>
                    <a:pt x="25" y="29"/>
                    <a:pt x="24" y="28"/>
                  </a:cubicBezTo>
                  <a:cubicBezTo>
                    <a:pt x="2" y="5"/>
                    <a:pt x="2" y="5"/>
                    <a:pt x="2" y="5"/>
                  </a:cubicBezTo>
                  <a:cubicBezTo>
                    <a:pt x="0" y="4"/>
                    <a:pt x="0" y="2"/>
                    <a:pt x="2" y="1"/>
                  </a:cubicBezTo>
                  <a:cubicBezTo>
                    <a:pt x="3" y="0"/>
                    <a:pt x="5" y="0"/>
                    <a:pt x="6" y="1"/>
                  </a:cubicBezTo>
                  <a:cubicBezTo>
                    <a:pt x="28" y="24"/>
                    <a:pt x="28" y="24"/>
                    <a:pt x="28" y="24"/>
                  </a:cubicBezTo>
                  <a:cubicBezTo>
                    <a:pt x="30" y="25"/>
                    <a:pt x="30" y="27"/>
                    <a:pt x="28" y="2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5"/>
            <p:cNvSpPr>
              <a:spLocks/>
            </p:cNvSpPr>
            <p:nvPr/>
          </p:nvSpPr>
          <p:spPr bwMode="auto">
            <a:xfrm>
              <a:off x="3283" y="1218"/>
              <a:ext cx="460" cy="460"/>
            </a:xfrm>
            <a:custGeom>
              <a:avLst/>
              <a:gdLst>
                <a:gd name="T0" fmla="*/ 28 w 29"/>
                <a:gd name="T1" fmla="*/ 28 h 29"/>
                <a:gd name="T2" fmla="*/ 24 w 29"/>
                <a:gd name="T3" fmla="*/ 28 h 29"/>
                <a:gd name="T4" fmla="*/ 1 w 29"/>
                <a:gd name="T5" fmla="*/ 5 h 29"/>
                <a:gd name="T6" fmla="*/ 1 w 29"/>
                <a:gd name="T7" fmla="*/ 1 h 29"/>
                <a:gd name="T8" fmla="*/ 5 w 29"/>
                <a:gd name="T9" fmla="*/ 1 h 29"/>
                <a:gd name="T10" fmla="*/ 28 w 29"/>
                <a:gd name="T11" fmla="*/ 24 h 29"/>
                <a:gd name="T12" fmla="*/ 28 w 29"/>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8" y="28"/>
                  </a:moveTo>
                  <a:cubicBezTo>
                    <a:pt x="27" y="29"/>
                    <a:pt x="25" y="29"/>
                    <a:pt x="24" y="28"/>
                  </a:cubicBezTo>
                  <a:cubicBezTo>
                    <a:pt x="1" y="5"/>
                    <a:pt x="1" y="5"/>
                    <a:pt x="1" y="5"/>
                  </a:cubicBezTo>
                  <a:cubicBezTo>
                    <a:pt x="0" y="4"/>
                    <a:pt x="0" y="2"/>
                    <a:pt x="1" y="1"/>
                  </a:cubicBezTo>
                  <a:cubicBezTo>
                    <a:pt x="2" y="0"/>
                    <a:pt x="4" y="0"/>
                    <a:pt x="5" y="1"/>
                  </a:cubicBezTo>
                  <a:cubicBezTo>
                    <a:pt x="28" y="24"/>
                    <a:pt x="28" y="24"/>
                    <a:pt x="28" y="24"/>
                  </a:cubicBezTo>
                  <a:cubicBezTo>
                    <a:pt x="29" y="25"/>
                    <a:pt x="29" y="27"/>
                    <a:pt x="28" y="2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6"/>
            <p:cNvSpPr>
              <a:spLocks/>
            </p:cNvSpPr>
            <p:nvPr/>
          </p:nvSpPr>
          <p:spPr bwMode="auto">
            <a:xfrm>
              <a:off x="2664" y="1837"/>
              <a:ext cx="460" cy="460"/>
            </a:xfrm>
            <a:custGeom>
              <a:avLst/>
              <a:gdLst>
                <a:gd name="T0" fmla="*/ 28 w 29"/>
                <a:gd name="T1" fmla="*/ 28 h 29"/>
                <a:gd name="T2" fmla="*/ 24 w 29"/>
                <a:gd name="T3" fmla="*/ 28 h 29"/>
                <a:gd name="T4" fmla="*/ 1 w 29"/>
                <a:gd name="T5" fmla="*/ 5 h 29"/>
                <a:gd name="T6" fmla="*/ 1 w 29"/>
                <a:gd name="T7" fmla="*/ 1 h 29"/>
                <a:gd name="T8" fmla="*/ 5 w 29"/>
                <a:gd name="T9" fmla="*/ 1 h 29"/>
                <a:gd name="T10" fmla="*/ 28 w 29"/>
                <a:gd name="T11" fmla="*/ 23 h 29"/>
                <a:gd name="T12" fmla="*/ 28 w 29"/>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8" y="28"/>
                  </a:moveTo>
                  <a:cubicBezTo>
                    <a:pt x="27" y="29"/>
                    <a:pt x="25" y="29"/>
                    <a:pt x="24" y="28"/>
                  </a:cubicBezTo>
                  <a:cubicBezTo>
                    <a:pt x="1" y="5"/>
                    <a:pt x="1" y="5"/>
                    <a:pt x="1" y="5"/>
                  </a:cubicBezTo>
                  <a:cubicBezTo>
                    <a:pt x="0" y="4"/>
                    <a:pt x="0" y="2"/>
                    <a:pt x="1" y="1"/>
                  </a:cubicBezTo>
                  <a:cubicBezTo>
                    <a:pt x="2" y="0"/>
                    <a:pt x="4" y="0"/>
                    <a:pt x="5" y="1"/>
                  </a:cubicBezTo>
                  <a:cubicBezTo>
                    <a:pt x="28" y="23"/>
                    <a:pt x="28" y="23"/>
                    <a:pt x="28" y="23"/>
                  </a:cubicBezTo>
                  <a:cubicBezTo>
                    <a:pt x="29" y="25"/>
                    <a:pt x="29" y="26"/>
                    <a:pt x="28" y="28"/>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7"/>
            <p:cNvSpPr>
              <a:spLocks/>
            </p:cNvSpPr>
            <p:nvPr/>
          </p:nvSpPr>
          <p:spPr bwMode="auto">
            <a:xfrm>
              <a:off x="3568" y="2123"/>
              <a:ext cx="460" cy="460"/>
            </a:xfrm>
            <a:custGeom>
              <a:avLst/>
              <a:gdLst>
                <a:gd name="T0" fmla="*/ 28 w 29"/>
                <a:gd name="T1" fmla="*/ 5 h 29"/>
                <a:gd name="T2" fmla="*/ 5 w 29"/>
                <a:gd name="T3" fmla="*/ 28 h 29"/>
                <a:gd name="T4" fmla="*/ 1 w 29"/>
                <a:gd name="T5" fmla="*/ 28 h 29"/>
                <a:gd name="T6" fmla="*/ 1 w 29"/>
                <a:gd name="T7" fmla="*/ 24 h 29"/>
                <a:gd name="T8" fmla="*/ 24 w 29"/>
                <a:gd name="T9" fmla="*/ 1 h 29"/>
                <a:gd name="T10" fmla="*/ 28 w 29"/>
                <a:gd name="T11" fmla="*/ 1 h 29"/>
                <a:gd name="T12" fmla="*/ 28 w 29"/>
                <a:gd name="T13" fmla="*/ 5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8" y="5"/>
                  </a:moveTo>
                  <a:cubicBezTo>
                    <a:pt x="5" y="28"/>
                    <a:pt x="5" y="28"/>
                    <a:pt x="5" y="28"/>
                  </a:cubicBezTo>
                  <a:cubicBezTo>
                    <a:pt x="4" y="29"/>
                    <a:pt x="2" y="29"/>
                    <a:pt x="1" y="28"/>
                  </a:cubicBezTo>
                  <a:cubicBezTo>
                    <a:pt x="0" y="27"/>
                    <a:pt x="0" y="25"/>
                    <a:pt x="1" y="24"/>
                  </a:cubicBezTo>
                  <a:cubicBezTo>
                    <a:pt x="24" y="1"/>
                    <a:pt x="24" y="1"/>
                    <a:pt x="24" y="1"/>
                  </a:cubicBezTo>
                  <a:cubicBezTo>
                    <a:pt x="25" y="0"/>
                    <a:pt x="27" y="0"/>
                    <a:pt x="28" y="1"/>
                  </a:cubicBezTo>
                  <a:cubicBezTo>
                    <a:pt x="29" y="2"/>
                    <a:pt x="29" y="4"/>
                    <a:pt x="28" y="5"/>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8"/>
            <p:cNvSpPr>
              <a:spLocks/>
            </p:cNvSpPr>
            <p:nvPr/>
          </p:nvSpPr>
          <p:spPr bwMode="auto">
            <a:xfrm>
              <a:off x="4187" y="1504"/>
              <a:ext cx="460" cy="476"/>
            </a:xfrm>
            <a:custGeom>
              <a:avLst/>
              <a:gdLst>
                <a:gd name="T0" fmla="*/ 28 w 29"/>
                <a:gd name="T1" fmla="*/ 6 h 30"/>
                <a:gd name="T2" fmla="*/ 5 w 29"/>
                <a:gd name="T3" fmla="*/ 28 h 30"/>
                <a:gd name="T4" fmla="*/ 1 w 29"/>
                <a:gd name="T5" fmla="*/ 28 h 30"/>
                <a:gd name="T6" fmla="*/ 1 w 29"/>
                <a:gd name="T7" fmla="*/ 24 h 30"/>
                <a:gd name="T8" fmla="*/ 24 w 29"/>
                <a:gd name="T9" fmla="*/ 1 h 30"/>
                <a:gd name="T10" fmla="*/ 28 w 29"/>
                <a:gd name="T11" fmla="*/ 1 h 30"/>
                <a:gd name="T12" fmla="*/ 28 w 29"/>
                <a:gd name="T13" fmla="*/ 6 h 30"/>
              </a:gdLst>
              <a:ahLst/>
              <a:cxnLst>
                <a:cxn ang="0">
                  <a:pos x="T0" y="T1"/>
                </a:cxn>
                <a:cxn ang="0">
                  <a:pos x="T2" y="T3"/>
                </a:cxn>
                <a:cxn ang="0">
                  <a:pos x="T4" y="T5"/>
                </a:cxn>
                <a:cxn ang="0">
                  <a:pos x="T6" y="T7"/>
                </a:cxn>
                <a:cxn ang="0">
                  <a:pos x="T8" y="T9"/>
                </a:cxn>
                <a:cxn ang="0">
                  <a:pos x="T10" y="T11"/>
                </a:cxn>
                <a:cxn ang="0">
                  <a:pos x="T12" y="T13"/>
                </a:cxn>
              </a:cxnLst>
              <a:rect l="0" t="0" r="r" b="b"/>
              <a:pathLst>
                <a:path w="29" h="30">
                  <a:moveTo>
                    <a:pt x="28" y="6"/>
                  </a:moveTo>
                  <a:cubicBezTo>
                    <a:pt x="5" y="28"/>
                    <a:pt x="5" y="28"/>
                    <a:pt x="5" y="28"/>
                  </a:cubicBezTo>
                  <a:cubicBezTo>
                    <a:pt x="4" y="30"/>
                    <a:pt x="2" y="30"/>
                    <a:pt x="1" y="28"/>
                  </a:cubicBezTo>
                  <a:cubicBezTo>
                    <a:pt x="0" y="27"/>
                    <a:pt x="0" y="25"/>
                    <a:pt x="1" y="24"/>
                  </a:cubicBezTo>
                  <a:cubicBezTo>
                    <a:pt x="24" y="1"/>
                    <a:pt x="24" y="1"/>
                    <a:pt x="24" y="1"/>
                  </a:cubicBezTo>
                  <a:cubicBezTo>
                    <a:pt x="25" y="0"/>
                    <a:pt x="27" y="0"/>
                    <a:pt x="28" y="1"/>
                  </a:cubicBezTo>
                  <a:cubicBezTo>
                    <a:pt x="29" y="3"/>
                    <a:pt x="29" y="4"/>
                    <a:pt x="28" y="6"/>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9"/>
            <p:cNvSpPr>
              <a:spLocks/>
            </p:cNvSpPr>
            <p:nvPr/>
          </p:nvSpPr>
          <p:spPr bwMode="auto">
            <a:xfrm>
              <a:off x="2965" y="1520"/>
              <a:ext cx="460" cy="460"/>
            </a:xfrm>
            <a:custGeom>
              <a:avLst/>
              <a:gdLst>
                <a:gd name="T0" fmla="*/ 28 w 29"/>
                <a:gd name="T1" fmla="*/ 5 h 29"/>
                <a:gd name="T2" fmla="*/ 5 w 29"/>
                <a:gd name="T3" fmla="*/ 28 h 29"/>
                <a:gd name="T4" fmla="*/ 1 w 29"/>
                <a:gd name="T5" fmla="*/ 28 h 29"/>
                <a:gd name="T6" fmla="*/ 1 w 29"/>
                <a:gd name="T7" fmla="*/ 24 h 29"/>
                <a:gd name="T8" fmla="*/ 24 w 29"/>
                <a:gd name="T9" fmla="*/ 1 h 29"/>
                <a:gd name="T10" fmla="*/ 28 w 29"/>
                <a:gd name="T11" fmla="*/ 1 h 29"/>
                <a:gd name="T12" fmla="*/ 28 w 29"/>
                <a:gd name="T13" fmla="*/ 5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8" y="5"/>
                  </a:moveTo>
                  <a:cubicBezTo>
                    <a:pt x="5" y="28"/>
                    <a:pt x="5" y="28"/>
                    <a:pt x="5" y="28"/>
                  </a:cubicBezTo>
                  <a:cubicBezTo>
                    <a:pt x="4" y="29"/>
                    <a:pt x="2" y="29"/>
                    <a:pt x="1" y="28"/>
                  </a:cubicBezTo>
                  <a:cubicBezTo>
                    <a:pt x="0" y="27"/>
                    <a:pt x="0" y="25"/>
                    <a:pt x="1" y="24"/>
                  </a:cubicBezTo>
                  <a:cubicBezTo>
                    <a:pt x="24" y="1"/>
                    <a:pt x="24" y="1"/>
                    <a:pt x="24" y="1"/>
                  </a:cubicBezTo>
                  <a:cubicBezTo>
                    <a:pt x="25" y="0"/>
                    <a:pt x="27" y="0"/>
                    <a:pt x="28" y="1"/>
                  </a:cubicBezTo>
                  <a:cubicBezTo>
                    <a:pt x="29" y="2"/>
                    <a:pt x="29" y="4"/>
                    <a:pt x="28" y="5"/>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0"/>
            <p:cNvSpPr>
              <a:spLocks/>
            </p:cNvSpPr>
            <p:nvPr/>
          </p:nvSpPr>
          <p:spPr bwMode="auto">
            <a:xfrm>
              <a:off x="3584" y="901"/>
              <a:ext cx="460" cy="460"/>
            </a:xfrm>
            <a:custGeom>
              <a:avLst/>
              <a:gdLst>
                <a:gd name="T0" fmla="*/ 28 w 29"/>
                <a:gd name="T1" fmla="*/ 5 h 29"/>
                <a:gd name="T2" fmla="*/ 5 w 29"/>
                <a:gd name="T3" fmla="*/ 28 h 29"/>
                <a:gd name="T4" fmla="*/ 1 w 29"/>
                <a:gd name="T5" fmla="*/ 28 h 29"/>
                <a:gd name="T6" fmla="*/ 1 w 29"/>
                <a:gd name="T7" fmla="*/ 24 h 29"/>
                <a:gd name="T8" fmla="*/ 24 w 29"/>
                <a:gd name="T9" fmla="*/ 1 h 29"/>
                <a:gd name="T10" fmla="*/ 28 w 29"/>
                <a:gd name="T11" fmla="*/ 1 h 29"/>
                <a:gd name="T12" fmla="*/ 28 w 29"/>
                <a:gd name="T13" fmla="*/ 5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8" y="5"/>
                  </a:moveTo>
                  <a:cubicBezTo>
                    <a:pt x="5" y="28"/>
                    <a:pt x="5" y="28"/>
                    <a:pt x="5" y="28"/>
                  </a:cubicBezTo>
                  <a:cubicBezTo>
                    <a:pt x="4" y="29"/>
                    <a:pt x="2" y="29"/>
                    <a:pt x="1" y="28"/>
                  </a:cubicBezTo>
                  <a:cubicBezTo>
                    <a:pt x="0" y="27"/>
                    <a:pt x="0" y="25"/>
                    <a:pt x="1" y="24"/>
                  </a:cubicBezTo>
                  <a:cubicBezTo>
                    <a:pt x="24" y="1"/>
                    <a:pt x="24" y="1"/>
                    <a:pt x="24" y="1"/>
                  </a:cubicBezTo>
                  <a:cubicBezTo>
                    <a:pt x="25" y="0"/>
                    <a:pt x="27" y="0"/>
                    <a:pt x="28" y="1"/>
                  </a:cubicBezTo>
                  <a:cubicBezTo>
                    <a:pt x="29" y="2"/>
                    <a:pt x="29" y="4"/>
                    <a:pt x="28" y="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10"/>
          <p:cNvGrpSpPr/>
          <p:nvPr/>
        </p:nvGrpSpPr>
        <p:grpSpPr>
          <a:xfrm rot="1341084">
            <a:off x="3734893" y="1585892"/>
            <a:ext cx="4166162" cy="4166162"/>
            <a:chOff x="3771080" y="1179883"/>
            <a:chExt cx="4564635" cy="4564635"/>
          </a:xfrm>
        </p:grpSpPr>
        <p:sp>
          <p:nvSpPr>
            <p:cNvPr id="112" name="Block Arc 111"/>
            <p:cNvSpPr/>
            <p:nvPr/>
          </p:nvSpPr>
          <p:spPr bwMode="invGray">
            <a:xfrm rot="4649082">
              <a:off x="3771080" y="1179883"/>
              <a:ext cx="4564635" cy="4564635"/>
            </a:xfrm>
            <a:prstGeom prst="blockArc">
              <a:avLst>
                <a:gd name="adj1" fmla="val 21043397"/>
                <a:gd name="adj2" fmla="val 21025206"/>
                <a:gd name="adj3" fmla="val 3786"/>
              </a:avLst>
            </a:prstGeom>
            <a:solidFill>
              <a:schemeClr val="tx2"/>
            </a:solidFill>
            <a:ln w="9525">
              <a:noFill/>
              <a:round/>
              <a:headEnd/>
              <a:tailEnd/>
            </a:ln>
            <a:extLst/>
          </p:spPr>
          <p:txBody>
            <a:bodyPr wrap="square" rtlCol="0" anchor="ctr"/>
            <a:lstStyle/>
            <a:p>
              <a:pPr algn="ctr" defTabSz="342879"/>
              <a:endParaRPr lang="en-US" sz="2000" dirty="0"/>
            </a:p>
          </p:txBody>
        </p:sp>
        <p:sp>
          <p:nvSpPr>
            <p:cNvPr id="113" name="Block Arc 112"/>
            <p:cNvSpPr/>
            <p:nvPr/>
          </p:nvSpPr>
          <p:spPr bwMode="invGray">
            <a:xfrm rot="12988749">
              <a:off x="3771080" y="1179883"/>
              <a:ext cx="4564635" cy="4564635"/>
            </a:xfrm>
            <a:prstGeom prst="blockArc">
              <a:avLst>
                <a:gd name="adj1" fmla="val 14887596"/>
                <a:gd name="adj2" fmla="val 21025206"/>
                <a:gd name="adj3" fmla="val 3786"/>
              </a:avLst>
            </a:prstGeom>
            <a:solidFill>
              <a:schemeClr val="accent6"/>
            </a:solidFill>
            <a:ln w="9525">
              <a:noFill/>
              <a:round/>
              <a:headEnd/>
              <a:tailEnd/>
            </a:ln>
            <a:extLst/>
          </p:spPr>
          <p:txBody>
            <a:bodyPr wrap="square" rtlCol="0" anchor="ctr"/>
            <a:lstStyle/>
            <a:p>
              <a:pPr algn="ctr" defTabSz="342879"/>
              <a:endParaRPr lang="en-US" sz="2000" dirty="0"/>
            </a:p>
          </p:txBody>
        </p:sp>
        <p:sp>
          <p:nvSpPr>
            <p:cNvPr id="114" name="Block Arc 113"/>
            <p:cNvSpPr/>
            <p:nvPr/>
          </p:nvSpPr>
          <p:spPr bwMode="invGray">
            <a:xfrm rot="2280281">
              <a:off x="3771080" y="1179883"/>
              <a:ext cx="4564635" cy="4564635"/>
            </a:xfrm>
            <a:prstGeom prst="blockArc">
              <a:avLst>
                <a:gd name="adj1" fmla="val 14887596"/>
                <a:gd name="adj2" fmla="val 21025206"/>
                <a:gd name="adj3" fmla="val 3786"/>
              </a:avLst>
            </a:prstGeom>
            <a:solidFill>
              <a:schemeClr val="accent6"/>
            </a:solidFill>
            <a:ln w="9525">
              <a:noFill/>
              <a:round/>
              <a:headEnd/>
              <a:tailEnd/>
            </a:ln>
            <a:extLst/>
          </p:spPr>
          <p:txBody>
            <a:bodyPr wrap="square" rtlCol="0" anchor="ctr"/>
            <a:lstStyle/>
            <a:p>
              <a:pPr algn="ctr" defTabSz="342879"/>
              <a:endParaRPr lang="en-US" sz="2000" dirty="0"/>
            </a:p>
          </p:txBody>
        </p:sp>
      </p:grpSp>
      <p:sp>
        <p:nvSpPr>
          <p:cNvPr id="115" name="Oval 114"/>
          <p:cNvSpPr/>
          <p:nvPr/>
        </p:nvSpPr>
        <p:spPr bwMode="invGray">
          <a:xfrm>
            <a:off x="5323350" y="3158126"/>
            <a:ext cx="962178" cy="962178"/>
          </a:xfrm>
          <a:prstGeom prst="ellipse">
            <a:avLst/>
          </a:prstGeom>
          <a:solidFill>
            <a:schemeClr val="accent6"/>
          </a:solidFill>
          <a:ln w="76200">
            <a:solidFill>
              <a:schemeClr val="bg1"/>
            </a:solidFill>
            <a:prstDash val="solid"/>
            <a:round/>
            <a:headEnd/>
            <a:tailEnd/>
          </a:ln>
          <a:extLst/>
        </p:spPr>
        <p:txBody>
          <a:bodyPr wrap="square" rtlCol="0" anchor="ctr"/>
          <a:lstStyle/>
          <a:p>
            <a:pPr algn="ctr" defTabSz="342776">
              <a:defRPr/>
            </a:pPr>
            <a:endParaRPr lang="en-US" sz="1999" kern="0" dirty="0">
              <a:solidFill>
                <a:srgbClr val="000000"/>
              </a:solidFill>
              <a:latin typeface="Arial"/>
            </a:endParaRPr>
          </a:p>
        </p:txBody>
      </p:sp>
      <p:sp>
        <p:nvSpPr>
          <p:cNvPr id="116" name="Oval 115"/>
          <p:cNvSpPr/>
          <p:nvPr/>
        </p:nvSpPr>
        <p:spPr bwMode="invGray">
          <a:xfrm>
            <a:off x="4607724" y="1438480"/>
            <a:ext cx="759994" cy="759994"/>
          </a:xfrm>
          <a:prstGeom prst="ellipse">
            <a:avLst/>
          </a:prstGeom>
          <a:solidFill>
            <a:schemeClr val="tx2"/>
          </a:solidFill>
          <a:ln w="76200">
            <a:solidFill>
              <a:schemeClr val="bg1"/>
            </a:solidFill>
            <a:prstDash val="solid"/>
            <a:round/>
            <a:headEnd/>
            <a:tailEnd/>
          </a:ln>
          <a:extLst/>
        </p:spPr>
        <p:txBody>
          <a:bodyPr wrap="square" rtlCol="0" anchor="ctr"/>
          <a:lstStyle/>
          <a:p>
            <a:pPr algn="ctr" defTabSz="342776">
              <a:defRPr/>
            </a:pPr>
            <a:endParaRPr lang="en-US" sz="1999" kern="0" dirty="0">
              <a:solidFill>
                <a:srgbClr val="000000"/>
              </a:solidFill>
              <a:latin typeface="Arial"/>
            </a:endParaRPr>
          </a:p>
        </p:txBody>
      </p:sp>
      <p:sp>
        <p:nvSpPr>
          <p:cNvPr id="119" name="Oval 118"/>
          <p:cNvSpPr/>
          <p:nvPr/>
        </p:nvSpPr>
        <p:spPr bwMode="invGray">
          <a:xfrm>
            <a:off x="6187289" y="1438480"/>
            <a:ext cx="759994" cy="759994"/>
          </a:xfrm>
          <a:prstGeom prst="ellipse">
            <a:avLst/>
          </a:prstGeom>
          <a:solidFill>
            <a:schemeClr val="tx2"/>
          </a:solidFill>
          <a:ln w="76200">
            <a:solidFill>
              <a:schemeClr val="bg1"/>
            </a:solidFill>
            <a:prstDash val="solid"/>
            <a:round/>
            <a:headEnd/>
            <a:tailEnd/>
          </a:ln>
          <a:extLst/>
        </p:spPr>
        <p:txBody>
          <a:bodyPr wrap="square" rtlCol="0" anchor="ctr"/>
          <a:lstStyle/>
          <a:p>
            <a:pPr algn="ctr" defTabSz="342776">
              <a:defRPr/>
            </a:pPr>
            <a:endParaRPr lang="en-US" sz="1999" kern="0" dirty="0">
              <a:solidFill>
                <a:srgbClr val="000000"/>
              </a:solidFill>
              <a:latin typeface="Arial"/>
            </a:endParaRPr>
          </a:p>
        </p:txBody>
      </p:sp>
      <p:grpSp>
        <p:nvGrpSpPr>
          <p:cNvPr id="122" name="Group 121"/>
          <p:cNvGrpSpPr/>
          <p:nvPr/>
        </p:nvGrpSpPr>
        <p:grpSpPr>
          <a:xfrm>
            <a:off x="6340786" y="1642087"/>
            <a:ext cx="445416" cy="328955"/>
            <a:chOff x="8785225" y="900545"/>
            <a:chExt cx="346075" cy="255588"/>
          </a:xfrm>
          <a:solidFill>
            <a:schemeClr val="bg1"/>
          </a:solidFill>
          <a:effectLst/>
        </p:grpSpPr>
        <p:sp>
          <p:nvSpPr>
            <p:cNvPr id="123" name="Freeform 9"/>
            <p:cNvSpPr>
              <a:spLocks noEditPoints="1"/>
            </p:cNvSpPr>
            <p:nvPr/>
          </p:nvSpPr>
          <p:spPr bwMode="auto">
            <a:xfrm>
              <a:off x="8920163" y="927533"/>
              <a:ext cx="150813" cy="144463"/>
            </a:xfrm>
            <a:custGeom>
              <a:avLst/>
              <a:gdLst>
                <a:gd name="T0" fmla="*/ 62 w 72"/>
                <a:gd name="T1" fmla="*/ 39 h 69"/>
                <a:gd name="T2" fmla="*/ 55 w 72"/>
                <a:gd name="T3" fmla="*/ 28 h 69"/>
                <a:gd name="T4" fmla="*/ 49 w 72"/>
                <a:gd name="T5" fmla="*/ 17 h 69"/>
                <a:gd name="T6" fmla="*/ 60 w 72"/>
                <a:gd name="T7" fmla="*/ 11 h 69"/>
                <a:gd name="T8" fmla="*/ 60 w 72"/>
                <a:gd name="T9" fmla="*/ 0 h 69"/>
                <a:gd name="T10" fmla="*/ 55 w 72"/>
                <a:gd name="T11" fmla="*/ 8 h 69"/>
                <a:gd name="T12" fmla="*/ 45 w 72"/>
                <a:gd name="T13" fmla="*/ 14 h 69"/>
                <a:gd name="T14" fmla="*/ 35 w 72"/>
                <a:gd name="T15" fmla="*/ 13 h 69"/>
                <a:gd name="T16" fmla="*/ 24 w 72"/>
                <a:gd name="T17" fmla="*/ 19 h 69"/>
                <a:gd name="T18" fmla="*/ 22 w 72"/>
                <a:gd name="T19" fmla="*/ 21 h 69"/>
                <a:gd name="T20" fmla="*/ 12 w 72"/>
                <a:gd name="T21" fmla="*/ 15 h 69"/>
                <a:gd name="T22" fmla="*/ 0 w 72"/>
                <a:gd name="T23" fmla="*/ 15 h 69"/>
                <a:gd name="T24" fmla="*/ 10 w 72"/>
                <a:gd name="T25" fmla="*/ 19 h 69"/>
                <a:gd name="T26" fmla="*/ 20 w 72"/>
                <a:gd name="T27" fmla="*/ 27 h 69"/>
                <a:gd name="T28" fmla="*/ 20 w 72"/>
                <a:gd name="T29" fmla="*/ 32 h 69"/>
                <a:gd name="T30" fmla="*/ 21 w 72"/>
                <a:gd name="T31" fmla="*/ 37 h 69"/>
                <a:gd name="T32" fmla="*/ 9 w 72"/>
                <a:gd name="T33" fmla="*/ 54 h 69"/>
                <a:gd name="T34" fmla="*/ 1 w 72"/>
                <a:gd name="T35" fmla="*/ 59 h 69"/>
                <a:gd name="T36" fmla="*/ 13 w 72"/>
                <a:gd name="T37" fmla="*/ 59 h 69"/>
                <a:gd name="T38" fmla="*/ 24 w 72"/>
                <a:gd name="T39" fmla="*/ 43 h 69"/>
                <a:gd name="T40" fmla="*/ 35 w 72"/>
                <a:gd name="T41" fmla="*/ 48 h 69"/>
                <a:gd name="T42" fmla="*/ 31 w 72"/>
                <a:gd name="T43" fmla="*/ 60 h 69"/>
                <a:gd name="T44" fmla="*/ 43 w 72"/>
                <a:gd name="T45" fmla="*/ 60 h 69"/>
                <a:gd name="T46" fmla="*/ 38 w 72"/>
                <a:gd name="T47" fmla="*/ 48 h 69"/>
                <a:gd name="T48" fmla="*/ 44 w 72"/>
                <a:gd name="T49" fmla="*/ 47 h 69"/>
                <a:gd name="T50" fmla="*/ 59 w 72"/>
                <a:gd name="T51" fmla="*/ 68 h 69"/>
                <a:gd name="T52" fmla="*/ 60 w 72"/>
                <a:gd name="T53" fmla="*/ 69 h 69"/>
                <a:gd name="T54" fmla="*/ 64 w 72"/>
                <a:gd name="T55" fmla="*/ 68 h 69"/>
                <a:gd name="T56" fmla="*/ 65 w 72"/>
                <a:gd name="T57" fmla="*/ 62 h 69"/>
                <a:gd name="T58" fmla="*/ 52 w 72"/>
                <a:gd name="T59" fmla="*/ 41 h 69"/>
                <a:gd name="T60" fmla="*/ 54 w 72"/>
                <a:gd name="T61" fmla="*/ 39 h 69"/>
                <a:gd name="T62" fmla="*/ 66 w 72"/>
                <a:gd name="T63" fmla="*/ 47 h 69"/>
                <a:gd name="T64" fmla="*/ 66 w 72"/>
                <a:gd name="T65" fmla="*/ 36 h 69"/>
                <a:gd name="T66" fmla="*/ 40 w 72"/>
                <a:gd name="T67" fmla="*/ 18 h 69"/>
                <a:gd name="T68" fmla="*/ 43 w 72"/>
                <a:gd name="T69" fmla="*/ 19 h 69"/>
                <a:gd name="T70" fmla="*/ 49 w 72"/>
                <a:gd name="T71" fmla="*/ 24 h 69"/>
                <a:gd name="T72" fmla="*/ 35 w 72"/>
                <a:gd name="T73" fmla="*/ 43 h 69"/>
                <a:gd name="T74" fmla="*/ 25 w 72"/>
                <a:gd name="T75" fmla="*/ 27 h 69"/>
                <a:gd name="T76" fmla="*/ 25 w 72"/>
                <a:gd name="T77" fmla="*/ 2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 h="69">
                  <a:moveTo>
                    <a:pt x="66" y="36"/>
                  </a:moveTo>
                  <a:cubicBezTo>
                    <a:pt x="65" y="36"/>
                    <a:pt x="63" y="37"/>
                    <a:pt x="62" y="39"/>
                  </a:cubicBezTo>
                  <a:cubicBezTo>
                    <a:pt x="55" y="36"/>
                    <a:pt x="55" y="36"/>
                    <a:pt x="55" y="36"/>
                  </a:cubicBezTo>
                  <a:cubicBezTo>
                    <a:pt x="55" y="33"/>
                    <a:pt x="56" y="31"/>
                    <a:pt x="55" y="28"/>
                  </a:cubicBezTo>
                  <a:cubicBezTo>
                    <a:pt x="55" y="25"/>
                    <a:pt x="54" y="23"/>
                    <a:pt x="52" y="20"/>
                  </a:cubicBezTo>
                  <a:cubicBezTo>
                    <a:pt x="51" y="19"/>
                    <a:pt x="50" y="18"/>
                    <a:pt x="49" y="17"/>
                  </a:cubicBezTo>
                  <a:cubicBezTo>
                    <a:pt x="57" y="11"/>
                    <a:pt x="57" y="11"/>
                    <a:pt x="57" y="11"/>
                  </a:cubicBezTo>
                  <a:cubicBezTo>
                    <a:pt x="58" y="11"/>
                    <a:pt x="59" y="11"/>
                    <a:pt x="60" y="11"/>
                  </a:cubicBezTo>
                  <a:cubicBezTo>
                    <a:pt x="63" y="11"/>
                    <a:pt x="66" y="9"/>
                    <a:pt x="66" y="6"/>
                  </a:cubicBezTo>
                  <a:cubicBezTo>
                    <a:pt x="66" y="3"/>
                    <a:pt x="63" y="0"/>
                    <a:pt x="60" y="0"/>
                  </a:cubicBezTo>
                  <a:cubicBezTo>
                    <a:pt x="57" y="0"/>
                    <a:pt x="55" y="3"/>
                    <a:pt x="55" y="6"/>
                  </a:cubicBezTo>
                  <a:cubicBezTo>
                    <a:pt x="55" y="7"/>
                    <a:pt x="55" y="8"/>
                    <a:pt x="55" y="8"/>
                  </a:cubicBezTo>
                  <a:cubicBezTo>
                    <a:pt x="47" y="15"/>
                    <a:pt x="47" y="15"/>
                    <a:pt x="47" y="15"/>
                  </a:cubicBezTo>
                  <a:cubicBezTo>
                    <a:pt x="46" y="15"/>
                    <a:pt x="46" y="15"/>
                    <a:pt x="45" y="14"/>
                  </a:cubicBezTo>
                  <a:cubicBezTo>
                    <a:pt x="44" y="14"/>
                    <a:pt x="42" y="13"/>
                    <a:pt x="41" y="13"/>
                  </a:cubicBezTo>
                  <a:cubicBezTo>
                    <a:pt x="39" y="13"/>
                    <a:pt x="37" y="13"/>
                    <a:pt x="35" y="13"/>
                  </a:cubicBezTo>
                  <a:cubicBezTo>
                    <a:pt x="32" y="13"/>
                    <a:pt x="30" y="14"/>
                    <a:pt x="27" y="16"/>
                  </a:cubicBezTo>
                  <a:cubicBezTo>
                    <a:pt x="26" y="17"/>
                    <a:pt x="25" y="18"/>
                    <a:pt x="24" y="19"/>
                  </a:cubicBezTo>
                  <a:cubicBezTo>
                    <a:pt x="24" y="19"/>
                    <a:pt x="23" y="19"/>
                    <a:pt x="23" y="20"/>
                  </a:cubicBezTo>
                  <a:cubicBezTo>
                    <a:pt x="23" y="20"/>
                    <a:pt x="23" y="20"/>
                    <a:pt x="22" y="21"/>
                  </a:cubicBezTo>
                  <a:cubicBezTo>
                    <a:pt x="11" y="16"/>
                    <a:pt x="11" y="16"/>
                    <a:pt x="11" y="16"/>
                  </a:cubicBezTo>
                  <a:cubicBezTo>
                    <a:pt x="12" y="16"/>
                    <a:pt x="12" y="15"/>
                    <a:pt x="12" y="15"/>
                  </a:cubicBezTo>
                  <a:cubicBezTo>
                    <a:pt x="12" y="12"/>
                    <a:pt x="9" y="10"/>
                    <a:pt x="6" y="10"/>
                  </a:cubicBezTo>
                  <a:cubicBezTo>
                    <a:pt x="3" y="10"/>
                    <a:pt x="0" y="12"/>
                    <a:pt x="0" y="15"/>
                  </a:cubicBezTo>
                  <a:cubicBezTo>
                    <a:pt x="0" y="18"/>
                    <a:pt x="3" y="21"/>
                    <a:pt x="6" y="21"/>
                  </a:cubicBezTo>
                  <a:cubicBezTo>
                    <a:pt x="8" y="21"/>
                    <a:pt x="9" y="20"/>
                    <a:pt x="10" y="19"/>
                  </a:cubicBezTo>
                  <a:cubicBezTo>
                    <a:pt x="21" y="24"/>
                    <a:pt x="21" y="24"/>
                    <a:pt x="21" y="24"/>
                  </a:cubicBezTo>
                  <a:cubicBezTo>
                    <a:pt x="21" y="25"/>
                    <a:pt x="20" y="26"/>
                    <a:pt x="20" y="27"/>
                  </a:cubicBezTo>
                  <a:cubicBezTo>
                    <a:pt x="19" y="29"/>
                    <a:pt x="19" y="30"/>
                    <a:pt x="20" y="32"/>
                  </a:cubicBezTo>
                  <a:cubicBezTo>
                    <a:pt x="20" y="32"/>
                    <a:pt x="20" y="32"/>
                    <a:pt x="20" y="32"/>
                  </a:cubicBezTo>
                  <a:cubicBezTo>
                    <a:pt x="20" y="34"/>
                    <a:pt x="20" y="36"/>
                    <a:pt x="21" y="37"/>
                  </a:cubicBezTo>
                  <a:cubicBezTo>
                    <a:pt x="21" y="37"/>
                    <a:pt x="21" y="37"/>
                    <a:pt x="21" y="37"/>
                  </a:cubicBezTo>
                  <a:cubicBezTo>
                    <a:pt x="21" y="38"/>
                    <a:pt x="22" y="39"/>
                    <a:pt x="23" y="40"/>
                  </a:cubicBezTo>
                  <a:cubicBezTo>
                    <a:pt x="9" y="54"/>
                    <a:pt x="9" y="54"/>
                    <a:pt x="9" y="54"/>
                  </a:cubicBezTo>
                  <a:cubicBezTo>
                    <a:pt x="9" y="53"/>
                    <a:pt x="8" y="53"/>
                    <a:pt x="7" y="53"/>
                  </a:cubicBezTo>
                  <a:cubicBezTo>
                    <a:pt x="4" y="53"/>
                    <a:pt x="1" y="55"/>
                    <a:pt x="1" y="59"/>
                  </a:cubicBezTo>
                  <a:cubicBezTo>
                    <a:pt x="1" y="62"/>
                    <a:pt x="4" y="64"/>
                    <a:pt x="7" y="64"/>
                  </a:cubicBezTo>
                  <a:cubicBezTo>
                    <a:pt x="10" y="64"/>
                    <a:pt x="13" y="62"/>
                    <a:pt x="13" y="59"/>
                  </a:cubicBezTo>
                  <a:cubicBezTo>
                    <a:pt x="13" y="57"/>
                    <a:pt x="12" y="57"/>
                    <a:pt x="12" y="56"/>
                  </a:cubicBezTo>
                  <a:cubicBezTo>
                    <a:pt x="24" y="43"/>
                    <a:pt x="24" y="43"/>
                    <a:pt x="24" y="43"/>
                  </a:cubicBezTo>
                  <a:cubicBezTo>
                    <a:pt x="26" y="45"/>
                    <a:pt x="29" y="47"/>
                    <a:pt x="32" y="47"/>
                  </a:cubicBezTo>
                  <a:cubicBezTo>
                    <a:pt x="33" y="48"/>
                    <a:pt x="34" y="48"/>
                    <a:pt x="35" y="48"/>
                  </a:cubicBezTo>
                  <a:cubicBezTo>
                    <a:pt x="35" y="55"/>
                    <a:pt x="35" y="55"/>
                    <a:pt x="35" y="55"/>
                  </a:cubicBezTo>
                  <a:cubicBezTo>
                    <a:pt x="33" y="56"/>
                    <a:pt x="31" y="58"/>
                    <a:pt x="31" y="60"/>
                  </a:cubicBezTo>
                  <a:cubicBezTo>
                    <a:pt x="31" y="63"/>
                    <a:pt x="34" y="66"/>
                    <a:pt x="37" y="66"/>
                  </a:cubicBezTo>
                  <a:cubicBezTo>
                    <a:pt x="40" y="66"/>
                    <a:pt x="43" y="63"/>
                    <a:pt x="43" y="60"/>
                  </a:cubicBezTo>
                  <a:cubicBezTo>
                    <a:pt x="43" y="58"/>
                    <a:pt x="41" y="55"/>
                    <a:pt x="39" y="55"/>
                  </a:cubicBezTo>
                  <a:cubicBezTo>
                    <a:pt x="38" y="48"/>
                    <a:pt x="38" y="48"/>
                    <a:pt x="38" y="48"/>
                  </a:cubicBezTo>
                  <a:cubicBezTo>
                    <a:pt x="40" y="48"/>
                    <a:pt x="41" y="48"/>
                    <a:pt x="42" y="48"/>
                  </a:cubicBezTo>
                  <a:cubicBezTo>
                    <a:pt x="44" y="47"/>
                    <a:pt x="44" y="47"/>
                    <a:pt x="44" y="47"/>
                  </a:cubicBezTo>
                  <a:cubicBezTo>
                    <a:pt x="58" y="67"/>
                    <a:pt x="58" y="67"/>
                    <a:pt x="58" y="67"/>
                  </a:cubicBezTo>
                  <a:cubicBezTo>
                    <a:pt x="58" y="68"/>
                    <a:pt x="59" y="68"/>
                    <a:pt x="59" y="68"/>
                  </a:cubicBezTo>
                  <a:cubicBezTo>
                    <a:pt x="60" y="68"/>
                    <a:pt x="60" y="68"/>
                    <a:pt x="60" y="68"/>
                  </a:cubicBezTo>
                  <a:cubicBezTo>
                    <a:pt x="60" y="69"/>
                    <a:pt x="60" y="69"/>
                    <a:pt x="60" y="69"/>
                  </a:cubicBezTo>
                  <a:cubicBezTo>
                    <a:pt x="61" y="69"/>
                    <a:pt x="62" y="69"/>
                    <a:pt x="63" y="68"/>
                  </a:cubicBezTo>
                  <a:cubicBezTo>
                    <a:pt x="64" y="68"/>
                    <a:pt x="64" y="68"/>
                    <a:pt x="64" y="68"/>
                  </a:cubicBezTo>
                  <a:cubicBezTo>
                    <a:pt x="64" y="67"/>
                    <a:pt x="65" y="66"/>
                    <a:pt x="65" y="65"/>
                  </a:cubicBezTo>
                  <a:cubicBezTo>
                    <a:pt x="65" y="64"/>
                    <a:pt x="65" y="63"/>
                    <a:pt x="65" y="62"/>
                  </a:cubicBezTo>
                  <a:cubicBezTo>
                    <a:pt x="51" y="43"/>
                    <a:pt x="51" y="43"/>
                    <a:pt x="51" y="43"/>
                  </a:cubicBezTo>
                  <a:cubicBezTo>
                    <a:pt x="52" y="41"/>
                    <a:pt x="52" y="41"/>
                    <a:pt x="52" y="41"/>
                  </a:cubicBezTo>
                  <a:cubicBezTo>
                    <a:pt x="52" y="40"/>
                    <a:pt x="53" y="39"/>
                    <a:pt x="53" y="38"/>
                  </a:cubicBezTo>
                  <a:cubicBezTo>
                    <a:pt x="54" y="39"/>
                    <a:pt x="54" y="39"/>
                    <a:pt x="54" y="39"/>
                  </a:cubicBezTo>
                  <a:cubicBezTo>
                    <a:pt x="61" y="42"/>
                    <a:pt x="61" y="42"/>
                    <a:pt x="61" y="42"/>
                  </a:cubicBezTo>
                  <a:cubicBezTo>
                    <a:pt x="61" y="45"/>
                    <a:pt x="63" y="47"/>
                    <a:pt x="66" y="47"/>
                  </a:cubicBezTo>
                  <a:cubicBezTo>
                    <a:pt x="69" y="47"/>
                    <a:pt x="72" y="45"/>
                    <a:pt x="72" y="42"/>
                  </a:cubicBezTo>
                  <a:cubicBezTo>
                    <a:pt x="72" y="39"/>
                    <a:pt x="69" y="36"/>
                    <a:pt x="66" y="36"/>
                  </a:cubicBezTo>
                  <a:moveTo>
                    <a:pt x="27" y="23"/>
                  </a:moveTo>
                  <a:cubicBezTo>
                    <a:pt x="30" y="19"/>
                    <a:pt x="34" y="17"/>
                    <a:pt x="40" y="18"/>
                  </a:cubicBezTo>
                  <a:cubicBezTo>
                    <a:pt x="41" y="18"/>
                    <a:pt x="42" y="18"/>
                    <a:pt x="43" y="19"/>
                  </a:cubicBezTo>
                  <a:cubicBezTo>
                    <a:pt x="43" y="19"/>
                    <a:pt x="43" y="19"/>
                    <a:pt x="43" y="19"/>
                  </a:cubicBezTo>
                  <a:cubicBezTo>
                    <a:pt x="44" y="19"/>
                    <a:pt x="45" y="20"/>
                    <a:pt x="46" y="20"/>
                  </a:cubicBezTo>
                  <a:cubicBezTo>
                    <a:pt x="47" y="21"/>
                    <a:pt x="48" y="22"/>
                    <a:pt x="49" y="24"/>
                  </a:cubicBezTo>
                  <a:cubicBezTo>
                    <a:pt x="50" y="26"/>
                    <a:pt x="51" y="29"/>
                    <a:pt x="50" y="32"/>
                  </a:cubicBezTo>
                  <a:cubicBezTo>
                    <a:pt x="49" y="40"/>
                    <a:pt x="42" y="45"/>
                    <a:pt x="35" y="43"/>
                  </a:cubicBezTo>
                  <a:cubicBezTo>
                    <a:pt x="28" y="42"/>
                    <a:pt x="23" y="36"/>
                    <a:pt x="24" y="28"/>
                  </a:cubicBezTo>
                  <a:cubicBezTo>
                    <a:pt x="25" y="28"/>
                    <a:pt x="25" y="28"/>
                    <a:pt x="25" y="27"/>
                  </a:cubicBezTo>
                  <a:cubicBezTo>
                    <a:pt x="25" y="27"/>
                    <a:pt x="25" y="26"/>
                    <a:pt x="25" y="26"/>
                  </a:cubicBezTo>
                  <a:cubicBezTo>
                    <a:pt x="25" y="26"/>
                    <a:pt x="25" y="26"/>
                    <a:pt x="25" y="26"/>
                  </a:cubicBezTo>
                  <a:cubicBezTo>
                    <a:pt x="26" y="25"/>
                    <a:pt x="26" y="24"/>
                    <a:pt x="27" y="23"/>
                  </a:cubicBezTo>
                </a:path>
              </a:pathLst>
            </a:cu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24" name="Freeform 10"/>
            <p:cNvSpPr>
              <a:spLocks/>
            </p:cNvSpPr>
            <p:nvPr/>
          </p:nvSpPr>
          <p:spPr bwMode="auto">
            <a:xfrm>
              <a:off x="8993188" y="973571"/>
              <a:ext cx="9525" cy="25400"/>
            </a:xfrm>
            <a:custGeom>
              <a:avLst/>
              <a:gdLst>
                <a:gd name="T0" fmla="*/ 5 w 6"/>
                <a:gd name="T1" fmla="*/ 16 h 16"/>
                <a:gd name="T2" fmla="*/ 6 w 6"/>
                <a:gd name="T3" fmla="*/ 5 h 16"/>
                <a:gd name="T4" fmla="*/ 6 w 6"/>
                <a:gd name="T5" fmla="*/ 0 h 16"/>
                <a:gd name="T6" fmla="*/ 0 w 6"/>
                <a:gd name="T7" fmla="*/ 0 h 16"/>
                <a:gd name="T8" fmla="*/ 0 w 6"/>
                <a:gd name="T9" fmla="*/ 5 h 16"/>
                <a:gd name="T10" fmla="*/ 1 w 6"/>
                <a:gd name="T11" fmla="*/ 16 h 16"/>
                <a:gd name="T12" fmla="*/ 5 w 6"/>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6" h="16">
                  <a:moveTo>
                    <a:pt x="5" y="16"/>
                  </a:moveTo>
                  <a:lnTo>
                    <a:pt x="6" y="5"/>
                  </a:lnTo>
                  <a:lnTo>
                    <a:pt x="6" y="0"/>
                  </a:lnTo>
                  <a:lnTo>
                    <a:pt x="0" y="0"/>
                  </a:lnTo>
                  <a:lnTo>
                    <a:pt x="0" y="5"/>
                  </a:lnTo>
                  <a:lnTo>
                    <a:pt x="1" y="16"/>
                  </a:lnTo>
                  <a:lnTo>
                    <a:pt x="5" y="16"/>
                  </a:lnTo>
                  <a:close/>
                </a:path>
              </a:pathLst>
            </a:cu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25" name="Oval 11"/>
            <p:cNvSpPr>
              <a:spLocks noChangeArrowheads="1"/>
            </p:cNvSpPr>
            <p:nvPr/>
          </p:nvSpPr>
          <p:spPr bwMode="auto">
            <a:xfrm>
              <a:off x="8993188" y="1000558"/>
              <a:ext cx="9525" cy="11113"/>
            </a:xfrm>
            <a:prstGeom prst="ellipse">
              <a:avLst/>
            </a:pr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26" name="Freeform 12"/>
            <p:cNvSpPr>
              <a:spLocks noEditPoints="1"/>
            </p:cNvSpPr>
            <p:nvPr/>
          </p:nvSpPr>
          <p:spPr bwMode="auto">
            <a:xfrm>
              <a:off x="8785225" y="900545"/>
              <a:ext cx="346075" cy="255588"/>
            </a:xfrm>
            <a:custGeom>
              <a:avLst/>
              <a:gdLst>
                <a:gd name="T0" fmla="*/ 42 w 165"/>
                <a:gd name="T1" fmla="*/ 0 h 122"/>
                <a:gd name="T2" fmla="*/ 36 w 165"/>
                <a:gd name="T3" fmla="*/ 43 h 122"/>
                <a:gd name="T4" fmla="*/ 18 w 165"/>
                <a:gd name="T5" fmla="*/ 59 h 122"/>
                <a:gd name="T6" fmla="*/ 17 w 165"/>
                <a:gd name="T7" fmla="*/ 70 h 122"/>
                <a:gd name="T8" fmla="*/ 19 w 165"/>
                <a:gd name="T9" fmla="*/ 74 h 122"/>
                <a:gd name="T10" fmla="*/ 23 w 165"/>
                <a:gd name="T11" fmla="*/ 83 h 122"/>
                <a:gd name="T12" fmla="*/ 21 w 165"/>
                <a:gd name="T13" fmla="*/ 84 h 122"/>
                <a:gd name="T14" fmla="*/ 10 w 165"/>
                <a:gd name="T15" fmla="*/ 88 h 122"/>
                <a:gd name="T16" fmla="*/ 1 w 165"/>
                <a:gd name="T17" fmla="*/ 104 h 122"/>
                <a:gd name="T18" fmla="*/ 13 w 165"/>
                <a:gd name="T19" fmla="*/ 121 h 122"/>
                <a:gd name="T20" fmla="*/ 37 w 165"/>
                <a:gd name="T21" fmla="*/ 122 h 122"/>
                <a:gd name="T22" fmla="*/ 73 w 165"/>
                <a:gd name="T23" fmla="*/ 114 h 122"/>
                <a:gd name="T24" fmla="*/ 71 w 165"/>
                <a:gd name="T25" fmla="*/ 100 h 122"/>
                <a:gd name="T26" fmla="*/ 129 w 165"/>
                <a:gd name="T27" fmla="*/ 95 h 122"/>
                <a:gd name="T28" fmla="*/ 159 w 165"/>
                <a:gd name="T29" fmla="*/ 95 h 122"/>
                <a:gd name="T30" fmla="*/ 165 w 165"/>
                <a:gd name="T31" fmla="*/ 50 h 122"/>
                <a:gd name="T32" fmla="*/ 165 w 165"/>
                <a:gd name="T33" fmla="*/ 7 h 122"/>
                <a:gd name="T34" fmla="*/ 23 w 165"/>
                <a:gd name="T35" fmla="*/ 70 h 122"/>
                <a:gd name="T36" fmla="*/ 23 w 165"/>
                <a:gd name="T37" fmla="*/ 66 h 122"/>
                <a:gd name="T38" fmla="*/ 36 w 165"/>
                <a:gd name="T39" fmla="*/ 48 h 122"/>
                <a:gd name="T40" fmla="*/ 43 w 165"/>
                <a:gd name="T41" fmla="*/ 49 h 122"/>
                <a:gd name="T42" fmla="*/ 49 w 165"/>
                <a:gd name="T43" fmla="*/ 66 h 122"/>
                <a:gd name="T44" fmla="*/ 49 w 165"/>
                <a:gd name="T45" fmla="*/ 70 h 122"/>
                <a:gd name="T46" fmla="*/ 44 w 165"/>
                <a:gd name="T47" fmla="*/ 81 h 122"/>
                <a:gd name="T48" fmla="*/ 43 w 165"/>
                <a:gd name="T49" fmla="*/ 84 h 122"/>
                <a:gd name="T50" fmla="*/ 28 w 165"/>
                <a:gd name="T51" fmla="*/ 84 h 122"/>
                <a:gd name="T52" fmla="*/ 24 w 165"/>
                <a:gd name="T53" fmla="*/ 72 h 122"/>
                <a:gd name="T54" fmla="*/ 36 w 165"/>
                <a:gd name="T55" fmla="*/ 117 h 122"/>
                <a:gd name="T56" fmla="*/ 12 w 165"/>
                <a:gd name="T57" fmla="*/ 92 h 122"/>
                <a:gd name="T58" fmla="*/ 25 w 165"/>
                <a:gd name="T59" fmla="*/ 88 h 122"/>
                <a:gd name="T60" fmla="*/ 47 w 165"/>
                <a:gd name="T61" fmla="*/ 88 h 122"/>
                <a:gd name="T62" fmla="*/ 60 w 165"/>
                <a:gd name="T63" fmla="*/ 92 h 122"/>
                <a:gd name="T64" fmla="*/ 68 w 165"/>
                <a:gd name="T65" fmla="*/ 112 h 122"/>
                <a:gd name="T66" fmla="*/ 142 w 165"/>
                <a:gd name="T67" fmla="*/ 88 h 122"/>
                <a:gd name="T68" fmla="*/ 63 w 165"/>
                <a:gd name="T69" fmla="*/ 87 h 122"/>
                <a:gd name="T70" fmla="*/ 51 w 165"/>
                <a:gd name="T71" fmla="*/ 84 h 122"/>
                <a:gd name="T72" fmla="*/ 49 w 165"/>
                <a:gd name="T73" fmla="*/ 83 h 122"/>
                <a:gd name="T74" fmla="*/ 54 w 165"/>
                <a:gd name="T75" fmla="*/ 74 h 122"/>
                <a:gd name="T76" fmla="*/ 55 w 165"/>
                <a:gd name="T77" fmla="*/ 70 h 122"/>
                <a:gd name="T78" fmla="*/ 55 w 165"/>
                <a:gd name="T79" fmla="*/ 58 h 122"/>
                <a:gd name="T80" fmla="*/ 43 w 165"/>
                <a:gd name="T81" fmla="*/ 44 h 122"/>
                <a:gd name="T82" fmla="*/ 158 w 165"/>
                <a:gd name="T83" fmla="*/ 7 h 122"/>
                <a:gd name="T84" fmla="*/ 142 w 165"/>
                <a:gd name="T85" fmla="*/ 8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5" h="122">
                  <a:moveTo>
                    <a:pt x="159" y="0"/>
                  </a:moveTo>
                  <a:cubicBezTo>
                    <a:pt x="42" y="0"/>
                    <a:pt x="42" y="0"/>
                    <a:pt x="42" y="0"/>
                  </a:cubicBezTo>
                  <a:cubicBezTo>
                    <a:pt x="38" y="0"/>
                    <a:pt x="36" y="3"/>
                    <a:pt x="36" y="7"/>
                  </a:cubicBezTo>
                  <a:cubicBezTo>
                    <a:pt x="36" y="43"/>
                    <a:pt x="36" y="43"/>
                    <a:pt x="36" y="43"/>
                  </a:cubicBezTo>
                  <a:cubicBezTo>
                    <a:pt x="27" y="43"/>
                    <a:pt x="20" y="47"/>
                    <a:pt x="18" y="55"/>
                  </a:cubicBezTo>
                  <a:cubicBezTo>
                    <a:pt x="18" y="55"/>
                    <a:pt x="18" y="57"/>
                    <a:pt x="18" y="59"/>
                  </a:cubicBezTo>
                  <a:cubicBezTo>
                    <a:pt x="17" y="60"/>
                    <a:pt x="18" y="62"/>
                    <a:pt x="18" y="64"/>
                  </a:cubicBezTo>
                  <a:cubicBezTo>
                    <a:pt x="17" y="66"/>
                    <a:pt x="17" y="67"/>
                    <a:pt x="17" y="70"/>
                  </a:cubicBezTo>
                  <a:cubicBezTo>
                    <a:pt x="18" y="70"/>
                    <a:pt x="18" y="71"/>
                    <a:pt x="18" y="71"/>
                  </a:cubicBezTo>
                  <a:cubicBezTo>
                    <a:pt x="18" y="72"/>
                    <a:pt x="18" y="73"/>
                    <a:pt x="19" y="74"/>
                  </a:cubicBezTo>
                  <a:cubicBezTo>
                    <a:pt x="19" y="74"/>
                    <a:pt x="19" y="74"/>
                    <a:pt x="19" y="74"/>
                  </a:cubicBezTo>
                  <a:cubicBezTo>
                    <a:pt x="20" y="77"/>
                    <a:pt x="21" y="81"/>
                    <a:pt x="23" y="83"/>
                  </a:cubicBezTo>
                  <a:cubicBezTo>
                    <a:pt x="23" y="83"/>
                    <a:pt x="23" y="83"/>
                    <a:pt x="23" y="83"/>
                  </a:cubicBezTo>
                  <a:cubicBezTo>
                    <a:pt x="23" y="84"/>
                    <a:pt x="23" y="84"/>
                    <a:pt x="21" y="84"/>
                  </a:cubicBezTo>
                  <a:cubicBezTo>
                    <a:pt x="20" y="85"/>
                    <a:pt x="18" y="85"/>
                    <a:pt x="17" y="85"/>
                  </a:cubicBezTo>
                  <a:cubicBezTo>
                    <a:pt x="15" y="86"/>
                    <a:pt x="12" y="86"/>
                    <a:pt x="10" y="88"/>
                  </a:cubicBezTo>
                  <a:cubicBezTo>
                    <a:pt x="6" y="90"/>
                    <a:pt x="4" y="94"/>
                    <a:pt x="2" y="101"/>
                  </a:cubicBezTo>
                  <a:cubicBezTo>
                    <a:pt x="2" y="102"/>
                    <a:pt x="1" y="103"/>
                    <a:pt x="1" y="104"/>
                  </a:cubicBezTo>
                  <a:cubicBezTo>
                    <a:pt x="0" y="108"/>
                    <a:pt x="0" y="114"/>
                    <a:pt x="0" y="114"/>
                  </a:cubicBezTo>
                  <a:cubicBezTo>
                    <a:pt x="0" y="120"/>
                    <a:pt x="6" y="120"/>
                    <a:pt x="13" y="121"/>
                  </a:cubicBezTo>
                  <a:cubicBezTo>
                    <a:pt x="18" y="121"/>
                    <a:pt x="27" y="122"/>
                    <a:pt x="36" y="122"/>
                  </a:cubicBezTo>
                  <a:cubicBezTo>
                    <a:pt x="37" y="122"/>
                    <a:pt x="37" y="122"/>
                    <a:pt x="37" y="122"/>
                  </a:cubicBezTo>
                  <a:cubicBezTo>
                    <a:pt x="46" y="122"/>
                    <a:pt x="53" y="121"/>
                    <a:pt x="60" y="121"/>
                  </a:cubicBezTo>
                  <a:cubicBezTo>
                    <a:pt x="67" y="120"/>
                    <a:pt x="73" y="119"/>
                    <a:pt x="73" y="114"/>
                  </a:cubicBezTo>
                  <a:cubicBezTo>
                    <a:pt x="73" y="114"/>
                    <a:pt x="72" y="108"/>
                    <a:pt x="72" y="104"/>
                  </a:cubicBezTo>
                  <a:cubicBezTo>
                    <a:pt x="71" y="103"/>
                    <a:pt x="71" y="102"/>
                    <a:pt x="71" y="100"/>
                  </a:cubicBezTo>
                  <a:cubicBezTo>
                    <a:pt x="70" y="98"/>
                    <a:pt x="69" y="96"/>
                    <a:pt x="69" y="95"/>
                  </a:cubicBezTo>
                  <a:cubicBezTo>
                    <a:pt x="129" y="95"/>
                    <a:pt x="129" y="95"/>
                    <a:pt x="129" y="95"/>
                  </a:cubicBezTo>
                  <a:cubicBezTo>
                    <a:pt x="129" y="95"/>
                    <a:pt x="129" y="95"/>
                    <a:pt x="129" y="95"/>
                  </a:cubicBezTo>
                  <a:cubicBezTo>
                    <a:pt x="159" y="95"/>
                    <a:pt x="159" y="95"/>
                    <a:pt x="159" y="95"/>
                  </a:cubicBezTo>
                  <a:cubicBezTo>
                    <a:pt x="162" y="95"/>
                    <a:pt x="165" y="92"/>
                    <a:pt x="165" y="88"/>
                  </a:cubicBezTo>
                  <a:cubicBezTo>
                    <a:pt x="165" y="50"/>
                    <a:pt x="165" y="50"/>
                    <a:pt x="165" y="50"/>
                  </a:cubicBezTo>
                  <a:cubicBezTo>
                    <a:pt x="165" y="7"/>
                    <a:pt x="165" y="7"/>
                    <a:pt x="165" y="7"/>
                  </a:cubicBezTo>
                  <a:cubicBezTo>
                    <a:pt x="165" y="7"/>
                    <a:pt x="165" y="7"/>
                    <a:pt x="165" y="7"/>
                  </a:cubicBezTo>
                  <a:cubicBezTo>
                    <a:pt x="165" y="3"/>
                    <a:pt x="162" y="0"/>
                    <a:pt x="159" y="0"/>
                  </a:cubicBezTo>
                  <a:close/>
                  <a:moveTo>
                    <a:pt x="23" y="70"/>
                  </a:moveTo>
                  <a:cubicBezTo>
                    <a:pt x="23" y="70"/>
                    <a:pt x="22" y="66"/>
                    <a:pt x="23" y="66"/>
                  </a:cubicBezTo>
                  <a:cubicBezTo>
                    <a:pt x="23" y="66"/>
                    <a:pt x="23" y="66"/>
                    <a:pt x="23" y="66"/>
                  </a:cubicBezTo>
                  <a:cubicBezTo>
                    <a:pt x="22" y="59"/>
                    <a:pt x="23" y="56"/>
                    <a:pt x="23" y="56"/>
                  </a:cubicBezTo>
                  <a:cubicBezTo>
                    <a:pt x="25" y="51"/>
                    <a:pt x="29" y="48"/>
                    <a:pt x="36" y="48"/>
                  </a:cubicBezTo>
                  <a:cubicBezTo>
                    <a:pt x="36" y="48"/>
                    <a:pt x="36" y="48"/>
                    <a:pt x="36" y="48"/>
                  </a:cubicBezTo>
                  <a:cubicBezTo>
                    <a:pt x="38" y="48"/>
                    <a:pt x="40" y="49"/>
                    <a:pt x="43" y="49"/>
                  </a:cubicBezTo>
                  <a:cubicBezTo>
                    <a:pt x="46" y="51"/>
                    <a:pt x="48" y="53"/>
                    <a:pt x="49" y="56"/>
                  </a:cubicBezTo>
                  <a:cubicBezTo>
                    <a:pt x="49" y="56"/>
                    <a:pt x="50" y="59"/>
                    <a:pt x="49" y="66"/>
                  </a:cubicBezTo>
                  <a:cubicBezTo>
                    <a:pt x="49" y="66"/>
                    <a:pt x="49" y="66"/>
                    <a:pt x="49" y="66"/>
                  </a:cubicBezTo>
                  <a:cubicBezTo>
                    <a:pt x="51" y="66"/>
                    <a:pt x="49" y="70"/>
                    <a:pt x="49" y="70"/>
                  </a:cubicBezTo>
                  <a:cubicBezTo>
                    <a:pt x="49" y="71"/>
                    <a:pt x="49" y="72"/>
                    <a:pt x="48" y="72"/>
                  </a:cubicBezTo>
                  <a:cubicBezTo>
                    <a:pt x="48" y="75"/>
                    <a:pt x="46" y="79"/>
                    <a:pt x="44" y="81"/>
                  </a:cubicBezTo>
                  <a:cubicBezTo>
                    <a:pt x="44" y="82"/>
                    <a:pt x="44" y="83"/>
                    <a:pt x="44" y="84"/>
                  </a:cubicBezTo>
                  <a:cubicBezTo>
                    <a:pt x="43" y="84"/>
                    <a:pt x="43" y="84"/>
                    <a:pt x="43" y="84"/>
                  </a:cubicBezTo>
                  <a:cubicBezTo>
                    <a:pt x="36" y="84"/>
                    <a:pt x="36" y="84"/>
                    <a:pt x="36" y="84"/>
                  </a:cubicBezTo>
                  <a:cubicBezTo>
                    <a:pt x="28" y="84"/>
                    <a:pt x="28" y="84"/>
                    <a:pt x="28" y="84"/>
                  </a:cubicBezTo>
                  <a:cubicBezTo>
                    <a:pt x="28" y="83"/>
                    <a:pt x="28" y="82"/>
                    <a:pt x="28" y="81"/>
                  </a:cubicBezTo>
                  <a:cubicBezTo>
                    <a:pt x="26" y="79"/>
                    <a:pt x="24" y="75"/>
                    <a:pt x="24" y="72"/>
                  </a:cubicBezTo>
                  <a:cubicBezTo>
                    <a:pt x="23" y="72"/>
                    <a:pt x="23" y="71"/>
                    <a:pt x="23" y="70"/>
                  </a:cubicBezTo>
                  <a:close/>
                  <a:moveTo>
                    <a:pt x="36" y="117"/>
                  </a:moveTo>
                  <a:cubicBezTo>
                    <a:pt x="17" y="117"/>
                    <a:pt x="5" y="115"/>
                    <a:pt x="5" y="112"/>
                  </a:cubicBezTo>
                  <a:cubicBezTo>
                    <a:pt x="5" y="109"/>
                    <a:pt x="7" y="95"/>
                    <a:pt x="12" y="92"/>
                  </a:cubicBezTo>
                  <a:cubicBezTo>
                    <a:pt x="16" y="90"/>
                    <a:pt x="18" y="91"/>
                    <a:pt x="23" y="89"/>
                  </a:cubicBezTo>
                  <a:cubicBezTo>
                    <a:pt x="24" y="89"/>
                    <a:pt x="25" y="89"/>
                    <a:pt x="25" y="88"/>
                  </a:cubicBezTo>
                  <a:cubicBezTo>
                    <a:pt x="36" y="88"/>
                    <a:pt x="36" y="88"/>
                    <a:pt x="36" y="88"/>
                  </a:cubicBezTo>
                  <a:cubicBezTo>
                    <a:pt x="47" y="88"/>
                    <a:pt x="47" y="88"/>
                    <a:pt x="47" y="88"/>
                  </a:cubicBezTo>
                  <a:cubicBezTo>
                    <a:pt x="48" y="89"/>
                    <a:pt x="48" y="89"/>
                    <a:pt x="49" y="89"/>
                  </a:cubicBezTo>
                  <a:cubicBezTo>
                    <a:pt x="54" y="91"/>
                    <a:pt x="56" y="90"/>
                    <a:pt x="60" y="92"/>
                  </a:cubicBezTo>
                  <a:cubicBezTo>
                    <a:pt x="61" y="93"/>
                    <a:pt x="62" y="93"/>
                    <a:pt x="63" y="95"/>
                  </a:cubicBezTo>
                  <a:cubicBezTo>
                    <a:pt x="66" y="100"/>
                    <a:pt x="68" y="110"/>
                    <a:pt x="68" y="112"/>
                  </a:cubicBezTo>
                  <a:cubicBezTo>
                    <a:pt x="68" y="114"/>
                    <a:pt x="55" y="117"/>
                    <a:pt x="36" y="117"/>
                  </a:cubicBezTo>
                  <a:close/>
                  <a:moveTo>
                    <a:pt x="142" y="88"/>
                  </a:moveTo>
                  <a:cubicBezTo>
                    <a:pt x="142" y="87"/>
                    <a:pt x="142" y="87"/>
                    <a:pt x="142" y="87"/>
                  </a:cubicBezTo>
                  <a:cubicBezTo>
                    <a:pt x="63" y="87"/>
                    <a:pt x="63" y="87"/>
                    <a:pt x="63" y="87"/>
                  </a:cubicBezTo>
                  <a:cubicBezTo>
                    <a:pt x="60" y="86"/>
                    <a:pt x="57" y="85"/>
                    <a:pt x="55" y="85"/>
                  </a:cubicBezTo>
                  <a:cubicBezTo>
                    <a:pt x="54" y="85"/>
                    <a:pt x="53" y="85"/>
                    <a:pt x="51" y="84"/>
                  </a:cubicBezTo>
                  <a:cubicBezTo>
                    <a:pt x="49" y="84"/>
                    <a:pt x="49" y="84"/>
                    <a:pt x="49" y="83"/>
                  </a:cubicBezTo>
                  <a:cubicBezTo>
                    <a:pt x="49" y="83"/>
                    <a:pt x="49" y="83"/>
                    <a:pt x="49" y="83"/>
                  </a:cubicBezTo>
                  <a:cubicBezTo>
                    <a:pt x="51" y="80"/>
                    <a:pt x="53" y="77"/>
                    <a:pt x="53" y="74"/>
                  </a:cubicBezTo>
                  <a:cubicBezTo>
                    <a:pt x="53" y="74"/>
                    <a:pt x="54" y="74"/>
                    <a:pt x="54" y="74"/>
                  </a:cubicBezTo>
                  <a:cubicBezTo>
                    <a:pt x="54" y="73"/>
                    <a:pt x="54" y="72"/>
                    <a:pt x="54" y="71"/>
                  </a:cubicBezTo>
                  <a:cubicBezTo>
                    <a:pt x="55" y="70"/>
                    <a:pt x="55" y="70"/>
                    <a:pt x="55" y="70"/>
                  </a:cubicBezTo>
                  <a:cubicBezTo>
                    <a:pt x="55" y="67"/>
                    <a:pt x="55" y="65"/>
                    <a:pt x="54" y="64"/>
                  </a:cubicBezTo>
                  <a:cubicBezTo>
                    <a:pt x="55" y="62"/>
                    <a:pt x="55" y="60"/>
                    <a:pt x="55" y="58"/>
                  </a:cubicBezTo>
                  <a:cubicBezTo>
                    <a:pt x="55" y="56"/>
                    <a:pt x="54" y="55"/>
                    <a:pt x="54" y="55"/>
                  </a:cubicBezTo>
                  <a:cubicBezTo>
                    <a:pt x="52" y="49"/>
                    <a:pt x="48" y="45"/>
                    <a:pt x="43" y="44"/>
                  </a:cubicBezTo>
                  <a:cubicBezTo>
                    <a:pt x="43" y="7"/>
                    <a:pt x="43" y="7"/>
                    <a:pt x="43" y="7"/>
                  </a:cubicBezTo>
                  <a:cubicBezTo>
                    <a:pt x="158" y="7"/>
                    <a:pt x="158" y="7"/>
                    <a:pt x="158" y="7"/>
                  </a:cubicBezTo>
                  <a:cubicBezTo>
                    <a:pt x="158" y="88"/>
                    <a:pt x="158" y="88"/>
                    <a:pt x="158" y="88"/>
                  </a:cubicBezTo>
                  <a:lnTo>
                    <a:pt x="142" y="88"/>
                  </a:lnTo>
                  <a:close/>
                </a:path>
              </a:pathLst>
            </a:custGeom>
            <a:grpFill/>
            <a:ln>
              <a:noFill/>
            </a:ln>
          </p:spPr>
          <p:txBody>
            <a:bodyPr vert="horz" wrap="square" lIns="91416" tIns="45708" rIns="91416" bIns="45708" numCol="1" anchor="t" anchorCtr="0" compatLnSpc="1">
              <a:prstTxWarp prst="textNoShape">
                <a:avLst/>
              </a:prstTxWarp>
            </a:bodyPr>
            <a:lstStyle/>
            <a:p>
              <a:endParaRPr lang="en-US" sz="1799"/>
            </a:p>
          </p:txBody>
        </p:sp>
      </p:grpSp>
      <p:pic>
        <p:nvPicPr>
          <p:cNvPr id="127" name="Picture 126"/>
          <p:cNvPicPr>
            <a:picLocks noChangeAspect="1"/>
          </p:cNvPicPr>
          <p:nvPr/>
        </p:nvPicPr>
        <p:blipFill>
          <a:blip r:embed="rId4"/>
          <a:stretch>
            <a:fillRect/>
          </a:stretch>
        </p:blipFill>
        <p:spPr>
          <a:xfrm>
            <a:off x="5552146" y="3335082"/>
            <a:ext cx="495998" cy="436824"/>
          </a:xfrm>
          <a:prstGeom prst="rect">
            <a:avLst/>
          </a:prstGeom>
          <a:noFill/>
        </p:spPr>
      </p:pic>
      <p:sp>
        <p:nvSpPr>
          <p:cNvPr id="128" name="TextBox 127"/>
          <p:cNvSpPr txBox="1"/>
          <p:nvPr/>
        </p:nvSpPr>
        <p:spPr>
          <a:xfrm>
            <a:off x="3128683" y="1526710"/>
            <a:ext cx="1279827" cy="338466"/>
          </a:xfrm>
          <a:prstGeom prst="rect">
            <a:avLst/>
          </a:prstGeom>
          <a:noFill/>
        </p:spPr>
        <p:txBody>
          <a:bodyPr wrap="square" lIns="0" tIns="0" rIns="0" bIns="0" rtlCol="0">
            <a:spAutoFit/>
          </a:bodyPr>
          <a:lstStyle/>
          <a:p>
            <a:pPr algn="r" defTabSz="913966"/>
            <a:r>
              <a:rPr lang="en-US" sz="1100" dirty="0">
                <a:latin typeface="Arial"/>
              </a:rPr>
              <a:t>Advanced Threat Intelligence</a:t>
            </a:r>
          </a:p>
        </p:txBody>
      </p:sp>
      <p:grpSp>
        <p:nvGrpSpPr>
          <p:cNvPr id="129" name="Group 128"/>
          <p:cNvGrpSpPr/>
          <p:nvPr/>
        </p:nvGrpSpPr>
        <p:grpSpPr>
          <a:xfrm>
            <a:off x="4823784" y="1611144"/>
            <a:ext cx="327875" cy="414666"/>
            <a:chOff x="6583363" y="877151"/>
            <a:chExt cx="215900" cy="273050"/>
          </a:xfrm>
          <a:solidFill>
            <a:schemeClr val="bg1"/>
          </a:solidFill>
          <a:effectLst/>
        </p:grpSpPr>
        <p:sp>
          <p:nvSpPr>
            <p:cNvPr id="130" name="Freeform 16"/>
            <p:cNvSpPr>
              <a:spLocks noEditPoints="1"/>
            </p:cNvSpPr>
            <p:nvPr/>
          </p:nvSpPr>
          <p:spPr bwMode="auto">
            <a:xfrm>
              <a:off x="6583363" y="877151"/>
              <a:ext cx="215900" cy="273050"/>
            </a:xfrm>
            <a:custGeom>
              <a:avLst/>
              <a:gdLst>
                <a:gd name="T0" fmla="*/ 407 w 410"/>
                <a:gd name="T1" fmla="*/ 63 h 523"/>
                <a:gd name="T2" fmla="*/ 205 w 410"/>
                <a:gd name="T3" fmla="*/ 0 h 523"/>
                <a:gd name="T4" fmla="*/ 0 w 410"/>
                <a:gd name="T5" fmla="*/ 63 h 523"/>
                <a:gd name="T6" fmla="*/ 0 w 410"/>
                <a:gd name="T7" fmla="*/ 63 h 523"/>
                <a:gd name="T8" fmla="*/ 0 w 410"/>
                <a:gd name="T9" fmla="*/ 309 h 523"/>
                <a:gd name="T10" fmla="*/ 205 w 410"/>
                <a:gd name="T11" fmla="*/ 523 h 523"/>
                <a:gd name="T12" fmla="*/ 410 w 410"/>
                <a:gd name="T13" fmla="*/ 309 h 523"/>
                <a:gd name="T14" fmla="*/ 410 w 410"/>
                <a:gd name="T15" fmla="*/ 63 h 523"/>
                <a:gd name="T16" fmla="*/ 410 w 410"/>
                <a:gd name="T17" fmla="*/ 63 h 523"/>
                <a:gd name="T18" fmla="*/ 407 w 410"/>
                <a:gd name="T19" fmla="*/ 63 h 523"/>
                <a:gd name="T20" fmla="*/ 369 w 410"/>
                <a:gd name="T21" fmla="*/ 309 h 523"/>
                <a:gd name="T22" fmla="*/ 300 w 410"/>
                <a:gd name="T23" fmla="*/ 424 h 523"/>
                <a:gd name="T24" fmla="*/ 205 w 410"/>
                <a:gd name="T25" fmla="*/ 481 h 523"/>
                <a:gd name="T26" fmla="*/ 111 w 410"/>
                <a:gd name="T27" fmla="*/ 424 h 523"/>
                <a:gd name="T28" fmla="*/ 41 w 410"/>
                <a:gd name="T29" fmla="*/ 309 h 523"/>
                <a:gd name="T30" fmla="*/ 41 w 410"/>
                <a:gd name="T31" fmla="*/ 102 h 523"/>
                <a:gd name="T32" fmla="*/ 205 w 410"/>
                <a:gd name="T33" fmla="*/ 50 h 523"/>
                <a:gd name="T34" fmla="*/ 369 w 410"/>
                <a:gd name="T35" fmla="*/ 103 h 523"/>
                <a:gd name="T36" fmla="*/ 369 w 410"/>
                <a:gd name="T37" fmla="*/ 309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0" h="523">
                  <a:moveTo>
                    <a:pt x="407" y="63"/>
                  </a:moveTo>
                  <a:cubicBezTo>
                    <a:pt x="336" y="63"/>
                    <a:pt x="267" y="42"/>
                    <a:pt x="205" y="0"/>
                  </a:cubicBezTo>
                  <a:cubicBezTo>
                    <a:pt x="144" y="42"/>
                    <a:pt x="71" y="63"/>
                    <a:pt x="0" y="63"/>
                  </a:cubicBezTo>
                  <a:cubicBezTo>
                    <a:pt x="0" y="63"/>
                    <a:pt x="0" y="63"/>
                    <a:pt x="0" y="63"/>
                  </a:cubicBezTo>
                  <a:cubicBezTo>
                    <a:pt x="0" y="309"/>
                    <a:pt x="0" y="309"/>
                    <a:pt x="0" y="309"/>
                  </a:cubicBezTo>
                  <a:cubicBezTo>
                    <a:pt x="0" y="423"/>
                    <a:pt x="166" y="523"/>
                    <a:pt x="205" y="523"/>
                  </a:cubicBezTo>
                  <a:cubicBezTo>
                    <a:pt x="244" y="523"/>
                    <a:pt x="410" y="423"/>
                    <a:pt x="410" y="309"/>
                  </a:cubicBezTo>
                  <a:cubicBezTo>
                    <a:pt x="410" y="63"/>
                    <a:pt x="410" y="63"/>
                    <a:pt x="410" y="63"/>
                  </a:cubicBezTo>
                  <a:cubicBezTo>
                    <a:pt x="410" y="63"/>
                    <a:pt x="410" y="63"/>
                    <a:pt x="410" y="63"/>
                  </a:cubicBezTo>
                  <a:cubicBezTo>
                    <a:pt x="409" y="63"/>
                    <a:pt x="408" y="63"/>
                    <a:pt x="407" y="63"/>
                  </a:cubicBezTo>
                  <a:close/>
                  <a:moveTo>
                    <a:pt x="369" y="309"/>
                  </a:moveTo>
                  <a:cubicBezTo>
                    <a:pt x="369" y="356"/>
                    <a:pt x="325" y="401"/>
                    <a:pt x="300" y="424"/>
                  </a:cubicBezTo>
                  <a:cubicBezTo>
                    <a:pt x="258" y="459"/>
                    <a:pt x="217" y="478"/>
                    <a:pt x="205" y="481"/>
                  </a:cubicBezTo>
                  <a:cubicBezTo>
                    <a:pt x="193" y="478"/>
                    <a:pt x="152" y="459"/>
                    <a:pt x="111" y="424"/>
                  </a:cubicBezTo>
                  <a:cubicBezTo>
                    <a:pt x="85" y="401"/>
                    <a:pt x="41" y="356"/>
                    <a:pt x="41" y="309"/>
                  </a:cubicBezTo>
                  <a:cubicBezTo>
                    <a:pt x="41" y="102"/>
                    <a:pt x="41" y="102"/>
                    <a:pt x="41" y="102"/>
                  </a:cubicBezTo>
                  <a:cubicBezTo>
                    <a:pt x="99" y="96"/>
                    <a:pt x="156" y="78"/>
                    <a:pt x="205" y="50"/>
                  </a:cubicBezTo>
                  <a:cubicBezTo>
                    <a:pt x="256" y="80"/>
                    <a:pt x="311" y="97"/>
                    <a:pt x="369" y="103"/>
                  </a:cubicBezTo>
                  <a:lnTo>
                    <a:pt x="369" y="309"/>
                  </a:lnTo>
                  <a:close/>
                </a:path>
              </a:pathLst>
            </a:cu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31" name="Rectangle 17"/>
            <p:cNvSpPr>
              <a:spLocks noChangeArrowheads="1"/>
            </p:cNvSpPr>
            <p:nvPr/>
          </p:nvSpPr>
          <p:spPr bwMode="auto">
            <a:xfrm>
              <a:off x="6635751" y="989446"/>
              <a:ext cx="31750" cy="20638"/>
            </a:xfrm>
            <a:prstGeom prst="rect">
              <a:avLst/>
            </a:pr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32" name="Rectangle 18"/>
            <p:cNvSpPr>
              <a:spLocks noChangeArrowheads="1"/>
            </p:cNvSpPr>
            <p:nvPr/>
          </p:nvSpPr>
          <p:spPr bwMode="auto">
            <a:xfrm>
              <a:off x="6675438" y="960871"/>
              <a:ext cx="31750" cy="20638"/>
            </a:xfrm>
            <a:prstGeom prst="rect">
              <a:avLst/>
            </a:pr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33" name="Rectangle 19"/>
            <p:cNvSpPr>
              <a:spLocks noChangeArrowheads="1"/>
            </p:cNvSpPr>
            <p:nvPr/>
          </p:nvSpPr>
          <p:spPr bwMode="auto">
            <a:xfrm>
              <a:off x="6675438" y="1018021"/>
              <a:ext cx="31750" cy="20638"/>
            </a:xfrm>
            <a:prstGeom prst="rect">
              <a:avLst/>
            </a:pr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34" name="Rectangle 20"/>
            <p:cNvSpPr>
              <a:spLocks noChangeArrowheads="1"/>
            </p:cNvSpPr>
            <p:nvPr/>
          </p:nvSpPr>
          <p:spPr bwMode="auto">
            <a:xfrm>
              <a:off x="6715126" y="989446"/>
              <a:ext cx="31750" cy="20638"/>
            </a:xfrm>
            <a:prstGeom prst="rect">
              <a:avLst/>
            </a:pr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35" name="Freeform 21"/>
            <p:cNvSpPr>
              <a:spLocks/>
            </p:cNvSpPr>
            <p:nvPr/>
          </p:nvSpPr>
          <p:spPr bwMode="auto">
            <a:xfrm>
              <a:off x="6635751" y="960871"/>
              <a:ext cx="31750" cy="20638"/>
            </a:xfrm>
            <a:custGeom>
              <a:avLst/>
              <a:gdLst>
                <a:gd name="T0" fmla="*/ 0 w 59"/>
                <a:gd name="T1" fmla="*/ 35 h 39"/>
                <a:gd name="T2" fmla="*/ 0 w 59"/>
                <a:gd name="T3" fmla="*/ 39 h 39"/>
                <a:gd name="T4" fmla="*/ 59 w 59"/>
                <a:gd name="T5" fmla="*/ 39 h 39"/>
                <a:gd name="T6" fmla="*/ 59 w 59"/>
                <a:gd name="T7" fmla="*/ 0 h 39"/>
                <a:gd name="T8" fmla="*/ 24 w 59"/>
                <a:gd name="T9" fmla="*/ 0 h 39"/>
                <a:gd name="T10" fmla="*/ 0 w 59"/>
                <a:gd name="T11" fmla="*/ 35 h 39"/>
              </a:gdLst>
              <a:ahLst/>
              <a:cxnLst>
                <a:cxn ang="0">
                  <a:pos x="T0" y="T1"/>
                </a:cxn>
                <a:cxn ang="0">
                  <a:pos x="T2" y="T3"/>
                </a:cxn>
                <a:cxn ang="0">
                  <a:pos x="T4" y="T5"/>
                </a:cxn>
                <a:cxn ang="0">
                  <a:pos x="T6" y="T7"/>
                </a:cxn>
                <a:cxn ang="0">
                  <a:pos x="T8" y="T9"/>
                </a:cxn>
                <a:cxn ang="0">
                  <a:pos x="T10" y="T11"/>
                </a:cxn>
              </a:cxnLst>
              <a:rect l="0" t="0" r="r" b="b"/>
              <a:pathLst>
                <a:path w="59" h="39">
                  <a:moveTo>
                    <a:pt x="0" y="35"/>
                  </a:moveTo>
                  <a:cubicBezTo>
                    <a:pt x="0" y="39"/>
                    <a:pt x="0" y="39"/>
                    <a:pt x="0" y="39"/>
                  </a:cubicBezTo>
                  <a:cubicBezTo>
                    <a:pt x="59" y="39"/>
                    <a:pt x="59" y="39"/>
                    <a:pt x="59" y="39"/>
                  </a:cubicBezTo>
                  <a:cubicBezTo>
                    <a:pt x="59" y="0"/>
                    <a:pt x="59" y="0"/>
                    <a:pt x="59" y="0"/>
                  </a:cubicBezTo>
                  <a:cubicBezTo>
                    <a:pt x="24" y="0"/>
                    <a:pt x="24" y="0"/>
                    <a:pt x="24" y="0"/>
                  </a:cubicBezTo>
                  <a:cubicBezTo>
                    <a:pt x="12" y="3"/>
                    <a:pt x="2" y="17"/>
                    <a:pt x="0" y="35"/>
                  </a:cubicBezTo>
                  <a:close/>
                </a:path>
              </a:pathLst>
            </a:cu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36" name="Freeform 22"/>
            <p:cNvSpPr>
              <a:spLocks/>
            </p:cNvSpPr>
            <p:nvPr/>
          </p:nvSpPr>
          <p:spPr bwMode="auto">
            <a:xfrm>
              <a:off x="6635751" y="1018021"/>
              <a:ext cx="31750" cy="20638"/>
            </a:xfrm>
            <a:custGeom>
              <a:avLst/>
              <a:gdLst>
                <a:gd name="T0" fmla="*/ 0 w 59"/>
                <a:gd name="T1" fmla="*/ 5 h 39"/>
                <a:gd name="T2" fmla="*/ 23 w 59"/>
                <a:gd name="T3" fmla="*/ 39 h 39"/>
                <a:gd name="T4" fmla="*/ 59 w 59"/>
                <a:gd name="T5" fmla="*/ 39 h 39"/>
                <a:gd name="T6" fmla="*/ 59 w 59"/>
                <a:gd name="T7" fmla="*/ 0 h 39"/>
                <a:gd name="T8" fmla="*/ 0 w 59"/>
                <a:gd name="T9" fmla="*/ 0 h 39"/>
                <a:gd name="T10" fmla="*/ 0 w 59"/>
                <a:gd name="T11" fmla="*/ 5 h 39"/>
              </a:gdLst>
              <a:ahLst/>
              <a:cxnLst>
                <a:cxn ang="0">
                  <a:pos x="T0" y="T1"/>
                </a:cxn>
                <a:cxn ang="0">
                  <a:pos x="T2" y="T3"/>
                </a:cxn>
                <a:cxn ang="0">
                  <a:pos x="T4" y="T5"/>
                </a:cxn>
                <a:cxn ang="0">
                  <a:pos x="T6" y="T7"/>
                </a:cxn>
                <a:cxn ang="0">
                  <a:pos x="T8" y="T9"/>
                </a:cxn>
                <a:cxn ang="0">
                  <a:pos x="T10" y="T11"/>
                </a:cxn>
              </a:cxnLst>
              <a:rect l="0" t="0" r="r" b="b"/>
              <a:pathLst>
                <a:path w="59" h="39">
                  <a:moveTo>
                    <a:pt x="0" y="5"/>
                  </a:moveTo>
                  <a:cubicBezTo>
                    <a:pt x="2" y="22"/>
                    <a:pt x="11" y="35"/>
                    <a:pt x="23" y="39"/>
                  </a:cubicBezTo>
                  <a:cubicBezTo>
                    <a:pt x="59" y="39"/>
                    <a:pt x="59" y="39"/>
                    <a:pt x="59" y="39"/>
                  </a:cubicBezTo>
                  <a:cubicBezTo>
                    <a:pt x="59" y="0"/>
                    <a:pt x="59" y="0"/>
                    <a:pt x="59" y="0"/>
                  </a:cubicBezTo>
                  <a:cubicBezTo>
                    <a:pt x="0" y="0"/>
                    <a:pt x="0" y="0"/>
                    <a:pt x="0" y="0"/>
                  </a:cubicBezTo>
                  <a:lnTo>
                    <a:pt x="0" y="5"/>
                  </a:lnTo>
                  <a:close/>
                </a:path>
              </a:pathLst>
            </a:cu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37" name="Freeform 23"/>
            <p:cNvSpPr>
              <a:spLocks/>
            </p:cNvSpPr>
            <p:nvPr/>
          </p:nvSpPr>
          <p:spPr bwMode="auto">
            <a:xfrm>
              <a:off x="6715126" y="960871"/>
              <a:ext cx="31750" cy="20638"/>
            </a:xfrm>
            <a:custGeom>
              <a:avLst/>
              <a:gdLst>
                <a:gd name="T0" fmla="*/ 60 w 60"/>
                <a:gd name="T1" fmla="*/ 35 h 39"/>
                <a:gd name="T2" fmla="*/ 35 w 60"/>
                <a:gd name="T3" fmla="*/ 0 h 39"/>
                <a:gd name="T4" fmla="*/ 0 w 60"/>
                <a:gd name="T5" fmla="*/ 0 h 39"/>
                <a:gd name="T6" fmla="*/ 0 w 60"/>
                <a:gd name="T7" fmla="*/ 39 h 39"/>
                <a:gd name="T8" fmla="*/ 60 w 60"/>
                <a:gd name="T9" fmla="*/ 39 h 39"/>
                <a:gd name="T10" fmla="*/ 60 w 60"/>
                <a:gd name="T11" fmla="*/ 35 h 39"/>
              </a:gdLst>
              <a:ahLst/>
              <a:cxnLst>
                <a:cxn ang="0">
                  <a:pos x="T0" y="T1"/>
                </a:cxn>
                <a:cxn ang="0">
                  <a:pos x="T2" y="T3"/>
                </a:cxn>
                <a:cxn ang="0">
                  <a:pos x="T4" y="T5"/>
                </a:cxn>
                <a:cxn ang="0">
                  <a:pos x="T6" y="T7"/>
                </a:cxn>
                <a:cxn ang="0">
                  <a:pos x="T8" y="T9"/>
                </a:cxn>
                <a:cxn ang="0">
                  <a:pos x="T10" y="T11"/>
                </a:cxn>
              </a:cxnLst>
              <a:rect l="0" t="0" r="r" b="b"/>
              <a:pathLst>
                <a:path w="60" h="39">
                  <a:moveTo>
                    <a:pt x="60" y="35"/>
                  </a:moveTo>
                  <a:cubicBezTo>
                    <a:pt x="57" y="17"/>
                    <a:pt x="47" y="3"/>
                    <a:pt x="35" y="0"/>
                  </a:cubicBezTo>
                  <a:cubicBezTo>
                    <a:pt x="0" y="0"/>
                    <a:pt x="0" y="0"/>
                    <a:pt x="0" y="0"/>
                  </a:cubicBezTo>
                  <a:cubicBezTo>
                    <a:pt x="0" y="39"/>
                    <a:pt x="0" y="39"/>
                    <a:pt x="0" y="39"/>
                  </a:cubicBezTo>
                  <a:cubicBezTo>
                    <a:pt x="60" y="39"/>
                    <a:pt x="60" y="39"/>
                    <a:pt x="60" y="39"/>
                  </a:cubicBezTo>
                  <a:lnTo>
                    <a:pt x="60" y="35"/>
                  </a:lnTo>
                  <a:close/>
                </a:path>
              </a:pathLst>
            </a:custGeom>
            <a:grpFill/>
            <a:ln>
              <a:noFill/>
            </a:ln>
          </p:spPr>
          <p:txBody>
            <a:bodyPr vert="horz" wrap="square" lIns="91416" tIns="45708" rIns="91416" bIns="45708" numCol="1" anchor="t" anchorCtr="0" compatLnSpc="1">
              <a:prstTxWarp prst="textNoShape">
                <a:avLst/>
              </a:prstTxWarp>
            </a:bodyPr>
            <a:lstStyle/>
            <a:p>
              <a:endParaRPr lang="en-US" sz="1799"/>
            </a:p>
          </p:txBody>
        </p:sp>
        <p:sp>
          <p:nvSpPr>
            <p:cNvPr id="138" name="Freeform 24"/>
            <p:cNvSpPr>
              <a:spLocks/>
            </p:cNvSpPr>
            <p:nvPr/>
          </p:nvSpPr>
          <p:spPr bwMode="auto">
            <a:xfrm>
              <a:off x="6715126" y="1018021"/>
              <a:ext cx="31750" cy="20638"/>
            </a:xfrm>
            <a:custGeom>
              <a:avLst/>
              <a:gdLst>
                <a:gd name="T0" fmla="*/ 60 w 60"/>
                <a:gd name="T1" fmla="*/ 5 h 39"/>
                <a:gd name="T2" fmla="*/ 60 w 60"/>
                <a:gd name="T3" fmla="*/ 0 h 39"/>
                <a:gd name="T4" fmla="*/ 0 w 60"/>
                <a:gd name="T5" fmla="*/ 0 h 39"/>
                <a:gd name="T6" fmla="*/ 0 w 60"/>
                <a:gd name="T7" fmla="*/ 39 h 39"/>
                <a:gd name="T8" fmla="*/ 37 w 60"/>
                <a:gd name="T9" fmla="*/ 39 h 39"/>
                <a:gd name="T10" fmla="*/ 60 w 60"/>
                <a:gd name="T11" fmla="*/ 5 h 39"/>
              </a:gdLst>
              <a:ahLst/>
              <a:cxnLst>
                <a:cxn ang="0">
                  <a:pos x="T0" y="T1"/>
                </a:cxn>
                <a:cxn ang="0">
                  <a:pos x="T2" y="T3"/>
                </a:cxn>
                <a:cxn ang="0">
                  <a:pos x="T4" y="T5"/>
                </a:cxn>
                <a:cxn ang="0">
                  <a:pos x="T6" y="T7"/>
                </a:cxn>
                <a:cxn ang="0">
                  <a:pos x="T8" y="T9"/>
                </a:cxn>
                <a:cxn ang="0">
                  <a:pos x="T10" y="T11"/>
                </a:cxn>
              </a:cxnLst>
              <a:rect l="0" t="0" r="r" b="b"/>
              <a:pathLst>
                <a:path w="60" h="39">
                  <a:moveTo>
                    <a:pt x="60" y="5"/>
                  </a:moveTo>
                  <a:cubicBezTo>
                    <a:pt x="60" y="0"/>
                    <a:pt x="60" y="0"/>
                    <a:pt x="60" y="0"/>
                  </a:cubicBezTo>
                  <a:cubicBezTo>
                    <a:pt x="0" y="0"/>
                    <a:pt x="0" y="0"/>
                    <a:pt x="0" y="0"/>
                  </a:cubicBezTo>
                  <a:cubicBezTo>
                    <a:pt x="0" y="39"/>
                    <a:pt x="0" y="39"/>
                    <a:pt x="0" y="39"/>
                  </a:cubicBezTo>
                  <a:cubicBezTo>
                    <a:pt x="37" y="39"/>
                    <a:pt x="37" y="39"/>
                    <a:pt x="37" y="39"/>
                  </a:cubicBezTo>
                  <a:cubicBezTo>
                    <a:pt x="48" y="35"/>
                    <a:pt x="57" y="22"/>
                    <a:pt x="60" y="5"/>
                  </a:cubicBezTo>
                  <a:close/>
                </a:path>
              </a:pathLst>
            </a:custGeom>
            <a:grpFill/>
            <a:ln>
              <a:noFill/>
            </a:ln>
          </p:spPr>
          <p:txBody>
            <a:bodyPr vert="horz" wrap="square" lIns="91416" tIns="45708" rIns="91416" bIns="45708" numCol="1" anchor="t" anchorCtr="0" compatLnSpc="1">
              <a:prstTxWarp prst="textNoShape">
                <a:avLst/>
              </a:prstTxWarp>
            </a:bodyPr>
            <a:lstStyle/>
            <a:p>
              <a:endParaRPr lang="en-US" sz="1799"/>
            </a:p>
          </p:txBody>
        </p:sp>
      </p:grpSp>
      <p:sp>
        <p:nvSpPr>
          <p:cNvPr id="139" name="TextBox 138"/>
          <p:cNvSpPr txBox="1"/>
          <p:nvPr/>
        </p:nvSpPr>
        <p:spPr>
          <a:xfrm>
            <a:off x="2643888" y="4321663"/>
            <a:ext cx="944478" cy="143849"/>
          </a:xfrm>
          <a:prstGeom prst="rect">
            <a:avLst/>
          </a:prstGeom>
          <a:noFill/>
        </p:spPr>
        <p:txBody>
          <a:bodyPr wrap="square" lIns="0" tIns="0" rIns="0" bIns="0" rtlCol="0">
            <a:spAutoFit/>
          </a:bodyPr>
          <a:lstStyle/>
          <a:p>
            <a:pPr algn="ctr" defTabSz="913966">
              <a:lnSpc>
                <a:spcPct val="85000"/>
              </a:lnSpc>
            </a:pPr>
            <a:r>
              <a:rPr lang="en-US" sz="1100" dirty="0">
                <a:solidFill>
                  <a:srgbClr val="000000"/>
                </a:solidFill>
                <a:latin typeface="Arial"/>
              </a:rPr>
              <a:t>Access</a:t>
            </a:r>
          </a:p>
        </p:txBody>
      </p:sp>
      <p:sp>
        <p:nvSpPr>
          <p:cNvPr id="140" name="TextBox 139"/>
          <p:cNvSpPr txBox="1"/>
          <p:nvPr/>
        </p:nvSpPr>
        <p:spPr>
          <a:xfrm>
            <a:off x="2855699" y="2724618"/>
            <a:ext cx="633091" cy="169233"/>
          </a:xfrm>
          <a:prstGeom prst="rect">
            <a:avLst/>
          </a:prstGeom>
          <a:noFill/>
        </p:spPr>
        <p:txBody>
          <a:bodyPr wrap="square" lIns="0" tIns="0" rIns="0" bIns="0" rtlCol="0">
            <a:spAutoFit/>
          </a:bodyPr>
          <a:lstStyle/>
          <a:p>
            <a:pPr algn="ctr" defTabSz="913966"/>
            <a:r>
              <a:rPr lang="en-US" sz="1100" dirty="0">
                <a:solidFill>
                  <a:srgbClr val="000000"/>
                </a:solidFill>
                <a:latin typeface="Arial"/>
              </a:rPr>
              <a:t>Client</a:t>
            </a:r>
          </a:p>
        </p:txBody>
      </p:sp>
      <p:sp>
        <p:nvSpPr>
          <p:cNvPr id="143" name="TextBox 142"/>
          <p:cNvSpPr txBox="1"/>
          <p:nvPr/>
        </p:nvSpPr>
        <p:spPr>
          <a:xfrm>
            <a:off x="8083732" y="2781506"/>
            <a:ext cx="639011" cy="152165"/>
          </a:xfrm>
          <a:prstGeom prst="rect">
            <a:avLst/>
          </a:prstGeom>
          <a:noFill/>
        </p:spPr>
        <p:txBody>
          <a:bodyPr wrap="square" lIns="0" tIns="0" rIns="0" bIns="0" rtlCol="0">
            <a:spAutoFit/>
          </a:bodyPr>
          <a:lstStyle/>
          <a:p>
            <a:pPr algn="ctr" defTabSz="913966"/>
            <a:r>
              <a:rPr lang="en-US" sz="1100" dirty="0">
                <a:solidFill>
                  <a:srgbClr val="000000"/>
                </a:solidFill>
                <a:latin typeface="Arial"/>
              </a:rPr>
              <a:t>Cloud</a:t>
            </a:r>
          </a:p>
        </p:txBody>
      </p:sp>
      <p:sp>
        <p:nvSpPr>
          <p:cNvPr id="144" name="TextBox 143"/>
          <p:cNvSpPr txBox="1"/>
          <p:nvPr/>
        </p:nvSpPr>
        <p:spPr>
          <a:xfrm>
            <a:off x="4552639" y="5917397"/>
            <a:ext cx="1008194" cy="169233"/>
          </a:xfrm>
          <a:prstGeom prst="rect">
            <a:avLst/>
          </a:prstGeom>
          <a:noFill/>
        </p:spPr>
        <p:txBody>
          <a:bodyPr wrap="square" lIns="0" tIns="0" rIns="0" bIns="0" rtlCol="0">
            <a:spAutoFit/>
          </a:bodyPr>
          <a:lstStyle/>
          <a:p>
            <a:pPr algn="ctr" defTabSz="913966"/>
            <a:r>
              <a:rPr lang="en-US" sz="1100" dirty="0">
                <a:solidFill>
                  <a:srgbClr val="000000"/>
                </a:solidFill>
              </a:rPr>
              <a:t>Partner API</a:t>
            </a:r>
            <a:endParaRPr lang="en-US" sz="1100" dirty="0">
              <a:solidFill>
                <a:srgbClr val="000000"/>
              </a:solidFill>
              <a:latin typeface="Arial"/>
            </a:endParaRPr>
          </a:p>
        </p:txBody>
      </p:sp>
      <p:sp>
        <p:nvSpPr>
          <p:cNvPr id="155" name="TextBox 154"/>
          <p:cNvSpPr txBox="1"/>
          <p:nvPr/>
        </p:nvSpPr>
        <p:spPr>
          <a:xfrm>
            <a:off x="6576129" y="1547806"/>
            <a:ext cx="1164637" cy="169277"/>
          </a:xfrm>
          <a:prstGeom prst="rect">
            <a:avLst/>
          </a:prstGeom>
          <a:noFill/>
        </p:spPr>
        <p:txBody>
          <a:bodyPr wrap="square" lIns="0" tIns="0" rIns="0" bIns="0" rtlCol="0">
            <a:spAutoFit/>
          </a:bodyPr>
          <a:lstStyle/>
          <a:p>
            <a:pPr algn="r" defTabSz="913966"/>
            <a:r>
              <a:rPr lang="en-US" sz="1100" dirty="0"/>
              <a:t>NOC/SOC</a:t>
            </a:r>
          </a:p>
        </p:txBody>
      </p:sp>
      <p:sp>
        <p:nvSpPr>
          <p:cNvPr id="156" name="TextBox 155"/>
          <p:cNvSpPr txBox="1"/>
          <p:nvPr/>
        </p:nvSpPr>
        <p:spPr>
          <a:xfrm>
            <a:off x="5368586" y="3772167"/>
            <a:ext cx="848784" cy="169233"/>
          </a:xfrm>
          <a:prstGeom prst="rect">
            <a:avLst/>
          </a:prstGeom>
          <a:noFill/>
        </p:spPr>
        <p:txBody>
          <a:bodyPr wrap="square" lIns="0" tIns="0" rIns="0" bIns="0" rtlCol="0">
            <a:spAutoFit/>
          </a:bodyPr>
          <a:lstStyle/>
          <a:p>
            <a:pPr algn="ctr" defTabSz="913966"/>
            <a:r>
              <a:rPr lang="en-US" sz="1100" dirty="0">
                <a:solidFill>
                  <a:schemeClr val="bg1"/>
                </a:solidFill>
                <a:latin typeface="Arial"/>
              </a:rPr>
              <a:t>Network</a:t>
            </a:r>
          </a:p>
        </p:txBody>
      </p:sp>
      <p:sp>
        <p:nvSpPr>
          <p:cNvPr id="157" name="Oval 156"/>
          <p:cNvSpPr/>
          <p:nvPr/>
        </p:nvSpPr>
        <p:spPr bwMode="invGray">
          <a:xfrm>
            <a:off x="5448545" y="5250051"/>
            <a:ext cx="759994" cy="759994"/>
          </a:xfrm>
          <a:prstGeom prst="ellipse">
            <a:avLst/>
          </a:prstGeom>
          <a:solidFill>
            <a:schemeClr val="tx2"/>
          </a:solidFill>
          <a:ln w="76200">
            <a:solidFill>
              <a:schemeClr val="bg1"/>
            </a:solidFill>
            <a:prstDash val="solid"/>
            <a:round/>
            <a:headEnd/>
            <a:tailEnd/>
          </a:ln>
          <a:extLst/>
        </p:spPr>
        <p:txBody>
          <a:bodyPr wrap="square" rtlCol="0" anchor="ctr"/>
          <a:lstStyle/>
          <a:p>
            <a:pPr algn="ctr" defTabSz="342776">
              <a:defRPr/>
            </a:pPr>
            <a:endParaRPr lang="en-US" sz="1999" kern="0" dirty="0">
              <a:solidFill>
                <a:srgbClr val="000000"/>
              </a:solidFill>
              <a:latin typeface="Arial"/>
            </a:endParaRPr>
          </a:p>
        </p:txBody>
      </p:sp>
      <p:sp>
        <p:nvSpPr>
          <p:cNvPr id="158" name="Freeform 5"/>
          <p:cNvSpPr>
            <a:spLocks noEditPoints="1"/>
          </p:cNvSpPr>
          <p:nvPr/>
        </p:nvSpPr>
        <p:spPr bwMode="auto">
          <a:xfrm>
            <a:off x="5565062" y="5471481"/>
            <a:ext cx="554772" cy="350005"/>
          </a:xfrm>
          <a:custGeom>
            <a:avLst/>
            <a:gdLst>
              <a:gd name="T0" fmla="*/ 4467 w 5648"/>
              <a:gd name="T1" fmla="*/ 25 h 3588"/>
              <a:gd name="T2" fmla="*/ 3905 w 5648"/>
              <a:gd name="T3" fmla="*/ 607 h 3588"/>
              <a:gd name="T4" fmla="*/ 2183 w 5648"/>
              <a:gd name="T5" fmla="*/ 675 h 3588"/>
              <a:gd name="T6" fmla="*/ 1565 w 5648"/>
              <a:gd name="T7" fmla="*/ 558 h 3588"/>
              <a:gd name="T8" fmla="*/ 1093 w 5648"/>
              <a:gd name="T9" fmla="*/ 0 h 3588"/>
              <a:gd name="T10" fmla="*/ 472 w 5648"/>
              <a:gd name="T11" fmla="*/ 2141 h 3588"/>
              <a:gd name="T12" fmla="*/ 847 w 5648"/>
              <a:gd name="T13" fmla="*/ 2023 h 3588"/>
              <a:gd name="T14" fmla="*/ 1230 w 5648"/>
              <a:gd name="T15" fmla="*/ 2751 h 3588"/>
              <a:gd name="T16" fmla="*/ 1726 w 5648"/>
              <a:gd name="T17" fmla="*/ 3287 h 3588"/>
              <a:gd name="T18" fmla="*/ 2332 w 5648"/>
              <a:gd name="T19" fmla="*/ 3588 h 3588"/>
              <a:gd name="T20" fmla="*/ 3111 w 5648"/>
              <a:gd name="T21" fmla="*/ 3533 h 3588"/>
              <a:gd name="T22" fmla="*/ 3906 w 5648"/>
              <a:gd name="T23" fmla="*/ 2994 h 3588"/>
              <a:gd name="T24" fmla="*/ 4568 w 5648"/>
              <a:gd name="T25" fmla="*/ 2222 h 3588"/>
              <a:gd name="T26" fmla="*/ 4939 w 5648"/>
              <a:gd name="T27" fmla="*/ 2078 h 3588"/>
              <a:gd name="T28" fmla="*/ 5601 w 5648"/>
              <a:gd name="T29" fmla="*/ 1681 h 3588"/>
              <a:gd name="T30" fmla="*/ 5089 w 5648"/>
              <a:gd name="T31" fmla="*/ 1989 h 3588"/>
              <a:gd name="T32" fmla="*/ 4450 w 5648"/>
              <a:gd name="T33" fmla="*/ 2087 h 3588"/>
              <a:gd name="T34" fmla="*/ 4106 w 5648"/>
              <a:gd name="T35" fmla="*/ 1818 h 3588"/>
              <a:gd name="T36" fmla="*/ 2786 w 5648"/>
              <a:gd name="T37" fmla="*/ 1015 h 3588"/>
              <a:gd name="T38" fmla="*/ 1987 w 5648"/>
              <a:gd name="T39" fmla="*/ 1479 h 3588"/>
              <a:gd name="T40" fmla="*/ 2312 w 5648"/>
              <a:gd name="T41" fmla="*/ 796 h 3588"/>
              <a:gd name="T42" fmla="*/ 3644 w 5648"/>
              <a:gd name="T43" fmla="*/ 734 h 3588"/>
              <a:gd name="T44" fmla="*/ 4676 w 5648"/>
              <a:gd name="T45" fmla="*/ 1908 h 3588"/>
              <a:gd name="T46" fmla="*/ 1454 w 5648"/>
              <a:gd name="T47" fmla="*/ 399 h 3588"/>
              <a:gd name="T48" fmla="*/ 2239 w 5648"/>
              <a:gd name="T49" fmla="*/ 3377 h 3588"/>
              <a:gd name="T50" fmla="*/ 2212 w 5648"/>
              <a:gd name="T51" fmla="*/ 3169 h 3588"/>
              <a:gd name="T52" fmla="*/ 2549 w 5648"/>
              <a:gd name="T53" fmla="*/ 2942 h 3588"/>
              <a:gd name="T54" fmla="*/ 2409 w 5648"/>
              <a:gd name="T55" fmla="*/ 3376 h 3588"/>
              <a:gd name="T56" fmla="*/ 1782 w 5648"/>
              <a:gd name="T57" fmla="*/ 2993 h 3588"/>
              <a:gd name="T58" fmla="*/ 2122 w 5648"/>
              <a:gd name="T59" fmla="*/ 2532 h 3588"/>
              <a:gd name="T60" fmla="*/ 2107 w 5648"/>
              <a:gd name="T61" fmla="*/ 3016 h 3588"/>
              <a:gd name="T62" fmla="*/ 1411 w 5648"/>
              <a:gd name="T63" fmla="*/ 2730 h 3588"/>
              <a:gd name="T64" fmla="*/ 1592 w 5648"/>
              <a:gd name="T65" fmla="*/ 2481 h 3588"/>
              <a:gd name="T66" fmla="*/ 1968 w 5648"/>
              <a:gd name="T67" fmla="*/ 2200 h 3588"/>
              <a:gd name="T68" fmla="*/ 1714 w 5648"/>
              <a:gd name="T69" fmla="*/ 2779 h 3588"/>
              <a:gd name="T70" fmla="*/ 1558 w 5648"/>
              <a:gd name="T71" fmla="*/ 2934 h 3588"/>
              <a:gd name="T72" fmla="*/ 1118 w 5648"/>
              <a:gd name="T73" fmla="*/ 2354 h 3588"/>
              <a:gd name="T74" fmla="*/ 1409 w 5648"/>
              <a:gd name="T75" fmla="*/ 2189 h 3588"/>
              <a:gd name="T76" fmla="*/ 1391 w 5648"/>
              <a:gd name="T77" fmla="*/ 2458 h 3588"/>
              <a:gd name="T78" fmla="*/ 1160 w 5648"/>
              <a:gd name="T79" fmla="*/ 2542 h 3588"/>
              <a:gd name="T80" fmla="*/ 3390 w 5648"/>
              <a:gd name="T81" fmla="*/ 2010 h 3588"/>
              <a:gd name="T82" fmla="*/ 4017 w 5648"/>
              <a:gd name="T83" fmla="*/ 2789 h 3588"/>
              <a:gd name="T84" fmla="*/ 3066 w 5648"/>
              <a:gd name="T85" fmla="*/ 2567 h 3588"/>
              <a:gd name="T86" fmla="*/ 3493 w 5648"/>
              <a:gd name="T87" fmla="*/ 3110 h 3588"/>
              <a:gd name="T88" fmla="*/ 3354 w 5648"/>
              <a:gd name="T89" fmla="*/ 3238 h 3588"/>
              <a:gd name="T90" fmla="*/ 2704 w 5648"/>
              <a:gd name="T91" fmla="*/ 3271 h 3588"/>
              <a:gd name="T92" fmla="*/ 2379 w 5648"/>
              <a:gd name="T93" fmla="*/ 2417 h 3588"/>
              <a:gd name="T94" fmla="*/ 1657 w 5648"/>
              <a:gd name="T95" fmla="*/ 2097 h 3588"/>
              <a:gd name="T96" fmla="*/ 1110 w 5648"/>
              <a:gd name="T97" fmla="*/ 2071 h 3588"/>
              <a:gd name="T98" fmla="*/ 1479 w 5648"/>
              <a:gd name="T99" fmla="*/ 711 h 3588"/>
              <a:gd name="T100" fmla="*/ 1756 w 5648"/>
              <a:gd name="T101" fmla="*/ 1309 h 3588"/>
              <a:gd name="T102" fmla="*/ 2003 w 5648"/>
              <a:gd name="T103" fmla="*/ 1653 h 3588"/>
              <a:gd name="T104" fmla="*/ 3536 w 5648"/>
              <a:gd name="T105" fmla="*/ 1629 h 3588"/>
              <a:gd name="T106" fmla="*/ 4371 w 5648"/>
              <a:gd name="T107" fmla="*/ 2251 h 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48" h="3588">
                <a:moveTo>
                  <a:pt x="5601" y="1681"/>
                </a:moveTo>
                <a:cubicBezTo>
                  <a:pt x="4704" y="88"/>
                  <a:pt x="4704" y="88"/>
                  <a:pt x="4704" y="88"/>
                </a:cubicBezTo>
                <a:cubicBezTo>
                  <a:pt x="4674" y="34"/>
                  <a:pt x="4617" y="0"/>
                  <a:pt x="4555" y="0"/>
                </a:cubicBezTo>
                <a:cubicBezTo>
                  <a:pt x="4524" y="0"/>
                  <a:pt x="4494" y="9"/>
                  <a:pt x="4467" y="25"/>
                </a:cubicBezTo>
                <a:cubicBezTo>
                  <a:pt x="4103" y="247"/>
                  <a:pt x="4103" y="247"/>
                  <a:pt x="4103" y="247"/>
                </a:cubicBezTo>
                <a:cubicBezTo>
                  <a:pt x="4023" y="296"/>
                  <a:pt x="3995" y="403"/>
                  <a:pt x="4042" y="485"/>
                </a:cubicBezTo>
                <a:cubicBezTo>
                  <a:pt x="4092" y="575"/>
                  <a:pt x="4092" y="575"/>
                  <a:pt x="4092" y="575"/>
                </a:cubicBezTo>
                <a:cubicBezTo>
                  <a:pt x="4025" y="598"/>
                  <a:pt x="3959" y="611"/>
                  <a:pt x="3905" y="607"/>
                </a:cubicBezTo>
                <a:cubicBezTo>
                  <a:pt x="3847" y="602"/>
                  <a:pt x="3771" y="584"/>
                  <a:pt x="3684" y="563"/>
                </a:cubicBezTo>
                <a:cubicBezTo>
                  <a:pt x="3532" y="528"/>
                  <a:pt x="3343" y="483"/>
                  <a:pt x="3137" y="483"/>
                </a:cubicBezTo>
                <a:cubicBezTo>
                  <a:pt x="3123" y="483"/>
                  <a:pt x="3123" y="483"/>
                  <a:pt x="3123" y="483"/>
                </a:cubicBezTo>
                <a:cubicBezTo>
                  <a:pt x="2821" y="486"/>
                  <a:pt x="2297" y="515"/>
                  <a:pt x="2183" y="675"/>
                </a:cubicBezTo>
                <a:cubicBezTo>
                  <a:pt x="2168" y="696"/>
                  <a:pt x="2150" y="721"/>
                  <a:pt x="2131" y="748"/>
                </a:cubicBezTo>
                <a:cubicBezTo>
                  <a:pt x="2101" y="743"/>
                  <a:pt x="2069" y="738"/>
                  <a:pt x="2034" y="733"/>
                </a:cubicBezTo>
                <a:cubicBezTo>
                  <a:pt x="1934" y="718"/>
                  <a:pt x="1797" y="698"/>
                  <a:pt x="1749" y="670"/>
                </a:cubicBezTo>
                <a:cubicBezTo>
                  <a:pt x="1710" y="648"/>
                  <a:pt x="1638" y="604"/>
                  <a:pt x="1565" y="558"/>
                </a:cubicBezTo>
                <a:cubicBezTo>
                  <a:pt x="1606" y="485"/>
                  <a:pt x="1606" y="485"/>
                  <a:pt x="1606" y="485"/>
                </a:cubicBezTo>
                <a:cubicBezTo>
                  <a:pt x="1653" y="403"/>
                  <a:pt x="1625" y="296"/>
                  <a:pt x="1545" y="247"/>
                </a:cubicBezTo>
                <a:cubicBezTo>
                  <a:pt x="1181" y="25"/>
                  <a:pt x="1181" y="25"/>
                  <a:pt x="1181" y="25"/>
                </a:cubicBezTo>
                <a:cubicBezTo>
                  <a:pt x="1154" y="9"/>
                  <a:pt x="1124" y="0"/>
                  <a:pt x="1093" y="0"/>
                </a:cubicBezTo>
                <a:cubicBezTo>
                  <a:pt x="1031" y="0"/>
                  <a:pt x="974" y="34"/>
                  <a:pt x="943" y="88"/>
                </a:cubicBezTo>
                <a:cubicBezTo>
                  <a:pt x="47" y="1681"/>
                  <a:pt x="47" y="1681"/>
                  <a:pt x="47" y="1681"/>
                </a:cubicBezTo>
                <a:cubicBezTo>
                  <a:pt x="0" y="1764"/>
                  <a:pt x="28" y="1870"/>
                  <a:pt x="107" y="1919"/>
                </a:cubicBezTo>
                <a:cubicBezTo>
                  <a:pt x="472" y="2141"/>
                  <a:pt x="472" y="2141"/>
                  <a:pt x="472" y="2141"/>
                </a:cubicBezTo>
                <a:cubicBezTo>
                  <a:pt x="499" y="2158"/>
                  <a:pt x="529" y="2166"/>
                  <a:pt x="560" y="2166"/>
                </a:cubicBezTo>
                <a:cubicBezTo>
                  <a:pt x="621" y="2166"/>
                  <a:pt x="679" y="2132"/>
                  <a:pt x="709" y="2078"/>
                </a:cubicBezTo>
                <a:cubicBezTo>
                  <a:pt x="781" y="1950"/>
                  <a:pt x="781" y="1950"/>
                  <a:pt x="781" y="1950"/>
                </a:cubicBezTo>
                <a:cubicBezTo>
                  <a:pt x="847" y="2023"/>
                  <a:pt x="847" y="2023"/>
                  <a:pt x="847" y="2023"/>
                </a:cubicBezTo>
                <a:cubicBezTo>
                  <a:pt x="857" y="2035"/>
                  <a:pt x="918" y="2112"/>
                  <a:pt x="1002" y="2216"/>
                </a:cubicBezTo>
                <a:cubicBezTo>
                  <a:pt x="977" y="2250"/>
                  <a:pt x="977" y="2250"/>
                  <a:pt x="977" y="2250"/>
                </a:cubicBezTo>
                <a:cubicBezTo>
                  <a:pt x="884" y="2376"/>
                  <a:pt x="916" y="2567"/>
                  <a:pt x="1049" y="2677"/>
                </a:cubicBezTo>
                <a:cubicBezTo>
                  <a:pt x="1102" y="2720"/>
                  <a:pt x="1165" y="2746"/>
                  <a:pt x="1230" y="2751"/>
                </a:cubicBezTo>
                <a:cubicBezTo>
                  <a:pt x="1222" y="2853"/>
                  <a:pt x="1266" y="2961"/>
                  <a:pt x="1354" y="3033"/>
                </a:cubicBezTo>
                <a:cubicBezTo>
                  <a:pt x="1413" y="3082"/>
                  <a:pt x="1485" y="3109"/>
                  <a:pt x="1558" y="3109"/>
                </a:cubicBezTo>
                <a:cubicBezTo>
                  <a:pt x="1576" y="3109"/>
                  <a:pt x="1594" y="3107"/>
                  <a:pt x="1611" y="3104"/>
                </a:cubicBezTo>
                <a:cubicBezTo>
                  <a:pt x="1628" y="3172"/>
                  <a:pt x="1667" y="3238"/>
                  <a:pt x="1726" y="3287"/>
                </a:cubicBezTo>
                <a:cubicBezTo>
                  <a:pt x="1786" y="3336"/>
                  <a:pt x="1858" y="3363"/>
                  <a:pt x="1931" y="3363"/>
                </a:cubicBezTo>
                <a:cubicBezTo>
                  <a:pt x="1961" y="3363"/>
                  <a:pt x="1991" y="3358"/>
                  <a:pt x="2018" y="3349"/>
                </a:cubicBezTo>
                <a:cubicBezTo>
                  <a:pt x="2038" y="3410"/>
                  <a:pt x="2075" y="3468"/>
                  <a:pt x="2128" y="3512"/>
                </a:cubicBezTo>
                <a:cubicBezTo>
                  <a:pt x="2188" y="3561"/>
                  <a:pt x="2260" y="3588"/>
                  <a:pt x="2332" y="3588"/>
                </a:cubicBezTo>
                <a:cubicBezTo>
                  <a:pt x="2420" y="3588"/>
                  <a:pt x="2500" y="3549"/>
                  <a:pt x="2550" y="3480"/>
                </a:cubicBezTo>
                <a:cubicBezTo>
                  <a:pt x="2595" y="3419"/>
                  <a:pt x="2595" y="3419"/>
                  <a:pt x="2595" y="3419"/>
                </a:cubicBezTo>
                <a:cubicBezTo>
                  <a:pt x="2783" y="3484"/>
                  <a:pt x="2901" y="3507"/>
                  <a:pt x="2924" y="3511"/>
                </a:cubicBezTo>
                <a:cubicBezTo>
                  <a:pt x="2946" y="3516"/>
                  <a:pt x="3022" y="3533"/>
                  <a:pt x="3111" y="3533"/>
                </a:cubicBezTo>
                <a:cubicBezTo>
                  <a:pt x="3182" y="3533"/>
                  <a:pt x="3261" y="3523"/>
                  <a:pt x="3327" y="3487"/>
                </a:cubicBezTo>
                <a:cubicBezTo>
                  <a:pt x="3426" y="3434"/>
                  <a:pt x="3496" y="3345"/>
                  <a:pt x="3533" y="3289"/>
                </a:cubicBezTo>
                <a:cubicBezTo>
                  <a:pt x="3597" y="3292"/>
                  <a:pt x="3695" y="3288"/>
                  <a:pt x="3767" y="3241"/>
                </a:cubicBezTo>
                <a:cubicBezTo>
                  <a:pt x="3861" y="3179"/>
                  <a:pt x="3895" y="3072"/>
                  <a:pt x="3906" y="2994"/>
                </a:cubicBezTo>
                <a:cubicBezTo>
                  <a:pt x="3974" y="2991"/>
                  <a:pt x="4064" y="2976"/>
                  <a:pt x="4127" y="2925"/>
                </a:cubicBezTo>
                <a:cubicBezTo>
                  <a:pt x="4215" y="2854"/>
                  <a:pt x="4243" y="2762"/>
                  <a:pt x="4249" y="2687"/>
                </a:cubicBezTo>
                <a:cubicBezTo>
                  <a:pt x="4359" y="2694"/>
                  <a:pt x="4490" y="2663"/>
                  <a:pt x="4566" y="2525"/>
                </a:cubicBezTo>
                <a:cubicBezTo>
                  <a:pt x="4621" y="2424"/>
                  <a:pt x="4621" y="2318"/>
                  <a:pt x="4568" y="2222"/>
                </a:cubicBezTo>
                <a:cubicBezTo>
                  <a:pt x="4611" y="2197"/>
                  <a:pt x="4662" y="2163"/>
                  <a:pt x="4717" y="2113"/>
                </a:cubicBezTo>
                <a:cubicBezTo>
                  <a:pt x="4753" y="2080"/>
                  <a:pt x="4780" y="2053"/>
                  <a:pt x="4803" y="2028"/>
                </a:cubicBezTo>
                <a:cubicBezTo>
                  <a:pt x="4825" y="2005"/>
                  <a:pt x="4846" y="1983"/>
                  <a:pt x="4872" y="1960"/>
                </a:cubicBezTo>
                <a:cubicBezTo>
                  <a:pt x="4939" y="2078"/>
                  <a:pt x="4939" y="2078"/>
                  <a:pt x="4939" y="2078"/>
                </a:cubicBezTo>
                <a:cubicBezTo>
                  <a:pt x="4969" y="2132"/>
                  <a:pt x="5026" y="2166"/>
                  <a:pt x="5088" y="2166"/>
                </a:cubicBezTo>
                <a:cubicBezTo>
                  <a:pt x="5119" y="2166"/>
                  <a:pt x="5149" y="2157"/>
                  <a:pt x="5176" y="2141"/>
                </a:cubicBezTo>
                <a:cubicBezTo>
                  <a:pt x="5541" y="1919"/>
                  <a:pt x="5541" y="1919"/>
                  <a:pt x="5541" y="1919"/>
                </a:cubicBezTo>
                <a:cubicBezTo>
                  <a:pt x="5620" y="1870"/>
                  <a:pt x="5648" y="1764"/>
                  <a:pt x="5601" y="1681"/>
                </a:cubicBezTo>
                <a:close/>
                <a:moveTo>
                  <a:pt x="4194" y="397"/>
                </a:moveTo>
                <a:cubicBezTo>
                  <a:pt x="4554" y="177"/>
                  <a:pt x="4554" y="177"/>
                  <a:pt x="4554" y="177"/>
                </a:cubicBezTo>
                <a:cubicBezTo>
                  <a:pt x="5449" y="1770"/>
                  <a:pt x="5449" y="1770"/>
                  <a:pt x="5449" y="1770"/>
                </a:cubicBezTo>
                <a:cubicBezTo>
                  <a:pt x="5089" y="1989"/>
                  <a:pt x="5089" y="1989"/>
                  <a:pt x="5089" y="1989"/>
                </a:cubicBezTo>
                <a:lnTo>
                  <a:pt x="4194" y="397"/>
                </a:lnTo>
                <a:close/>
                <a:moveTo>
                  <a:pt x="4676" y="1908"/>
                </a:moveTo>
                <a:cubicBezTo>
                  <a:pt x="4654" y="1931"/>
                  <a:pt x="4631" y="1955"/>
                  <a:pt x="4600" y="1983"/>
                </a:cubicBezTo>
                <a:cubicBezTo>
                  <a:pt x="4540" y="2038"/>
                  <a:pt x="4485" y="2070"/>
                  <a:pt x="4450" y="2087"/>
                </a:cubicBezTo>
                <a:cubicBezTo>
                  <a:pt x="4449" y="2087"/>
                  <a:pt x="4449" y="2088"/>
                  <a:pt x="4449" y="2088"/>
                </a:cubicBezTo>
                <a:cubicBezTo>
                  <a:pt x="4360" y="2015"/>
                  <a:pt x="4360" y="2015"/>
                  <a:pt x="4360" y="2015"/>
                </a:cubicBezTo>
                <a:cubicBezTo>
                  <a:pt x="4358" y="2013"/>
                  <a:pt x="4358" y="2013"/>
                  <a:pt x="4358" y="2013"/>
                </a:cubicBezTo>
                <a:cubicBezTo>
                  <a:pt x="4353" y="2009"/>
                  <a:pt x="4273" y="1942"/>
                  <a:pt x="4106" y="1818"/>
                </a:cubicBezTo>
                <a:cubicBezTo>
                  <a:pt x="3991" y="1733"/>
                  <a:pt x="3836" y="1622"/>
                  <a:pt x="3634" y="1484"/>
                </a:cubicBezTo>
                <a:cubicBezTo>
                  <a:pt x="3608" y="1467"/>
                  <a:pt x="3522" y="1411"/>
                  <a:pt x="3506" y="1401"/>
                </a:cubicBezTo>
                <a:cubicBezTo>
                  <a:pt x="3208" y="1215"/>
                  <a:pt x="2843" y="1033"/>
                  <a:pt x="2826" y="1024"/>
                </a:cubicBezTo>
                <a:cubicBezTo>
                  <a:pt x="2813" y="1018"/>
                  <a:pt x="2800" y="1015"/>
                  <a:pt x="2786" y="1015"/>
                </a:cubicBezTo>
                <a:cubicBezTo>
                  <a:pt x="2778" y="1015"/>
                  <a:pt x="2769" y="1016"/>
                  <a:pt x="2760" y="1019"/>
                </a:cubicBezTo>
                <a:cubicBezTo>
                  <a:pt x="2531" y="1091"/>
                  <a:pt x="2531" y="1091"/>
                  <a:pt x="2531" y="1091"/>
                </a:cubicBezTo>
                <a:cubicBezTo>
                  <a:pt x="2511" y="1098"/>
                  <a:pt x="2494" y="1112"/>
                  <a:pt x="2483" y="1130"/>
                </a:cubicBezTo>
                <a:cubicBezTo>
                  <a:pt x="2481" y="1133"/>
                  <a:pt x="2282" y="1456"/>
                  <a:pt x="1987" y="1479"/>
                </a:cubicBezTo>
                <a:cubicBezTo>
                  <a:pt x="1973" y="1480"/>
                  <a:pt x="1960" y="1481"/>
                  <a:pt x="1948" y="1481"/>
                </a:cubicBezTo>
                <a:cubicBezTo>
                  <a:pt x="1917" y="1481"/>
                  <a:pt x="1906" y="1476"/>
                  <a:pt x="1905" y="1476"/>
                </a:cubicBezTo>
                <a:cubicBezTo>
                  <a:pt x="1904" y="1473"/>
                  <a:pt x="1897" y="1450"/>
                  <a:pt x="1916" y="1380"/>
                </a:cubicBezTo>
                <a:cubicBezTo>
                  <a:pt x="1976" y="1263"/>
                  <a:pt x="2293" y="822"/>
                  <a:pt x="2312" y="796"/>
                </a:cubicBezTo>
                <a:cubicBezTo>
                  <a:pt x="2316" y="790"/>
                  <a:pt x="2322" y="783"/>
                  <a:pt x="2326" y="777"/>
                </a:cubicBezTo>
                <a:cubicBezTo>
                  <a:pt x="2366" y="723"/>
                  <a:pt x="2683" y="663"/>
                  <a:pt x="3125" y="658"/>
                </a:cubicBezTo>
                <a:cubicBezTo>
                  <a:pt x="3137" y="658"/>
                  <a:pt x="3137" y="658"/>
                  <a:pt x="3137" y="658"/>
                </a:cubicBezTo>
                <a:cubicBezTo>
                  <a:pt x="3323" y="658"/>
                  <a:pt x="3493" y="698"/>
                  <a:pt x="3644" y="734"/>
                </a:cubicBezTo>
                <a:cubicBezTo>
                  <a:pt x="3738" y="756"/>
                  <a:pt x="3819" y="775"/>
                  <a:pt x="3891" y="781"/>
                </a:cubicBezTo>
                <a:cubicBezTo>
                  <a:pt x="3978" y="788"/>
                  <a:pt x="4081" y="764"/>
                  <a:pt x="4179" y="729"/>
                </a:cubicBezTo>
                <a:cubicBezTo>
                  <a:pt x="4785" y="1805"/>
                  <a:pt x="4785" y="1805"/>
                  <a:pt x="4785" y="1805"/>
                </a:cubicBezTo>
                <a:cubicBezTo>
                  <a:pt x="4780" y="1809"/>
                  <a:pt x="4703" y="1879"/>
                  <a:pt x="4676" y="1908"/>
                </a:cubicBezTo>
                <a:close/>
                <a:moveTo>
                  <a:pt x="558" y="1989"/>
                </a:moveTo>
                <a:cubicBezTo>
                  <a:pt x="199" y="1767"/>
                  <a:pt x="199" y="1767"/>
                  <a:pt x="199" y="1767"/>
                </a:cubicBezTo>
                <a:cubicBezTo>
                  <a:pt x="1094" y="177"/>
                  <a:pt x="1094" y="177"/>
                  <a:pt x="1094" y="177"/>
                </a:cubicBezTo>
                <a:cubicBezTo>
                  <a:pt x="1454" y="399"/>
                  <a:pt x="1454" y="399"/>
                  <a:pt x="1454" y="399"/>
                </a:cubicBezTo>
                <a:lnTo>
                  <a:pt x="558" y="1989"/>
                </a:lnTo>
                <a:close/>
                <a:moveTo>
                  <a:pt x="2409" y="3376"/>
                </a:moveTo>
                <a:cubicBezTo>
                  <a:pt x="2386" y="3408"/>
                  <a:pt x="2351" y="3413"/>
                  <a:pt x="2332" y="3413"/>
                </a:cubicBezTo>
                <a:cubicBezTo>
                  <a:pt x="2301" y="3413"/>
                  <a:pt x="2267" y="3400"/>
                  <a:pt x="2239" y="3377"/>
                </a:cubicBezTo>
                <a:cubicBezTo>
                  <a:pt x="2198" y="3343"/>
                  <a:pt x="2176" y="3292"/>
                  <a:pt x="2178" y="3247"/>
                </a:cubicBezTo>
                <a:cubicBezTo>
                  <a:pt x="2179" y="3226"/>
                  <a:pt x="2185" y="3206"/>
                  <a:pt x="2197" y="3190"/>
                </a:cubicBezTo>
                <a:cubicBezTo>
                  <a:pt x="2197" y="3190"/>
                  <a:pt x="2197" y="3190"/>
                  <a:pt x="2197" y="3190"/>
                </a:cubicBezTo>
                <a:cubicBezTo>
                  <a:pt x="2212" y="3169"/>
                  <a:pt x="2212" y="3169"/>
                  <a:pt x="2212" y="3169"/>
                </a:cubicBezTo>
                <a:cubicBezTo>
                  <a:pt x="2267" y="3095"/>
                  <a:pt x="2267" y="3095"/>
                  <a:pt x="2267" y="3095"/>
                </a:cubicBezTo>
                <a:cubicBezTo>
                  <a:pt x="2379" y="2943"/>
                  <a:pt x="2379" y="2943"/>
                  <a:pt x="2379" y="2943"/>
                </a:cubicBezTo>
                <a:cubicBezTo>
                  <a:pt x="2402" y="2911"/>
                  <a:pt x="2437" y="2906"/>
                  <a:pt x="2456" y="2906"/>
                </a:cubicBezTo>
                <a:cubicBezTo>
                  <a:pt x="2488" y="2906"/>
                  <a:pt x="2521" y="2919"/>
                  <a:pt x="2549" y="2942"/>
                </a:cubicBezTo>
                <a:cubicBezTo>
                  <a:pt x="2610" y="2992"/>
                  <a:pt x="2629" y="3078"/>
                  <a:pt x="2591" y="3129"/>
                </a:cubicBezTo>
                <a:cubicBezTo>
                  <a:pt x="2532" y="3209"/>
                  <a:pt x="2532" y="3209"/>
                  <a:pt x="2532" y="3209"/>
                </a:cubicBezTo>
                <a:cubicBezTo>
                  <a:pt x="2425" y="3355"/>
                  <a:pt x="2425" y="3355"/>
                  <a:pt x="2425" y="3355"/>
                </a:cubicBezTo>
                <a:lnTo>
                  <a:pt x="2409" y="3376"/>
                </a:lnTo>
                <a:close/>
                <a:moveTo>
                  <a:pt x="1931" y="3188"/>
                </a:moveTo>
                <a:cubicBezTo>
                  <a:pt x="1899" y="3188"/>
                  <a:pt x="1866" y="3175"/>
                  <a:pt x="1838" y="3152"/>
                </a:cubicBezTo>
                <a:cubicBezTo>
                  <a:pt x="1800" y="3121"/>
                  <a:pt x="1778" y="3076"/>
                  <a:pt x="1776" y="3033"/>
                </a:cubicBezTo>
                <a:cubicBezTo>
                  <a:pt x="1775" y="3019"/>
                  <a:pt x="1778" y="3006"/>
                  <a:pt x="1782" y="2993"/>
                </a:cubicBezTo>
                <a:cubicBezTo>
                  <a:pt x="1785" y="2983"/>
                  <a:pt x="1789" y="2973"/>
                  <a:pt x="1795" y="2965"/>
                </a:cubicBezTo>
                <a:cubicBezTo>
                  <a:pt x="1859" y="2879"/>
                  <a:pt x="1859" y="2879"/>
                  <a:pt x="1859" y="2879"/>
                </a:cubicBezTo>
                <a:cubicBezTo>
                  <a:pt x="2098" y="2553"/>
                  <a:pt x="2098" y="2553"/>
                  <a:pt x="2098" y="2553"/>
                </a:cubicBezTo>
                <a:cubicBezTo>
                  <a:pt x="2105" y="2544"/>
                  <a:pt x="2113" y="2537"/>
                  <a:pt x="2122" y="2532"/>
                </a:cubicBezTo>
                <a:cubicBezTo>
                  <a:pt x="2141" y="2519"/>
                  <a:pt x="2162" y="2517"/>
                  <a:pt x="2175" y="2517"/>
                </a:cubicBezTo>
                <a:cubicBezTo>
                  <a:pt x="2207" y="2517"/>
                  <a:pt x="2240" y="2529"/>
                  <a:pt x="2268" y="2552"/>
                </a:cubicBezTo>
                <a:cubicBezTo>
                  <a:pt x="2329" y="2603"/>
                  <a:pt x="2349" y="2688"/>
                  <a:pt x="2311" y="2740"/>
                </a:cubicBezTo>
                <a:cubicBezTo>
                  <a:pt x="2107" y="3016"/>
                  <a:pt x="2107" y="3016"/>
                  <a:pt x="2107" y="3016"/>
                </a:cubicBezTo>
                <a:cubicBezTo>
                  <a:pt x="2008" y="3151"/>
                  <a:pt x="2008" y="3151"/>
                  <a:pt x="2008" y="3151"/>
                </a:cubicBezTo>
                <a:cubicBezTo>
                  <a:pt x="2006" y="3154"/>
                  <a:pt x="2003" y="3156"/>
                  <a:pt x="2001" y="3159"/>
                </a:cubicBezTo>
                <a:cubicBezTo>
                  <a:pt x="1978" y="3184"/>
                  <a:pt x="1948" y="3188"/>
                  <a:pt x="1931" y="3188"/>
                </a:cubicBezTo>
                <a:close/>
                <a:moveTo>
                  <a:pt x="1411" y="2730"/>
                </a:moveTo>
                <a:cubicBezTo>
                  <a:pt x="1414" y="2723"/>
                  <a:pt x="1418" y="2717"/>
                  <a:pt x="1422" y="2710"/>
                </a:cubicBezTo>
                <a:cubicBezTo>
                  <a:pt x="1512" y="2588"/>
                  <a:pt x="1512" y="2588"/>
                  <a:pt x="1512" y="2588"/>
                </a:cubicBezTo>
                <a:cubicBezTo>
                  <a:pt x="1517" y="2583"/>
                  <a:pt x="1517" y="2583"/>
                  <a:pt x="1517" y="2583"/>
                </a:cubicBezTo>
                <a:cubicBezTo>
                  <a:pt x="1592" y="2481"/>
                  <a:pt x="1592" y="2481"/>
                  <a:pt x="1592" y="2481"/>
                </a:cubicBezTo>
                <a:cubicBezTo>
                  <a:pt x="1592" y="2480"/>
                  <a:pt x="1592" y="2480"/>
                  <a:pt x="1593" y="2479"/>
                </a:cubicBezTo>
                <a:cubicBezTo>
                  <a:pt x="1798" y="2200"/>
                  <a:pt x="1798" y="2200"/>
                  <a:pt x="1798" y="2200"/>
                </a:cubicBezTo>
                <a:cubicBezTo>
                  <a:pt x="1822" y="2169"/>
                  <a:pt x="1857" y="2164"/>
                  <a:pt x="1875" y="2164"/>
                </a:cubicBezTo>
                <a:cubicBezTo>
                  <a:pt x="1907" y="2164"/>
                  <a:pt x="1940" y="2177"/>
                  <a:pt x="1968" y="2200"/>
                </a:cubicBezTo>
                <a:cubicBezTo>
                  <a:pt x="2029" y="2250"/>
                  <a:pt x="2049" y="2336"/>
                  <a:pt x="2011" y="2387"/>
                </a:cubicBezTo>
                <a:cubicBezTo>
                  <a:pt x="1994" y="2410"/>
                  <a:pt x="1994" y="2410"/>
                  <a:pt x="1994" y="2410"/>
                </a:cubicBezTo>
                <a:cubicBezTo>
                  <a:pt x="1981" y="2422"/>
                  <a:pt x="1968" y="2435"/>
                  <a:pt x="1958" y="2449"/>
                </a:cubicBezTo>
                <a:cubicBezTo>
                  <a:pt x="1714" y="2779"/>
                  <a:pt x="1714" y="2779"/>
                  <a:pt x="1714" y="2779"/>
                </a:cubicBezTo>
                <a:cubicBezTo>
                  <a:pt x="1655" y="2861"/>
                  <a:pt x="1655" y="2861"/>
                  <a:pt x="1655" y="2861"/>
                </a:cubicBezTo>
                <a:cubicBezTo>
                  <a:pt x="1644" y="2874"/>
                  <a:pt x="1636" y="2889"/>
                  <a:pt x="1629" y="2904"/>
                </a:cubicBezTo>
                <a:cubicBezTo>
                  <a:pt x="1623" y="2911"/>
                  <a:pt x="1616" y="2916"/>
                  <a:pt x="1610" y="2920"/>
                </a:cubicBezTo>
                <a:cubicBezTo>
                  <a:pt x="1591" y="2931"/>
                  <a:pt x="1570" y="2934"/>
                  <a:pt x="1558" y="2934"/>
                </a:cubicBezTo>
                <a:cubicBezTo>
                  <a:pt x="1526" y="2934"/>
                  <a:pt x="1493" y="2921"/>
                  <a:pt x="1465" y="2898"/>
                </a:cubicBezTo>
                <a:cubicBezTo>
                  <a:pt x="1411" y="2854"/>
                  <a:pt x="1390" y="2782"/>
                  <a:pt x="1411" y="2730"/>
                </a:cubicBezTo>
                <a:close/>
                <a:moveTo>
                  <a:pt x="1115" y="2358"/>
                </a:moveTo>
                <a:cubicBezTo>
                  <a:pt x="1116" y="2357"/>
                  <a:pt x="1117" y="2355"/>
                  <a:pt x="1118" y="2354"/>
                </a:cubicBezTo>
                <a:cubicBezTo>
                  <a:pt x="1222" y="2212"/>
                  <a:pt x="1222" y="2212"/>
                  <a:pt x="1222" y="2212"/>
                </a:cubicBezTo>
                <a:cubicBezTo>
                  <a:pt x="1239" y="2190"/>
                  <a:pt x="1239" y="2190"/>
                  <a:pt x="1239" y="2190"/>
                </a:cubicBezTo>
                <a:cubicBezTo>
                  <a:pt x="1262" y="2158"/>
                  <a:pt x="1297" y="2153"/>
                  <a:pt x="1316" y="2153"/>
                </a:cubicBezTo>
                <a:cubicBezTo>
                  <a:pt x="1348" y="2153"/>
                  <a:pt x="1381" y="2166"/>
                  <a:pt x="1409" y="2189"/>
                </a:cubicBezTo>
                <a:cubicBezTo>
                  <a:pt x="1470" y="2239"/>
                  <a:pt x="1489" y="2324"/>
                  <a:pt x="1452" y="2376"/>
                </a:cubicBezTo>
                <a:cubicBezTo>
                  <a:pt x="1451" y="2376"/>
                  <a:pt x="1451" y="2376"/>
                  <a:pt x="1451" y="2377"/>
                </a:cubicBezTo>
                <a:cubicBezTo>
                  <a:pt x="1404" y="2440"/>
                  <a:pt x="1404" y="2440"/>
                  <a:pt x="1404" y="2440"/>
                </a:cubicBezTo>
                <a:cubicBezTo>
                  <a:pt x="1391" y="2458"/>
                  <a:pt x="1391" y="2458"/>
                  <a:pt x="1391" y="2458"/>
                </a:cubicBezTo>
                <a:cubicBezTo>
                  <a:pt x="1330" y="2541"/>
                  <a:pt x="1330" y="2541"/>
                  <a:pt x="1330" y="2541"/>
                </a:cubicBezTo>
                <a:cubicBezTo>
                  <a:pt x="1317" y="2558"/>
                  <a:pt x="1301" y="2567"/>
                  <a:pt x="1286" y="2572"/>
                </a:cubicBezTo>
                <a:cubicBezTo>
                  <a:pt x="1273" y="2576"/>
                  <a:pt x="1261" y="2577"/>
                  <a:pt x="1253" y="2577"/>
                </a:cubicBezTo>
                <a:cubicBezTo>
                  <a:pt x="1221" y="2577"/>
                  <a:pt x="1188" y="2565"/>
                  <a:pt x="1160" y="2542"/>
                </a:cubicBezTo>
                <a:cubicBezTo>
                  <a:pt x="1101" y="2493"/>
                  <a:pt x="1081" y="2410"/>
                  <a:pt x="1115" y="2358"/>
                </a:cubicBezTo>
                <a:close/>
                <a:moveTo>
                  <a:pt x="4412" y="2441"/>
                </a:moveTo>
                <a:cubicBezTo>
                  <a:pt x="4364" y="2529"/>
                  <a:pt x="4264" y="2518"/>
                  <a:pt x="4215" y="2505"/>
                </a:cubicBezTo>
                <a:cubicBezTo>
                  <a:pt x="3390" y="2010"/>
                  <a:pt x="3390" y="2010"/>
                  <a:pt x="3390" y="2010"/>
                </a:cubicBezTo>
                <a:cubicBezTo>
                  <a:pt x="3348" y="1985"/>
                  <a:pt x="3295" y="1999"/>
                  <a:pt x="3270" y="2040"/>
                </a:cubicBezTo>
                <a:cubicBezTo>
                  <a:pt x="3245" y="2081"/>
                  <a:pt x="3258" y="2135"/>
                  <a:pt x="3300" y="2160"/>
                </a:cubicBezTo>
                <a:cubicBezTo>
                  <a:pt x="4074" y="2625"/>
                  <a:pt x="4074" y="2625"/>
                  <a:pt x="4074" y="2625"/>
                </a:cubicBezTo>
                <a:cubicBezTo>
                  <a:pt x="4078" y="2664"/>
                  <a:pt x="4077" y="2740"/>
                  <a:pt x="4017" y="2789"/>
                </a:cubicBezTo>
                <a:cubicBezTo>
                  <a:pt x="3986" y="2815"/>
                  <a:pt x="3905" y="2821"/>
                  <a:pt x="3850" y="2819"/>
                </a:cubicBezTo>
                <a:cubicBezTo>
                  <a:pt x="3153" y="2415"/>
                  <a:pt x="3153" y="2415"/>
                  <a:pt x="3153" y="2415"/>
                </a:cubicBezTo>
                <a:cubicBezTo>
                  <a:pt x="3112" y="2391"/>
                  <a:pt x="3058" y="2405"/>
                  <a:pt x="3034" y="2447"/>
                </a:cubicBezTo>
                <a:cubicBezTo>
                  <a:pt x="3010" y="2489"/>
                  <a:pt x="3024" y="2543"/>
                  <a:pt x="3066" y="2567"/>
                </a:cubicBezTo>
                <a:cubicBezTo>
                  <a:pt x="3734" y="2954"/>
                  <a:pt x="3734" y="2954"/>
                  <a:pt x="3734" y="2954"/>
                </a:cubicBezTo>
                <a:cubicBezTo>
                  <a:pt x="3729" y="3001"/>
                  <a:pt x="3713" y="3067"/>
                  <a:pt x="3671" y="3095"/>
                </a:cubicBezTo>
                <a:cubicBezTo>
                  <a:pt x="3635" y="3119"/>
                  <a:pt x="3550" y="3118"/>
                  <a:pt x="3502" y="3110"/>
                </a:cubicBezTo>
                <a:cubicBezTo>
                  <a:pt x="3499" y="3110"/>
                  <a:pt x="3496" y="3110"/>
                  <a:pt x="3493" y="3110"/>
                </a:cubicBezTo>
                <a:cubicBezTo>
                  <a:pt x="2911" y="2829"/>
                  <a:pt x="2911" y="2829"/>
                  <a:pt x="2911" y="2829"/>
                </a:cubicBezTo>
                <a:cubicBezTo>
                  <a:pt x="2867" y="2808"/>
                  <a:pt x="2815" y="2827"/>
                  <a:pt x="2794" y="2870"/>
                </a:cubicBezTo>
                <a:cubicBezTo>
                  <a:pt x="2773" y="2914"/>
                  <a:pt x="2791" y="2966"/>
                  <a:pt x="2835" y="2987"/>
                </a:cubicBezTo>
                <a:cubicBezTo>
                  <a:pt x="3354" y="3238"/>
                  <a:pt x="3354" y="3238"/>
                  <a:pt x="3354" y="3238"/>
                </a:cubicBezTo>
                <a:cubicBezTo>
                  <a:pt x="3327" y="3272"/>
                  <a:pt x="3289" y="3309"/>
                  <a:pt x="3245" y="3333"/>
                </a:cubicBezTo>
                <a:cubicBezTo>
                  <a:pt x="3163" y="3377"/>
                  <a:pt x="3014" y="3353"/>
                  <a:pt x="2964" y="3341"/>
                </a:cubicBezTo>
                <a:cubicBezTo>
                  <a:pt x="2961" y="3340"/>
                  <a:pt x="2959" y="3340"/>
                  <a:pt x="2956" y="3339"/>
                </a:cubicBezTo>
                <a:cubicBezTo>
                  <a:pt x="2954" y="3339"/>
                  <a:pt x="2863" y="3323"/>
                  <a:pt x="2704" y="3271"/>
                </a:cubicBezTo>
                <a:cubicBezTo>
                  <a:pt x="2732" y="3233"/>
                  <a:pt x="2732" y="3233"/>
                  <a:pt x="2732" y="3233"/>
                </a:cubicBezTo>
                <a:cubicBezTo>
                  <a:pt x="2825" y="3107"/>
                  <a:pt x="2793" y="2916"/>
                  <a:pt x="2660" y="2807"/>
                </a:cubicBezTo>
                <a:cubicBezTo>
                  <a:pt x="2612" y="2768"/>
                  <a:pt x="2556" y="2743"/>
                  <a:pt x="2499" y="2735"/>
                </a:cubicBezTo>
                <a:cubicBezTo>
                  <a:pt x="2521" y="2624"/>
                  <a:pt x="2478" y="2498"/>
                  <a:pt x="2379" y="2417"/>
                </a:cubicBezTo>
                <a:cubicBezTo>
                  <a:pt x="2328" y="2375"/>
                  <a:pt x="2266" y="2349"/>
                  <a:pt x="2204" y="2343"/>
                </a:cubicBezTo>
                <a:cubicBezTo>
                  <a:pt x="2210" y="2243"/>
                  <a:pt x="2166" y="2136"/>
                  <a:pt x="2079" y="2065"/>
                </a:cubicBezTo>
                <a:cubicBezTo>
                  <a:pt x="2020" y="2016"/>
                  <a:pt x="1948" y="1989"/>
                  <a:pt x="1875" y="1989"/>
                </a:cubicBezTo>
                <a:cubicBezTo>
                  <a:pt x="1787" y="1989"/>
                  <a:pt x="1708" y="2028"/>
                  <a:pt x="1657" y="2097"/>
                </a:cubicBezTo>
                <a:cubicBezTo>
                  <a:pt x="1608" y="2164"/>
                  <a:pt x="1608" y="2164"/>
                  <a:pt x="1608" y="2164"/>
                </a:cubicBezTo>
                <a:cubicBezTo>
                  <a:pt x="1587" y="2123"/>
                  <a:pt x="1558" y="2085"/>
                  <a:pt x="1520" y="2054"/>
                </a:cubicBezTo>
                <a:cubicBezTo>
                  <a:pt x="1461" y="2005"/>
                  <a:pt x="1388" y="1978"/>
                  <a:pt x="1316" y="1978"/>
                </a:cubicBezTo>
                <a:cubicBezTo>
                  <a:pt x="1234" y="1978"/>
                  <a:pt x="1161" y="2012"/>
                  <a:pt x="1110" y="2071"/>
                </a:cubicBezTo>
                <a:cubicBezTo>
                  <a:pt x="1034" y="1977"/>
                  <a:pt x="983" y="1913"/>
                  <a:pt x="981" y="1911"/>
                </a:cubicBezTo>
                <a:cubicBezTo>
                  <a:pt x="980" y="1910"/>
                  <a:pt x="979" y="1909"/>
                  <a:pt x="978" y="1908"/>
                </a:cubicBezTo>
                <a:cubicBezTo>
                  <a:pt x="872" y="1789"/>
                  <a:pt x="872" y="1789"/>
                  <a:pt x="872" y="1789"/>
                </a:cubicBezTo>
                <a:cubicBezTo>
                  <a:pt x="1479" y="711"/>
                  <a:pt x="1479" y="711"/>
                  <a:pt x="1479" y="711"/>
                </a:cubicBezTo>
                <a:cubicBezTo>
                  <a:pt x="1551" y="756"/>
                  <a:pt x="1622" y="800"/>
                  <a:pt x="1663" y="823"/>
                </a:cubicBezTo>
                <a:cubicBezTo>
                  <a:pt x="1739" y="866"/>
                  <a:pt x="1876" y="886"/>
                  <a:pt x="2009" y="906"/>
                </a:cubicBezTo>
                <a:cubicBezTo>
                  <a:pt x="2011" y="906"/>
                  <a:pt x="2014" y="906"/>
                  <a:pt x="2016" y="907"/>
                </a:cubicBezTo>
                <a:cubicBezTo>
                  <a:pt x="1917" y="1045"/>
                  <a:pt x="1811" y="1199"/>
                  <a:pt x="1756" y="1309"/>
                </a:cubicBezTo>
                <a:cubicBezTo>
                  <a:pt x="1754" y="1314"/>
                  <a:pt x="1752" y="1319"/>
                  <a:pt x="1751" y="1324"/>
                </a:cubicBezTo>
                <a:cubicBezTo>
                  <a:pt x="1729" y="1397"/>
                  <a:pt x="1707" y="1504"/>
                  <a:pt x="1765" y="1581"/>
                </a:cubicBezTo>
                <a:cubicBezTo>
                  <a:pt x="1802" y="1631"/>
                  <a:pt x="1864" y="1656"/>
                  <a:pt x="1948" y="1656"/>
                </a:cubicBezTo>
                <a:cubicBezTo>
                  <a:pt x="1965" y="1656"/>
                  <a:pt x="1984" y="1655"/>
                  <a:pt x="2003" y="1653"/>
                </a:cubicBezTo>
                <a:cubicBezTo>
                  <a:pt x="2330" y="1628"/>
                  <a:pt x="2550" y="1342"/>
                  <a:pt x="2614" y="1249"/>
                </a:cubicBezTo>
                <a:cubicBezTo>
                  <a:pt x="2779" y="1196"/>
                  <a:pt x="2779" y="1196"/>
                  <a:pt x="2779" y="1196"/>
                </a:cubicBezTo>
                <a:cubicBezTo>
                  <a:pt x="2876" y="1246"/>
                  <a:pt x="3179" y="1403"/>
                  <a:pt x="3424" y="1557"/>
                </a:cubicBezTo>
                <a:cubicBezTo>
                  <a:pt x="3432" y="1562"/>
                  <a:pt x="3529" y="1624"/>
                  <a:pt x="3536" y="1629"/>
                </a:cubicBezTo>
                <a:cubicBezTo>
                  <a:pt x="3746" y="1773"/>
                  <a:pt x="3906" y="1888"/>
                  <a:pt x="4021" y="1974"/>
                </a:cubicBezTo>
                <a:cubicBezTo>
                  <a:pt x="4098" y="2032"/>
                  <a:pt x="4178" y="2094"/>
                  <a:pt x="4243" y="2145"/>
                </a:cubicBezTo>
                <a:cubicBezTo>
                  <a:pt x="4245" y="2147"/>
                  <a:pt x="4246" y="2148"/>
                  <a:pt x="4246" y="2148"/>
                </a:cubicBezTo>
                <a:cubicBezTo>
                  <a:pt x="4371" y="2251"/>
                  <a:pt x="4371" y="2251"/>
                  <a:pt x="4371" y="2251"/>
                </a:cubicBezTo>
                <a:cubicBezTo>
                  <a:pt x="4456" y="2333"/>
                  <a:pt x="4435" y="2399"/>
                  <a:pt x="4412" y="2441"/>
                </a:cubicBezTo>
                <a:close/>
              </a:path>
            </a:pathLst>
          </a:custGeom>
          <a:solidFill>
            <a:schemeClr val="bg1"/>
          </a:solidFill>
          <a:ln>
            <a:noFill/>
          </a:ln>
          <a:effectLst/>
        </p:spPr>
        <p:txBody>
          <a:bodyPr vert="horz" wrap="square" lIns="91416" tIns="45708" rIns="91416" bIns="45708" numCol="1" anchor="t" anchorCtr="0" compatLnSpc="1">
            <a:prstTxWarp prst="textNoShape">
              <a:avLst/>
            </a:prstTxWarp>
          </a:bodyPr>
          <a:lstStyle/>
          <a:p>
            <a:endParaRPr lang="en-US" sz="1799"/>
          </a:p>
        </p:txBody>
      </p:sp>
      <p:sp>
        <p:nvSpPr>
          <p:cNvPr id="160" name="TextBox 159"/>
          <p:cNvSpPr txBox="1"/>
          <p:nvPr/>
        </p:nvSpPr>
        <p:spPr>
          <a:xfrm>
            <a:off x="8257405" y="4303161"/>
            <a:ext cx="1457617" cy="169277"/>
          </a:xfrm>
          <a:prstGeom prst="rect">
            <a:avLst/>
          </a:prstGeom>
          <a:noFill/>
        </p:spPr>
        <p:txBody>
          <a:bodyPr wrap="square" lIns="0" tIns="0" rIns="0" bIns="0" rtlCol="0">
            <a:spAutoFit/>
          </a:bodyPr>
          <a:lstStyle/>
          <a:p>
            <a:pPr defTabSz="913966"/>
            <a:r>
              <a:rPr lang="en-US" sz="1100" dirty="0">
                <a:latin typeface="Arial"/>
              </a:rPr>
              <a:t>Application</a:t>
            </a:r>
          </a:p>
        </p:txBody>
      </p:sp>
      <p:sp>
        <p:nvSpPr>
          <p:cNvPr id="163" name="Oval 162"/>
          <p:cNvSpPr/>
          <p:nvPr/>
        </p:nvSpPr>
        <p:spPr bwMode="invGray">
          <a:xfrm>
            <a:off x="3574747" y="4106621"/>
            <a:ext cx="759994" cy="759994"/>
          </a:xfrm>
          <a:prstGeom prst="ellipse">
            <a:avLst/>
          </a:prstGeom>
          <a:solidFill>
            <a:schemeClr val="accent6"/>
          </a:solidFill>
          <a:ln w="76200">
            <a:solidFill>
              <a:schemeClr val="bg1"/>
            </a:solidFill>
            <a:prstDash val="solid"/>
            <a:round/>
            <a:headEnd/>
            <a:tailEnd/>
          </a:ln>
          <a:effectLst>
            <a:glow rad="228600">
              <a:schemeClr val="accent5">
                <a:satMod val="175000"/>
                <a:alpha val="61000"/>
              </a:schemeClr>
            </a:glow>
          </a:effectLst>
          <a:extLst/>
        </p:spPr>
        <p:txBody>
          <a:bodyPr wrap="square" rtlCol="0" anchor="ctr"/>
          <a:lstStyle/>
          <a:p>
            <a:pPr algn="ctr" defTabSz="342776">
              <a:defRPr/>
            </a:pPr>
            <a:endParaRPr lang="en-US" sz="1999" kern="0" dirty="0">
              <a:solidFill>
                <a:srgbClr val="000000"/>
              </a:solidFill>
              <a:latin typeface="Arial"/>
            </a:endParaRPr>
          </a:p>
        </p:txBody>
      </p:sp>
      <p:pic>
        <p:nvPicPr>
          <p:cNvPr id="164" name="Picture 163"/>
          <p:cNvPicPr>
            <a:picLocks noChangeAspect="1"/>
          </p:cNvPicPr>
          <p:nvPr/>
        </p:nvPicPr>
        <p:blipFill>
          <a:blip r:embed="rId5"/>
          <a:stretch>
            <a:fillRect/>
          </a:stretch>
        </p:blipFill>
        <p:spPr>
          <a:xfrm>
            <a:off x="3733448" y="4312264"/>
            <a:ext cx="442593" cy="348708"/>
          </a:xfrm>
          <a:prstGeom prst="rect">
            <a:avLst/>
          </a:prstGeom>
          <a:noFill/>
        </p:spPr>
      </p:pic>
      <p:sp>
        <p:nvSpPr>
          <p:cNvPr id="166" name="Oval 165"/>
          <p:cNvSpPr/>
          <p:nvPr/>
        </p:nvSpPr>
        <p:spPr bwMode="invGray">
          <a:xfrm>
            <a:off x="3583273" y="2461845"/>
            <a:ext cx="759994" cy="759994"/>
          </a:xfrm>
          <a:prstGeom prst="ellipse">
            <a:avLst/>
          </a:prstGeom>
          <a:solidFill>
            <a:schemeClr val="accent6"/>
          </a:solidFill>
          <a:ln w="76200">
            <a:solidFill>
              <a:schemeClr val="bg1"/>
            </a:solidFill>
            <a:prstDash val="solid"/>
            <a:round/>
            <a:headEnd/>
            <a:tailEnd/>
          </a:ln>
          <a:effectLst>
            <a:glow rad="228600">
              <a:schemeClr val="accent5">
                <a:satMod val="175000"/>
                <a:alpha val="61000"/>
              </a:schemeClr>
            </a:glow>
          </a:effectLst>
          <a:extLst/>
        </p:spPr>
        <p:txBody>
          <a:bodyPr wrap="square" rtlCol="0" anchor="ctr"/>
          <a:lstStyle/>
          <a:p>
            <a:pPr algn="ctr" defTabSz="342776">
              <a:defRPr/>
            </a:pPr>
            <a:endParaRPr lang="en-US" sz="1999" kern="0" dirty="0">
              <a:solidFill>
                <a:srgbClr val="000000"/>
              </a:solidFill>
              <a:latin typeface="Arial"/>
            </a:endParaRPr>
          </a:p>
        </p:txBody>
      </p:sp>
      <p:pic>
        <p:nvPicPr>
          <p:cNvPr id="167" name="Picture 166"/>
          <p:cNvPicPr>
            <a:picLocks noChangeAspect="1"/>
          </p:cNvPicPr>
          <p:nvPr/>
        </p:nvPicPr>
        <p:blipFill>
          <a:blip r:embed="rId6"/>
          <a:stretch>
            <a:fillRect/>
          </a:stretch>
        </p:blipFill>
        <p:spPr>
          <a:xfrm>
            <a:off x="3734337" y="2689843"/>
            <a:ext cx="457866" cy="303998"/>
          </a:xfrm>
          <a:prstGeom prst="rect">
            <a:avLst/>
          </a:prstGeom>
          <a:noFill/>
        </p:spPr>
      </p:pic>
      <p:sp>
        <p:nvSpPr>
          <p:cNvPr id="170" name="Oval 169"/>
          <p:cNvSpPr/>
          <p:nvPr/>
        </p:nvSpPr>
        <p:spPr bwMode="invGray">
          <a:xfrm>
            <a:off x="7279053" y="2572236"/>
            <a:ext cx="759994" cy="759994"/>
          </a:xfrm>
          <a:prstGeom prst="ellipse">
            <a:avLst/>
          </a:prstGeom>
          <a:solidFill>
            <a:schemeClr val="accent6"/>
          </a:solidFill>
          <a:ln w="76200">
            <a:solidFill>
              <a:schemeClr val="bg1"/>
            </a:solidFill>
            <a:prstDash val="solid"/>
            <a:round/>
            <a:headEnd/>
            <a:tailEnd/>
          </a:ln>
          <a:effectLst>
            <a:glow rad="228600">
              <a:schemeClr val="accent5">
                <a:satMod val="175000"/>
                <a:alpha val="61000"/>
              </a:schemeClr>
            </a:glow>
          </a:effectLst>
          <a:extLst/>
        </p:spPr>
        <p:txBody>
          <a:bodyPr wrap="square" rtlCol="0" anchor="ctr"/>
          <a:lstStyle/>
          <a:p>
            <a:pPr algn="ctr" defTabSz="342776">
              <a:defRPr/>
            </a:pPr>
            <a:endParaRPr lang="en-US" sz="1999" kern="0" dirty="0">
              <a:solidFill>
                <a:srgbClr val="000000"/>
              </a:solidFill>
              <a:latin typeface="Arial"/>
            </a:endParaRPr>
          </a:p>
        </p:txBody>
      </p:sp>
      <p:pic>
        <p:nvPicPr>
          <p:cNvPr id="171" name="Picture 170"/>
          <p:cNvPicPr>
            <a:picLocks noChangeAspect="1"/>
          </p:cNvPicPr>
          <p:nvPr/>
        </p:nvPicPr>
        <p:blipFill>
          <a:blip r:embed="rId7"/>
          <a:stretch>
            <a:fillRect/>
          </a:stretch>
        </p:blipFill>
        <p:spPr>
          <a:xfrm>
            <a:off x="7455080" y="2815183"/>
            <a:ext cx="407940" cy="274100"/>
          </a:xfrm>
          <a:prstGeom prst="rect">
            <a:avLst/>
          </a:prstGeom>
          <a:noFill/>
        </p:spPr>
      </p:pic>
      <p:sp>
        <p:nvSpPr>
          <p:cNvPr id="174" name="Oval 173"/>
          <p:cNvSpPr/>
          <p:nvPr/>
        </p:nvSpPr>
        <p:spPr bwMode="invGray">
          <a:xfrm>
            <a:off x="7291851" y="3977842"/>
            <a:ext cx="759994" cy="759994"/>
          </a:xfrm>
          <a:prstGeom prst="ellipse">
            <a:avLst/>
          </a:prstGeom>
          <a:solidFill>
            <a:schemeClr val="accent6"/>
          </a:solidFill>
          <a:ln w="76200">
            <a:solidFill>
              <a:schemeClr val="bg1"/>
            </a:solidFill>
            <a:prstDash val="solid"/>
            <a:round/>
            <a:headEnd/>
            <a:tailEnd/>
          </a:ln>
          <a:effectLst>
            <a:glow rad="228600">
              <a:schemeClr val="accent5">
                <a:satMod val="175000"/>
                <a:alpha val="61000"/>
              </a:schemeClr>
            </a:glow>
          </a:effectLst>
          <a:extLst/>
        </p:spPr>
        <p:txBody>
          <a:bodyPr wrap="square" rtlCol="0" anchor="ctr"/>
          <a:lstStyle/>
          <a:p>
            <a:pPr algn="ctr" defTabSz="342776">
              <a:defRPr/>
            </a:pPr>
            <a:endParaRPr lang="en-US" sz="1999" kern="0" dirty="0">
              <a:solidFill>
                <a:srgbClr val="000000"/>
              </a:solidFill>
              <a:latin typeface="Arial"/>
            </a:endParaRPr>
          </a:p>
        </p:txBody>
      </p:sp>
      <p:grpSp>
        <p:nvGrpSpPr>
          <p:cNvPr id="175" name="Group 174"/>
          <p:cNvGrpSpPr/>
          <p:nvPr/>
        </p:nvGrpSpPr>
        <p:grpSpPr>
          <a:xfrm>
            <a:off x="7503753" y="4208557"/>
            <a:ext cx="336190" cy="298564"/>
            <a:chOff x="5706767" y="2568556"/>
            <a:chExt cx="235418" cy="209070"/>
          </a:xfrm>
        </p:grpSpPr>
        <p:sp>
          <p:nvSpPr>
            <p:cNvPr id="176" name="Freeform 5"/>
            <p:cNvSpPr>
              <a:spLocks noEditPoints="1"/>
            </p:cNvSpPr>
            <p:nvPr/>
          </p:nvSpPr>
          <p:spPr bwMode="auto">
            <a:xfrm>
              <a:off x="5706767" y="2568556"/>
              <a:ext cx="235418" cy="209070"/>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en-US" sz="1799"/>
            </a:p>
          </p:txBody>
        </p:sp>
        <p:grpSp>
          <p:nvGrpSpPr>
            <p:cNvPr id="177" name="Group 176"/>
            <p:cNvGrpSpPr/>
            <p:nvPr/>
          </p:nvGrpSpPr>
          <p:grpSpPr>
            <a:xfrm>
              <a:off x="5780894" y="2647296"/>
              <a:ext cx="88622" cy="89703"/>
              <a:chOff x="8037513" y="4464050"/>
              <a:chExt cx="260350" cy="263526"/>
            </a:xfrm>
            <a:solidFill>
              <a:schemeClr val="bg1"/>
            </a:solidFill>
          </p:grpSpPr>
          <p:sp>
            <p:nvSpPr>
              <p:cNvPr id="178" name="Freeform 6"/>
              <p:cNvSpPr>
                <a:spLocks/>
              </p:cNvSpPr>
              <p:nvPr/>
            </p:nvSpPr>
            <p:spPr bwMode="auto">
              <a:xfrm>
                <a:off x="8132763" y="4464050"/>
                <a:ext cx="61912" cy="50800"/>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sp>
            <p:nvSpPr>
              <p:cNvPr id="179" name="Freeform 7"/>
              <p:cNvSpPr>
                <a:spLocks/>
              </p:cNvSpPr>
              <p:nvPr/>
            </p:nvSpPr>
            <p:spPr bwMode="auto">
              <a:xfrm>
                <a:off x="8037513" y="4510088"/>
                <a:ext cx="69850" cy="73025"/>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sp>
            <p:nvSpPr>
              <p:cNvPr id="180" name="Freeform 8"/>
              <p:cNvSpPr>
                <a:spLocks/>
              </p:cNvSpPr>
              <p:nvPr/>
            </p:nvSpPr>
            <p:spPr bwMode="auto">
              <a:xfrm>
                <a:off x="8042275" y="4613275"/>
                <a:ext cx="68262" cy="76200"/>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sp>
            <p:nvSpPr>
              <p:cNvPr id="181" name="Freeform 9"/>
              <p:cNvSpPr>
                <a:spLocks/>
              </p:cNvSpPr>
              <p:nvPr/>
            </p:nvSpPr>
            <p:spPr bwMode="auto">
              <a:xfrm>
                <a:off x="8140700" y="4678363"/>
                <a:ext cx="61912" cy="492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sp>
            <p:nvSpPr>
              <p:cNvPr id="182" name="Freeform 10"/>
              <p:cNvSpPr>
                <a:spLocks/>
              </p:cNvSpPr>
              <p:nvPr/>
            </p:nvSpPr>
            <p:spPr bwMode="auto">
              <a:xfrm>
                <a:off x="8224838" y="4610100"/>
                <a:ext cx="73025" cy="71438"/>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sp>
            <p:nvSpPr>
              <p:cNvPr id="183" name="Freeform 11"/>
              <p:cNvSpPr>
                <a:spLocks/>
              </p:cNvSpPr>
              <p:nvPr/>
            </p:nvSpPr>
            <p:spPr bwMode="auto">
              <a:xfrm>
                <a:off x="8221663" y="4502150"/>
                <a:ext cx="71437" cy="73025"/>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sp>
            <p:nvSpPr>
              <p:cNvPr id="184" name="Freeform 12"/>
              <p:cNvSpPr>
                <a:spLocks noEditPoints="1"/>
              </p:cNvSpPr>
              <p:nvPr/>
            </p:nvSpPr>
            <p:spPr bwMode="auto">
              <a:xfrm>
                <a:off x="8072438" y="4498975"/>
                <a:ext cx="190500" cy="190500"/>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grpSp>
      </p:grpSp>
    </p:spTree>
    <p:extLst>
      <p:ext uri="{BB962C8B-B14F-4D97-AF65-F5344CB8AC3E}">
        <p14:creationId xmlns:p14="http://schemas.microsoft.com/office/powerpoint/2010/main" val="11108216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xEl>
                                              <p:pRg st="1" end="1"/>
                                            </p:txEl>
                                          </p:spTgt>
                                        </p:tgtEl>
                                        <p:attrNameLst>
                                          <p:attrName>style.visibility</p:attrName>
                                        </p:attrNameLst>
                                      </p:cBhvr>
                                      <p:to>
                                        <p:strVal val="visible"/>
                                      </p:to>
                                    </p:set>
                                    <p:animEffect transition="in" filter="fade">
                                      <p:cBhvr>
                                        <p:cTn id="14" dur="1000"/>
                                        <p:tgtEl>
                                          <p:spTgt spid="15">
                                            <p:txEl>
                                              <p:pRg st="1" end="1"/>
                                            </p:txEl>
                                          </p:spTgt>
                                        </p:tgtEl>
                                      </p:cBhvr>
                                    </p:animEffect>
                                    <p:anim calcmode="lin" valueType="num">
                                      <p:cBhvr>
                                        <p:cTn id="15"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xEl>
                                              <p:pRg st="2" end="2"/>
                                            </p:txEl>
                                          </p:spTgt>
                                        </p:tgtEl>
                                        <p:attrNameLst>
                                          <p:attrName>style.visibility</p:attrName>
                                        </p:attrNameLst>
                                      </p:cBhvr>
                                      <p:to>
                                        <p:strVal val="visible"/>
                                      </p:to>
                                    </p:set>
                                    <p:animEffect transition="in" filter="fade">
                                      <p:cBhvr>
                                        <p:cTn id="21" dur="1000"/>
                                        <p:tgtEl>
                                          <p:spTgt spid="15">
                                            <p:txEl>
                                              <p:pRg st="2" end="2"/>
                                            </p:txEl>
                                          </p:spTgt>
                                        </p:tgtEl>
                                      </p:cBhvr>
                                    </p:animEffect>
                                    <p:anim calcmode="lin" valueType="num">
                                      <p:cBhvr>
                                        <p:cTn id="22"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7939054" y="1771351"/>
            <a:ext cx="2901410" cy="4614884"/>
          </a:xfrm>
          <a:prstGeom prst="rect">
            <a:avLst/>
          </a:prstGeom>
          <a:gradFill>
            <a:gsLst>
              <a:gs pos="0">
                <a:schemeClr val="bg1">
                  <a:lumMod val="85000"/>
                  <a:alpha val="50000"/>
                </a:schemeClr>
              </a:gs>
              <a:gs pos="100000">
                <a:schemeClr val="bg1">
                  <a:lumMod val="75000"/>
                </a:schemeClr>
              </a:gs>
            </a:gsLst>
            <a:path path="circle">
              <a:fillToRect l="50000" t="50000" r="50000" b="50000"/>
            </a:path>
          </a:gradFill>
          <a:ln>
            <a:noFill/>
          </a:ln>
          <a:scene3d>
            <a:camera prst="orthographicFront">
              <a:rot lat="2100000" lon="270000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5335861" y="255212"/>
            <a:ext cx="2917490" cy="4493938"/>
          </a:xfrm>
          <a:prstGeom prst="rect">
            <a:avLst/>
          </a:prstGeom>
          <a:gradFill flip="none" rotWithShape="1">
            <a:gsLst>
              <a:gs pos="0">
                <a:schemeClr val="bg1">
                  <a:lumMod val="85000"/>
                  <a:alpha val="50000"/>
                </a:schemeClr>
              </a:gs>
              <a:gs pos="100000">
                <a:schemeClr val="bg1">
                  <a:lumMod val="85000"/>
                </a:schemeClr>
              </a:gs>
            </a:gsLst>
            <a:path path="circle">
              <a:fillToRect l="50000" t="50000" r="50000" b="50000"/>
            </a:path>
            <a:tileRect/>
          </a:gradFill>
          <a:ln>
            <a:noFill/>
          </a:ln>
          <a:scene3d>
            <a:camera prst="orthographicFront">
              <a:rot lat="2100000" lon="2700000" rev="3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p:cNvCxnSpPr/>
          <p:nvPr/>
        </p:nvCxnSpPr>
        <p:spPr>
          <a:xfrm flipH="1" flipV="1">
            <a:off x="8300852" y="1116281"/>
            <a:ext cx="1163103" cy="655072"/>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Virtual Cell - Channel Striping</a:t>
            </a:r>
          </a:p>
        </p:txBody>
      </p:sp>
      <p:cxnSp>
        <p:nvCxnSpPr>
          <p:cNvPr id="24" name="Straight Connector 23"/>
          <p:cNvCxnSpPr/>
          <p:nvPr/>
        </p:nvCxnSpPr>
        <p:spPr>
          <a:xfrm flipV="1">
            <a:off x="9903569" y="2848710"/>
            <a:ext cx="1437366" cy="1051184"/>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pic>
        <p:nvPicPr>
          <p:cNvPr id="25" name="Picture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80015" y="3759473"/>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6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67379" y="1599479"/>
            <a:ext cx="881702" cy="63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0" name="Straight Connector 29"/>
          <p:cNvCxnSpPr/>
          <p:nvPr/>
        </p:nvCxnSpPr>
        <p:spPr>
          <a:xfrm flipH="1" flipV="1">
            <a:off x="10040383" y="2104714"/>
            <a:ext cx="1300552" cy="743996"/>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6650182" y="1116281"/>
            <a:ext cx="1650670" cy="988432"/>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pic>
        <p:nvPicPr>
          <p:cNvPr id="33" name="Picture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21018" y="1973610"/>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86680" y="2628383"/>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8" name="Straight Connector 47"/>
          <p:cNvCxnSpPr/>
          <p:nvPr/>
        </p:nvCxnSpPr>
        <p:spPr>
          <a:xfrm flipV="1">
            <a:off x="8502732" y="2030301"/>
            <a:ext cx="1095736" cy="701024"/>
          </a:xfrm>
          <a:prstGeom prst="line">
            <a:avLst/>
          </a:prstGeom>
          <a:ln w="19050" cap="rnd">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89098" y="1579650"/>
            <a:ext cx="4069146" cy="4524315"/>
          </a:xfrm>
          <a:prstGeom prst="rect">
            <a:avLst/>
          </a:prstGeom>
          <a:noFill/>
        </p:spPr>
        <p:txBody>
          <a:bodyPr wrap="square" rtlCol="0">
            <a:spAutoFit/>
          </a:bodyPr>
          <a:lstStyle/>
          <a:p>
            <a:pPr defTabSz="941192">
              <a:defRPr/>
            </a:pPr>
            <a:r>
              <a:rPr lang="en-GB" dirty="0"/>
              <a:t>Virtual Cell allows multiple channels to be deployed in the different physical areas. This is called channel striping.</a:t>
            </a:r>
          </a:p>
          <a:p>
            <a:pPr defTabSz="941192">
              <a:defRPr/>
            </a:pPr>
            <a:endParaRPr lang="en-GB" dirty="0"/>
          </a:p>
          <a:p>
            <a:pPr defTabSz="941192">
              <a:defRPr/>
            </a:pPr>
            <a:r>
              <a:rPr lang="en-GB" dirty="0"/>
              <a:t>Assuming here that AP1 and AP4 are in the same interference region.</a:t>
            </a:r>
          </a:p>
          <a:p>
            <a:pPr defTabSz="941192">
              <a:defRPr/>
            </a:pPr>
            <a:endParaRPr lang="en-GB" dirty="0"/>
          </a:p>
          <a:p>
            <a:pPr defTabSz="941192">
              <a:defRPr/>
            </a:pPr>
            <a:r>
              <a:rPr lang="en-GB" dirty="0"/>
              <a:t>Deploy channel strips to:</a:t>
            </a:r>
          </a:p>
          <a:p>
            <a:pPr marL="285750" indent="-285750" defTabSz="941192">
              <a:buFont typeface="Arial" panose="020B0604020202020204" pitchFamily="34" charset="0"/>
              <a:buChar char="•"/>
              <a:defRPr/>
            </a:pPr>
            <a:r>
              <a:rPr lang="en-GB" dirty="0"/>
              <a:t>Increase capacity</a:t>
            </a:r>
            <a:endParaRPr lang="en-US" dirty="0"/>
          </a:p>
          <a:p>
            <a:pPr marL="285750" indent="-285750">
              <a:buFont typeface="Arial" panose="020B0604020202020204" pitchFamily="34" charset="0"/>
              <a:buChar char="•"/>
            </a:pPr>
            <a:r>
              <a:rPr lang="en-US" dirty="0"/>
              <a:t>Use different channels in certain areas (outside interference etc.)</a:t>
            </a:r>
          </a:p>
          <a:p>
            <a:pPr marL="285750" indent="-285750">
              <a:buFont typeface="Arial" panose="020B0604020202020204" pitchFamily="34" charset="0"/>
              <a:buChar char="•"/>
            </a:pPr>
            <a:endParaRPr lang="en-US" dirty="0"/>
          </a:p>
          <a:p>
            <a:r>
              <a:rPr lang="en-US" dirty="0"/>
              <a:t>Be careful in the overlapping area. One idea could be to place AP’s from each “cell” close to each other.</a:t>
            </a:r>
          </a:p>
          <a:p>
            <a:r>
              <a:rPr lang="en-US" dirty="0"/>
              <a:t>Consider to use 802.11r between cells</a:t>
            </a:r>
          </a:p>
        </p:txBody>
      </p:sp>
      <p:pic>
        <p:nvPicPr>
          <p:cNvPr id="38" name="Picture 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6001" y="3044588"/>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33"/>
          <p:cNvSpPr txBox="1"/>
          <p:nvPr/>
        </p:nvSpPr>
        <p:spPr>
          <a:xfrm>
            <a:off x="5795159" y="2546659"/>
            <a:ext cx="1210588" cy="369332"/>
          </a:xfrm>
          <a:prstGeom prst="rect">
            <a:avLst/>
          </a:prstGeom>
          <a:noFill/>
        </p:spPr>
        <p:txBody>
          <a:bodyPr wrap="none" rtlCol="0">
            <a:spAutoFit/>
          </a:bodyPr>
          <a:lstStyle/>
          <a:p>
            <a:r>
              <a:rPr lang="da-DK" dirty="0"/>
              <a:t>AP1 CH-x</a:t>
            </a:r>
          </a:p>
        </p:txBody>
      </p:sp>
      <p:sp>
        <p:nvSpPr>
          <p:cNvPr id="43" name="TextBox 42"/>
          <p:cNvSpPr txBox="1"/>
          <p:nvPr/>
        </p:nvSpPr>
        <p:spPr>
          <a:xfrm>
            <a:off x="6781385" y="3468418"/>
            <a:ext cx="1210588" cy="369332"/>
          </a:xfrm>
          <a:prstGeom prst="rect">
            <a:avLst/>
          </a:prstGeom>
          <a:noFill/>
        </p:spPr>
        <p:txBody>
          <a:bodyPr wrap="none" rtlCol="0">
            <a:spAutoFit/>
          </a:bodyPr>
          <a:lstStyle/>
          <a:p>
            <a:r>
              <a:rPr lang="da-DK" dirty="0"/>
              <a:t>AP3 CH-x</a:t>
            </a:r>
          </a:p>
        </p:txBody>
      </p:sp>
      <p:sp>
        <p:nvSpPr>
          <p:cNvPr id="44" name="TextBox 43"/>
          <p:cNvSpPr txBox="1"/>
          <p:nvPr/>
        </p:nvSpPr>
        <p:spPr>
          <a:xfrm>
            <a:off x="8411399" y="2839042"/>
            <a:ext cx="1210588" cy="369332"/>
          </a:xfrm>
          <a:prstGeom prst="rect">
            <a:avLst/>
          </a:prstGeom>
          <a:noFill/>
        </p:spPr>
        <p:txBody>
          <a:bodyPr wrap="none" rtlCol="0">
            <a:spAutoFit/>
          </a:bodyPr>
          <a:lstStyle/>
          <a:p>
            <a:r>
              <a:rPr lang="da-DK" dirty="0"/>
              <a:t>AP2 CH-y</a:t>
            </a:r>
          </a:p>
        </p:txBody>
      </p:sp>
      <p:sp>
        <p:nvSpPr>
          <p:cNvPr id="45" name="TextBox 44"/>
          <p:cNvSpPr txBox="1"/>
          <p:nvPr/>
        </p:nvSpPr>
        <p:spPr>
          <a:xfrm>
            <a:off x="9351495" y="4247037"/>
            <a:ext cx="1223412" cy="369332"/>
          </a:xfrm>
          <a:prstGeom prst="rect">
            <a:avLst/>
          </a:prstGeom>
          <a:noFill/>
        </p:spPr>
        <p:txBody>
          <a:bodyPr wrap="none" rtlCol="0">
            <a:spAutoFit/>
          </a:bodyPr>
          <a:lstStyle/>
          <a:p>
            <a:r>
              <a:rPr lang="da-DK" dirty="0"/>
              <a:t>AP4-CH-y</a:t>
            </a:r>
          </a:p>
        </p:txBody>
      </p:sp>
    </p:spTree>
    <p:extLst>
      <p:ext uri="{BB962C8B-B14F-4D97-AF65-F5344CB8AC3E}">
        <p14:creationId xmlns:p14="http://schemas.microsoft.com/office/powerpoint/2010/main" val="3050608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4344" y="26504"/>
            <a:ext cx="10522190" cy="864296"/>
          </a:xfrm>
        </p:spPr>
        <p:txBody>
          <a:bodyPr/>
          <a:lstStyle/>
          <a:p>
            <a:r>
              <a:rPr lang="en-US" dirty="0"/>
              <a:t>Controller Deployment Diagram</a:t>
            </a:r>
          </a:p>
        </p:txBody>
      </p:sp>
      <p:pic>
        <p:nvPicPr>
          <p:cNvPr id="4" name="Picture 3" descr="WLC-1u.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199574" y="2743212"/>
            <a:ext cx="1141651" cy="795765"/>
          </a:xfrm>
          <a:prstGeom prst="rect">
            <a:avLst/>
          </a:prstGeom>
        </p:spPr>
      </p:pic>
      <p:pic>
        <p:nvPicPr>
          <p:cNvPr id="5" name="Picture 38"/>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80686" y="4800612"/>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8"/>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80253" y="4953012"/>
            <a:ext cx="760367" cy="65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723171" y="5638801"/>
            <a:ext cx="233302"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246774" y="5637213"/>
            <a:ext cx="233302"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18667" y="5638801"/>
            <a:ext cx="233302"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75963" y="5637213"/>
            <a:ext cx="233302"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61"/>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504292" y="4038601"/>
            <a:ext cx="881702" cy="639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a:blip r:embed="rId6"/>
          <a:stretch>
            <a:fillRect/>
          </a:stretch>
        </p:blipFill>
        <p:spPr>
          <a:xfrm>
            <a:off x="6551499" y="2819400"/>
            <a:ext cx="1156279" cy="838200"/>
          </a:xfrm>
          <a:prstGeom prst="rect">
            <a:avLst/>
          </a:prstGeom>
        </p:spPr>
      </p:pic>
      <p:sp>
        <p:nvSpPr>
          <p:cNvPr id="17" name="Rectangle 16"/>
          <p:cNvSpPr/>
          <p:nvPr/>
        </p:nvSpPr>
        <p:spPr bwMode="invGray">
          <a:xfrm>
            <a:off x="9231886" y="5202848"/>
            <a:ext cx="228540" cy="228600"/>
          </a:xfrm>
          <a:prstGeom prst="rect">
            <a:avLst/>
          </a:prstGeom>
          <a:solidFill>
            <a:schemeClr val="accent5">
              <a:lumMod val="60000"/>
              <a:lumOff val="40000"/>
            </a:schemeClr>
          </a:solidFill>
          <a:ln w="9525">
            <a:solidFill>
              <a:schemeClr val="accent5">
                <a:lumMod val="60000"/>
                <a:lumOff val="40000"/>
              </a:schemeClr>
            </a:solidFill>
            <a:round/>
            <a:headEnd/>
            <a:tailEnd/>
          </a:ln>
          <a:extLst/>
        </p:spPr>
        <p:txBody>
          <a:bodyPr wrap="square" lIns="91436" tIns="45719" rIns="91436" bIns="45719" rtlCol="0" anchor="ctr"/>
          <a:lstStyle/>
          <a:p>
            <a:pPr algn="ctr" defTabSz="342865"/>
            <a:endParaRPr lang="en-US" sz="2000" dirty="0"/>
          </a:p>
        </p:txBody>
      </p:sp>
      <p:sp>
        <p:nvSpPr>
          <p:cNvPr id="18" name="TextBox 17"/>
          <p:cNvSpPr txBox="1"/>
          <p:nvPr/>
        </p:nvSpPr>
        <p:spPr>
          <a:xfrm>
            <a:off x="9460431" y="5129637"/>
            <a:ext cx="2728396" cy="323163"/>
          </a:xfrm>
          <a:prstGeom prst="rect">
            <a:avLst/>
          </a:prstGeom>
          <a:noFill/>
        </p:spPr>
        <p:txBody>
          <a:bodyPr wrap="square" lIns="91436" tIns="45719" rIns="91436" bIns="45719" rtlCol="0">
            <a:spAutoFit/>
          </a:bodyPr>
          <a:lstStyle/>
          <a:p>
            <a:r>
              <a:rPr lang="en-US" sz="1500" dirty="0"/>
              <a:t>CAPWAP Data (UDP 5247)</a:t>
            </a:r>
          </a:p>
        </p:txBody>
      </p:sp>
      <p:sp>
        <p:nvSpPr>
          <p:cNvPr id="19" name="Rectangle 18"/>
          <p:cNvSpPr/>
          <p:nvPr/>
        </p:nvSpPr>
        <p:spPr bwMode="invGray">
          <a:xfrm>
            <a:off x="9231886" y="5583848"/>
            <a:ext cx="228540" cy="228600"/>
          </a:xfrm>
          <a:prstGeom prst="rect">
            <a:avLst/>
          </a:prstGeom>
          <a:solidFill>
            <a:schemeClr val="tx1"/>
          </a:solidFill>
          <a:ln w="9525">
            <a:noFill/>
            <a:round/>
            <a:headEnd/>
            <a:tailEnd/>
          </a:ln>
          <a:extLst/>
        </p:spPr>
        <p:txBody>
          <a:bodyPr wrap="square" lIns="91436" tIns="45719" rIns="91436" bIns="45719" rtlCol="0" anchor="ctr"/>
          <a:lstStyle/>
          <a:p>
            <a:pPr algn="ctr" defTabSz="342865"/>
            <a:endParaRPr lang="en-US" sz="2000" dirty="0"/>
          </a:p>
        </p:txBody>
      </p:sp>
      <p:sp>
        <p:nvSpPr>
          <p:cNvPr id="20" name="TextBox 19"/>
          <p:cNvSpPr txBox="1"/>
          <p:nvPr/>
        </p:nvSpPr>
        <p:spPr>
          <a:xfrm>
            <a:off x="9460432" y="5507661"/>
            <a:ext cx="2728395" cy="323163"/>
          </a:xfrm>
          <a:prstGeom prst="rect">
            <a:avLst/>
          </a:prstGeom>
          <a:noFill/>
        </p:spPr>
        <p:txBody>
          <a:bodyPr wrap="square" lIns="91436" tIns="45719" rIns="91436" bIns="45719" rtlCol="0">
            <a:spAutoFit/>
          </a:bodyPr>
          <a:lstStyle/>
          <a:p>
            <a:r>
              <a:rPr lang="en-US" sz="1500" dirty="0"/>
              <a:t>CAPWAP Control (UDP 5246)</a:t>
            </a:r>
          </a:p>
        </p:txBody>
      </p:sp>
      <p:sp>
        <p:nvSpPr>
          <p:cNvPr id="21" name="Rectangle 20"/>
          <p:cNvSpPr/>
          <p:nvPr/>
        </p:nvSpPr>
        <p:spPr bwMode="invGray">
          <a:xfrm>
            <a:off x="9231886" y="5939447"/>
            <a:ext cx="228540" cy="228600"/>
          </a:xfrm>
          <a:prstGeom prst="rect">
            <a:avLst/>
          </a:prstGeom>
          <a:solidFill>
            <a:schemeClr val="accent6"/>
          </a:solidFill>
          <a:ln w="9525">
            <a:solidFill>
              <a:schemeClr val="accent6"/>
            </a:solidFill>
            <a:round/>
            <a:headEnd/>
            <a:tailEnd/>
          </a:ln>
          <a:extLst/>
        </p:spPr>
        <p:txBody>
          <a:bodyPr wrap="square" lIns="91436" tIns="45719" rIns="91436" bIns="45719" rtlCol="0" anchor="ctr"/>
          <a:lstStyle/>
          <a:p>
            <a:pPr algn="ctr" defTabSz="342865"/>
            <a:endParaRPr lang="en-US" sz="2000" dirty="0"/>
          </a:p>
        </p:txBody>
      </p:sp>
      <p:sp>
        <p:nvSpPr>
          <p:cNvPr id="22" name="TextBox 21"/>
          <p:cNvSpPr txBox="1"/>
          <p:nvPr/>
        </p:nvSpPr>
        <p:spPr>
          <a:xfrm>
            <a:off x="9460431" y="5888661"/>
            <a:ext cx="1914332" cy="323163"/>
          </a:xfrm>
          <a:prstGeom prst="rect">
            <a:avLst/>
          </a:prstGeom>
          <a:noFill/>
        </p:spPr>
        <p:txBody>
          <a:bodyPr wrap="square" lIns="91436" tIns="45719" rIns="91436" bIns="45719" rtlCol="0">
            <a:spAutoFit/>
          </a:bodyPr>
          <a:lstStyle/>
          <a:p>
            <a:r>
              <a:rPr lang="en-US" sz="1500" dirty="0"/>
              <a:t>Management</a:t>
            </a:r>
          </a:p>
        </p:txBody>
      </p:sp>
      <p:sp>
        <p:nvSpPr>
          <p:cNvPr id="23" name="TextBox 22"/>
          <p:cNvSpPr txBox="1"/>
          <p:nvPr/>
        </p:nvSpPr>
        <p:spPr>
          <a:xfrm>
            <a:off x="9138772" y="4237631"/>
            <a:ext cx="1550020" cy="338555"/>
          </a:xfrm>
          <a:prstGeom prst="rect">
            <a:avLst/>
          </a:prstGeom>
          <a:noFill/>
        </p:spPr>
        <p:txBody>
          <a:bodyPr wrap="none" lIns="91436" tIns="45719" rIns="91436" bIns="45719" rtlCol="0">
            <a:spAutoFit/>
          </a:bodyPr>
          <a:lstStyle/>
          <a:p>
            <a:r>
              <a:rPr lang="en-US" sz="1600" dirty="0"/>
              <a:t>Wireless Plane</a:t>
            </a:r>
          </a:p>
        </p:txBody>
      </p:sp>
      <p:cxnSp>
        <p:nvCxnSpPr>
          <p:cNvPr id="25" name="Straight Connector 24"/>
          <p:cNvCxnSpPr/>
          <p:nvPr/>
        </p:nvCxnSpPr>
        <p:spPr>
          <a:xfrm>
            <a:off x="2361585" y="4343400"/>
            <a:ext cx="0" cy="381000"/>
          </a:xfrm>
          <a:prstGeom prst="line">
            <a:avLst/>
          </a:prstGeom>
          <a:ln w="28575" cmpd="sng">
            <a:solidFill>
              <a:srgbClr val="FFA347"/>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561151" y="4343400"/>
            <a:ext cx="0" cy="381000"/>
          </a:xfrm>
          <a:prstGeom prst="line">
            <a:avLst/>
          </a:prstGeom>
          <a:ln w="28575" cmpd="sng">
            <a:solidFill>
              <a:srgbClr val="FFA347"/>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4494629" y="4343400"/>
            <a:ext cx="1066522" cy="0"/>
          </a:xfrm>
          <a:prstGeom prst="line">
            <a:avLst/>
          </a:prstGeom>
          <a:ln w="28575" cmpd="sng">
            <a:solidFill>
              <a:srgbClr val="FFA347"/>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2361585" y="4343400"/>
            <a:ext cx="1066522" cy="0"/>
          </a:xfrm>
          <a:prstGeom prst="line">
            <a:avLst/>
          </a:prstGeom>
          <a:ln w="28575" cmpd="sng">
            <a:solidFill>
              <a:srgbClr val="FFA347"/>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3885188" y="3581400"/>
            <a:ext cx="0" cy="381000"/>
          </a:xfrm>
          <a:prstGeom prst="line">
            <a:avLst/>
          </a:prstGeom>
          <a:ln w="28575" cmpd="sng">
            <a:solidFill>
              <a:srgbClr val="FFA347"/>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4494629" y="3200400"/>
            <a:ext cx="1980684" cy="0"/>
          </a:xfrm>
          <a:prstGeom prst="line">
            <a:avLst/>
          </a:prstGeom>
          <a:ln w="28575" cmpd="sng">
            <a:solidFill>
              <a:srgbClr val="00B05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37" name="Picture 102"/>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9217805" y="2667013"/>
            <a:ext cx="1363308" cy="1212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 name="Straight Connector 37"/>
          <p:cNvCxnSpPr/>
          <p:nvPr/>
        </p:nvCxnSpPr>
        <p:spPr>
          <a:xfrm>
            <a:off x="7770376" y="3191931"/>
            <a:ext cx="1371243" cy="0"/>
          </a:xfrm>
          <a:prstGeom prst="line">
            <a:avLst/>
          </a:prstGeom>
          <a:ln w="28575" cmpd="sng">
            <a:solidFill>
              <a:srgbClr val="00B05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0" name="Rounded Rectangle 39"/>
          <p:cNvSpPr/>
          <p:nvPr/>
        </p:nvSpPr>
        <p:spPr bwMode="invGray">
          <a:xfrm>
            <a:off x="6322953" y="1447800"/>
            <a:ext cx="1447423" cy="1295400"/>
          </a:xfrm>
          <a:prstGeom prst="roundRect">
            <a:avLst/>
          </a:prstGeom>
          <a:solidFill>
            <a:schemeClr val="bg1"/>
          </a:solidFill>
          <a:ln w="9525">
            <a:solidFill>
              <a:schemeClr val="accent4">
                <a:lumMod val="40000"/>
                <a:lumOff val="60000"/>
              </a:schemeClr>
            </a:solidFill>
            <a:round/>
            <a:headEnd/>
            <a:tailEnd/>
          </a:ln>
          <a:extLst/>
        </p:spPr>
        <p:txBody>
          <a:bodyPr wrap="square" lIns="91436" tIns="45719" rIns="91436" bIns="45719" rtlCol="0" anchor="ctr"/>
          <a:lstStyle/>
          <a:p>
            <a:pPr algn="ctr" defTabSz="342865"/>
            <a:endParaRPr lang="en-US" sz="2000" dirty="0"/>
          </a:p>
        </p:txBody>
      </p:sp>
      <p:pic>
        <p:nvPicPr>
          <p:cNvPr id="41" name="Picture 82"/>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6514991" y="1776413"/>
            <a:ext cx="3396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3"/>
          <p:cNvPicPr>
            <a:picLocks noChangeAspect="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6895893" y="1776413"/>
            <a:ext cx="338051"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16"/>
          <p:cNvPicPr>
            <a:picLocks noChangeAspect="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7276794" y="1776413"/>
            <a:ext cx="34122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70"/>
          <p:cNvPicPr>
            <a:picLocks noChangeAspect="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6895894" y="2233613"/>
            <a:ext cx="3396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174"/>
          <p:cNvPicPr>
            <a:picLocks noChangeAspect="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6514991" y="2233625"/>
            <a:ext cx="339637"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6627680" y="1447813"/>
            <a:ext cx="739111" cy="276999"/>
          </a:xfrm>
          <a:prstGeom prst="rect">
            <a:avLst/>
          </a:prstGeom>
          <a:noFill/>
        </p:spPr>
        <p:txBody>
          <a:bodyPr wrap="none" lIns="91436" tIns="45719" rIns="91436" bIns="45719" rtlCol="0">
            <a:spAutoFit/>
          </a:bodyPr>
          <a:lstStyle/>
          <a:p>
            <a:r>
              <a:rPr lang="en-US" sz="1200" dirty="0"/>
              <a:t>Security</a:t>
            </a:r>
          </a:p>
        </p:txBody>
      </p:sp>
      <p:pic>
        <p:nvPicPr>
          <p:cNvPr id="47" name="Picture 60"/>
          <p:cNvPicPr>
            <a:picLocks noChangeAspect="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7276794" y="2233613"/>
            <a:ext cx="3396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8" name="Straight Connector 47"/>
          <p:cNvCxnSpPr/>
          <p:nvPr/>
        </p:nvCxnSpPr>
        <p:spPr>
          <a:xfrm>
            <a:off x="3656648" y="1981200"/>
            <a:ext cx="0" cy="685800"/>
          </a:xfrm>
          <a:prstGeom prst="line">
            <a:avLst/>
          </a:prstGeom>
          <a:ln w="28575" cmpd="sng">
            <a:solidFill>
              <a:srgbClr val="9E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656648" y="1981200"/>
            <a:ext cx="1066522" cy="0"/>
          </a:xfrm>
          <a:prstGeom prst="line">
            <a:avLst/>
          </a:prstGeom>
          <a:ln w="28575" cmpd="sng">
            <a:solidFill>
              <a:srgbClr val="9E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3579823" y="4648213"/>
            <a:ext cx="883345" cy="430887"/>
          </a:xfrm>
          <a:prstGeom prst="rect">
            <a:avLst/>
          </a:prstGeom>
          <a:noFill/>
        </p:spPr>
        <p:txBody>
          <a:bodyPr wrap="none" lIns="91436" tIns="45719" rIns="91436" bIns="45719" rtlCol="0">
            <a:spAutoFit/>
          </a:bodyPr>
          <a:lstStyle/>
          <a:p>
            <a:pPr algn="ctr"/>
            <a:r>
              <a:rPr lang="en-US" sz="1100" dirty="0" err="1"/>
              <a:t>FortiSwitch</a:t>
            </a:r>
            <a:endParaRPr lang="en-US" sz="1100" dirty="0"/>
          </a:p>
          <a:p>
            <a:pPr algn="ctr"/>
            <a:r>
              <a:rPr lang="en-US" sz="1100" dirty="0"/>
              <a:t>POE</a:t>
            </a:r>
          </a:p>
        </p:txBody>
      </p:sp>
      <p:sp>
        <p:nvSpPr>
          <p:cNvPr id="52" name="TextBox 51"/>
          <p:cNvSpPr txBox="1"/>
          <p:nvPr/>
        </p:nvSpPr>
        <p:spPr>
          <a:xfrm>
            <a:off x="6018240" y="5029213"/>
            <a:ext cx="639752" cy="430887"/>
          </a:xfrm>
          <a:prstGeom prst="rect">
            <a:avLst/>
          </a:prstGeom>
          <a:noFill/>
        </p:spPr>
        <p:txBody>
          <a:bodyPr wrap="none" lIns="91436" tIns="45719" rIns="91436" bIns="45719" rtlCol="0">
            <a:spAutoFit/>
          </a:bodyPr>
          <a:lstStyle/>
          <a:p>
            <a:r>
              <a:rPr lang="en-US" sz="1100" dirty="0"/>
              <a:t>Access</a:t>
            </a:r>
          </a:p>
          <a:p>
            <a:r>
              <a:rPr lang="en-US" sz="1100" dirty="0"/>
              <a:t>Points</a:t>
            </a:r>
          </a:p>
        </p:txBody>
      </p:sp>
      <p:cxnSp>
        <p:nvCxnSpPr>
          <p:cNvPr id="54" name="Straight Connector 53"/>
          <p:cNvCxnSpPr/>
          <p:nvPr/>
        </p:nvCxnSpPr>
        <p:spPr>
          <a:xfrm flipH="1">
            <a:off x="1828324" y="5334000"/>
            <a:ext cx="228540" cy="304800"/>
          </a:xfrm>
          <a:prstGeom prst="line">
            <a:avLst/>
          </a:prstGeom>
          <a:ln w="28575" cmpd="sng">
            <a:solidFill>
              <a:srgbClr val="FFA347"/>
            </a:solidFill>
            <a:prstDash val="sysDash"/>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H="1">
            <a:off x="4951710" y="5410200"/>
            <a:ext cx="228540" cy="304800"/>
          </a:xfrm>
          <a:prstGeom prst="line">
            <a:avLst/>
          </a:prstGeom>
          <a:ln w="28575" cmpd="sng">
            <a:solidFill>
              <a:srgbClr val="FFA347"/>
            </a:solidFill>
            <a:prstDash val="sysDash"/>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flipV="1">
            <a:off x="5942052" y="5410200"/>
            <a:ext cx="228540" cy="304800"/>
          </a:xfrm>
          <a:prstGeom prst="line">
            <a:avLst/>
          </a:prstGeom>
          <a:ln w="28575" cmpd="sng">
            <a:solidFill>
              <a:srgbClr val="FFA347"/>
            </a:solidFill>
            <a:prstDash val="sysDash"/>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H="1" flipV="1">
            <a:off x="2742486" y="5334000"/>
            <a:ext cx="228540" cy="304800"/>
          </a:xfrm>
          <a:prstGeom prst="line">
            <a:avLst/>
          </a:prstGeom>
          <a:ln w="28575" cmpd="sng">
            <a:solidFill>
              <a:srgbClr val="FFA347"/>
            </a:solidFill>
            <a:prstDash val="sysDash"/>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4037548" y="3581400"/>
            <a:ext cx="0" cy="381000"/>
          </a:xfrm>
          <a:prstGeom prst="line">
            <a:avLst/>
          </a:prstGeom>
          <a:ln w="28575" cmpd="sng">
            <a:solidFill>
              <a:srgbClr val="0000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4494629" y="4191000"/>
            <a:ext cx="1218883" cy="0"/>
          </a:xfrm>
          <a:prstGeom prst="line">
            <a:avLst/>
          </a:prstGeom>
          <a:ln w="28575" cmpd="sng">
            <a:solidFill>
              <a:schemeClr val="tx1"/>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5713512" y="4191000"/>
            <a:ext cx="0" cy="533400"/>
          </a:xfrm>
          <a:prstGeom prst="line">
            <a:avLst/>
          </a:prstGeom>
          <a:ln w="28575"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pic>
        <p:nvPicPr>
          <p:cNvPr id="67" name="Picture 66" descr="FortiWLM-1u.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4799350" y="1600200"/>
            <a:ext cx="1142702" cy="796291"/>
          </a:xfrm>
          <a:prstGeom prst="rect">
            <a:avLst/>
          </a:prstGeom>
        </p:spPr>
      </p:pic>
      <p:cxnSp>
        <p:nvCxnSpPr>
          <p:cNvPr id="68" name="Straight Connector 67"/>
          <p:cNvCxnSpPr/>
          <p:nvPr/>
        </p:nvCxnSpPr>
        <p:spPr>
          <a:xfrm>
            <a:off x="2209224" y="4191000"/>
            <a:ext cx="1218883" cy="0"/>
          </a:xfrm>
          <a:prstGeom prst="line">
            <a:avLst/>
          </a:prstGeom>
          <a:ln w="28575"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2209225" y="4191000"/>
            <a:ext cx="0" cy="533400"/>
          </a:xfrm>
          <a:prstGeom prst="line">
            <a:avLst/>
          </a:prstGeom>
          <a:ln w="28575"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72" name="Rounded Rectangle 71"/>
          <p:cNvSpPr/>
          <p:nvPr/>
        </p:nvSpPr>
        <p:spPr bwMode="invGray">
          <a:xfrm>
            <a:off x="1371243" y="2362200"/>
            <a:ext cx="1675963" cy="829731"/>
          </a:xfrm>
          <a:prstGeom prst="roundRect">
            <a:avLst/>
          </a:prstGeom>
          <a:solidFill>
            <a:schemeClr val="bg1"/>
          </a:solidFill>
          <a:ln w="9525">
            <a:solidFill>
              <a:schemeClr val="accent4">
                <a:lumMod val="40000"/>
                <a:lumOff val="60000"/>
              </a:schemeClr>
            </a:solidFill>
            <a:round/>
            <a:headEnd/>
            <a:tailEnd/>
          </a:ln>
          <a:extLst/>
        </p:spPr>
        <p:txBody>
          <a:bodyPr wrap="square" lIns="91436" tIns="45719" rIns="91436" bIns="45719" rtlCol="0" anchor="ctr"/>
          <a:lstStyle/>
          <a:p>
            <a:pPr algn="ctr" defTabSz="342865"/>
            <a:endParaRPr lang="en-US" sz="2000" dirty="0"/>
          </a:p>
        </p:txBody>
      </p:sp>
      <p:sp>
        <p:nvSpPr>
          <p:cNvPr id="73" name="TextBox 72"/>
          <p:cNvSpPr txBox="1"/>
          <p:nvPr/>
        </p:nvSpPr>
        <p:spPr>
          <a:xfrm>
            <a:off x="1752151" y="2362213"/>
            <a:ext cx="772768" cy="276999"/>
          </a:xfrm>
          <a:prstGeom prst="rect">
            <a:avLst/>
          </a:prstGeom>
          <a:noFill/>
        </p:spPr>
        <p:txBody>
          <a:bodyPr wrap="none" lIns="91436" tIns="45719" rIns="91436" bIns="45719" rtlCol="0">
            <a:spAutoFit/>
          </a:bodyPr>
          <a:lstStyle/>
          <a:p>
            <a:r>
              <a:rPr lang="en-US" sz="1200" dirty="0"/>
              <a:t>Wireless</a:t>
            </a:r>
          </a:p>
        </p:txBody>
      </p:sp>
      <p:pic>
        <p:nvPicPr>
          <p:cNvPr id="74" name="Picture 140"/>
          <p:cNvPicPr>
            <a:picLocks noChangeAspect="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1599788" y="2743200"/>
            <a:ext cx="31107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188"/>
          <p:cNvPicPr>
            <a:picLocks noChangeAspect="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2133046" y="2743200"/>
            <a:ext cx="35392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196"/>
          <p:cNvPicPr>
            <a:picLocks noChangeAspect="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2666313" y="2667012"/>
            <a:ext cx="27615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Box 78"/>
          <p:cNvSpPr txBox="1"/>
          <p:nvPr/>
        </p:nvSpPr>
        <p:spPr>
          <a:xfrm>
            <a:off x="4113729" y="2667013"/>
            <a:ext cx="1040400" cy="430887"/>
          </a:xfrm>
          <a:prstGeom prst="rect">
            <a:avLst/>
          </a:prstGeom>
          <a:noFill/>
        </p:spPr>
        <p:txBody>
          <a:bodyPr wrap="none" lIns="91436" tIns="45719" rIns="91436" bIns="45719" rtlCol="0">
            <a:spAutoFit/>
          </a:bodyPr>
          <a:lstStyle/>
          <a:p>
            <a:r>
              <a:rPr lang="en-US" sz="1100" dirty="0"/>
              <a:t>Wireless LAN</a:t>
            </a:r>
          </a:p>
          <a:p>
            <a:r>
              <a:rPr lang="en-US" sz="1100" dirty="0"/>
              <a:t>Controller</a:t>
            </a:r>
          </a:p>
        </p:txBody>
      </p:sp>
      <p:sp>
        <p:nvSpPr>
          <p:cNvPr id="81" name="TextBox 80"/>
          <p:cNvSpPr txBox="1"/>
          <p:nvPr/>
        </p:nvSpPr>
        <p:spPr>
          <a:xfrm>
            <a:off x="3885188" y="1371613"/>
            <a:ext cx="1040400" cy="430887"/>
          </a:xfrm>
          <a:prstGeom prst="rect">
            <a:avLst/>
          </a:prstGeom>
          <a:noFill/>
        </p:spPr>
        <p:txBody>
          <a:bodyPr wrap="none" lIns="91436" tIns="45719" rIns="91436" bIns="45719" rtlCol="0">
            <a:spAutoFit/>
          </a:bodyPr>
          <a:lstStyle/>
          <a:p>
            <a:r>
              <a:rPr lang="en-US" sz="1100" dirty="0"/>
              <a:t>Wireless LAN</a:t>
            </a:r>
          </a:p>
          <a:p>
            <a:r>
              <a:rPr lang="en-US" sz="1100" dirty="0"/>
              <a:t>Manager</a:t>
            </a:r>
          </a:p>
        </p:txBody>
      </p:sp>
      <p:sp>
        <p:nvSpPr>
          <p:cNvPr id="83" name="TextBox 82"/>
          <p:cNvSpPr txBox="1"/>
          <p:nvPr/>
        </p:nvSpPr>
        <p:spPr>
          <a:xfrm>
            <a:off x="2818673" y="4876813"/>
            <a:ext cx="639752" cy="430887"/>
          </a:xfrm>
          <a:prstGeom prst="rect">
            <a:avLst/>
          </a:prstGeom>
          <a:noFill/>
        </p:spPr>
        <p:txBody>
          <a:bodyPr wrap="none" lIns="91436" tIns="45719" rIns="91436" bIns="45719" rtlCol="0">
            <a:spAutoFit/>
          </a:bodyPr>
          <a:lstStyle/>
          <a:p>
            <a:r>
              <a:rPr lang="en-US" sz="1100" dirty="0"/>
              <a:t>Access</a:t>
            </a:r>
          </a:p>
          <a:p>
            <a:r>
              <a:rPr lang="en-US" sz="1100" dirty="0"/>
              <a:t>Points</a:t>
            </a:r>
          </a:p>
        </p:txBody>
      </p:sp>
      <p:cxnSp>
        <p:nvCxnSpPr>
          <p:cNvPr id="85" name="Straight Connector 84"/>
          <p:cNvCxnSpPr/>
          <p:nvPr/>
        </p:nvCxnSpPr>
        <p:spPr>
          <a:xfrm>
            <a:off x="3732828" y="3581400"/>
            <a:ext cx="0" cy="381000"/>
          </a:xfrm>
          <a:prstGeom prst="line">
            <a:avLst/>
          </a:prstGeom>
          <a:ln w="28575" cmpd="sng">
            <a:solidFill>
              <a:schemeClr val="accent6"/>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a:off x="4494629" y="4495800"/>
            <a:ext cx="914162" cy="0"/>
          </a:xfrm>
          <a:prstGeom prst="line">
            <a:avLst/>
          </a:prstGeom>
          <a:ln w="28575" cmpd="sng">
            <a:solidFill>
              <a:srgbClr val="9E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a:off x="5408791" y="4495800"/>
            <a:ext cx="0" cy="228600"/>
          </a:xfrm>
          <a:prstGeom prst="line">
            <a:avLst/>
          </a:prstGeom>
          <a:ln w="28575" cmpd="sng">
            <a:solidFill>
              <a:srgbClr val="9E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a:off x="2513945" y="4495800"/>
            <a:ext cx="914162" cy="0"/>
          </a:xfrm>
          <a:prstGeom prst="line">
            <a:avLst/>
          </a:prstGeom>
          <a:ln w="28575" cmpd="sng">
            <a:solidFill>
              <a:srgbClr val="9E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a:off x="2513945" y="4495800"/>
            <a:ext cx="0" cy="228600"/>
          </a:xfrm>
          <a:prstGeom prst="line">
            <a:avLst/>
          </a:prstGeom>
          <a:ln w="28575" cmpd="sng">
            <a:solidFill>
              <a:srgbClr val="9E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94" name="TextBox 93"/>
          <p:cNvSpPr txBox="1"/>
          <p:nvPr/>
        </p:nvSpPr>
        <p:spPr>
          <a:xfrm>
            <a:off x="7541739" y="2743213"/>
            <a:ext cx="960269" cy="430887"/>
          </a:xfrm>
          <a:prstGeom prst="rect">
            <a:avLst/>
          </a:prstGeom>
          <a:noFill/>
        </p:spPr>
        <p:txBody>
          <a:bodyPr wrap="none" lIns="91436" tIns="45719" rIns="91436" bIns="45719" rtlCol="0">
            <a:spAutoFit/>
          </a:bodyPr>
          <a:lstStyle/>
          <a:p>
            <a:pPr algn="ctr"/>
            <a:r>
              <a:rPr lang="en-US" sz="1100" dirty="0" err="1"/>
              <a:t>FortiGate</a:t>
            </a:r>
            <a:r>
              <a:rPr lang="en-US" sz="1100" dirty="0"/>
              <a:t> </a:t>
            </a:r>
          </a:p>
          <a:p>
            <a:pPr algn="ctr"/>
            <a:r>
              <a:rPr lang="en-US" sz="1100" dirty="0"/>
              <a:t>NGFW/UTM</a:t>
            </a:r>
          </a:p>
        </p:txBody>
      </p:sp>
      <p:sp>
        <p:nvSpPr>
          <p:cNvPr id="65" name="TextBox 64"/>
          <p:cNvSpPr txBox="1"/>
          <p:nvPr/>
        </p:nvSpPr>
        <p:spPr>
          <a:xfrm>
            <a:off x="8568877" y="4561684"/>
            <a:ext cx="3484366" cy="553996"/>
          </a:xfrm>
          <a:prstGeom prst="rect">
            <a:avLst/>
          </a:prstGeom>
          <a:noFill/>
        </p:spPr>
        <p:txBody>
          <a:bodyPr wrap="square" lIns="91436" tIns="45719" rIns="91436" bIns="45719" rtlCol="0">
            <a:spAutoFit/>
          </a:bodyPr>
          <a:lstStyle/>
          <a:p>
            <a:r>
              <a:rPr lang="en-US" sz="1500" i="1" dirty="0"/>
              <a:t>8.3 Discovery: UDP 9292 then 5246</a:t>
            </a:r>
          </a:p>
          <a:p>
            <a:r>
              <a:rPr lang="en-US" sz="1500" i="1" dirty="0"/>
              <a:t>8.3 Configuration: UDP 5000 and 5246</a:t>
            </a:r>
          </a:p>
        </p:txBody>
      </p:sp>
    </p:spTree>
    <p:extLst>
      <p:ext uri="{BB962C8B-B14F-4D97-AF65-F5344CB8AC3E}">
        <p14:creationId xmlns:p14="http://schemas.microsoft.com/office/powerpoint/2010/main" val="887355418"/>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invGray">
          <a:xfrm>
            <a:off x="1588" y="1130299"/>
            <a:ext cx="12192000" cy="5272089"/>
          </a:xfrm>
          <a:prstGeom prst="rect">
            <a:avLst/>
          </a:prstGeom>
          <a:solidFill>
            <a:schemeClr val="bg1">
              <a:alpha val="77000"/>
            </a:schemeClr>
          </a:solidFill>
          <a:ln w="9525">
            <a:noFill/>
            <a:round/>
            <a:headEnd/>
            <a:tailEnd/>
          </a:ln>
          <a:extLst/>
        </p:spPr>
        <p:txBody>
          <a:bodyPr wrap="square" rtlCol="0" anchor="ctr"/>
          <a:lstStyle/>
          <a:p>
            <a:pPr algn="ctr" defTabSz="257194">
              <a:lnSpc>
                <a:spcPts val="1600"/>
              </a:lnSpc>
            </a:pPr>
            <a:r>
              <a:rPr lang="en-US" sz="1500" dirty="0"/>
              <a:t> </a:t>
            </a:r>
          </a:p>
        </p:txBody>
      </p:sp>
      <p:pic>
        <p:nvPicPr>
          <p:cNvPr id="1026" name="Picture 2" descr="C:\Users\cantoine\Desktop\WLC_Infrastructu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239" y="1241540"/>
            <a:ext cx="10573818" cy="5049605"/>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p:cNvSpPr>
            <a:spLocks noGrp="1"/>
          </p:cNvSpPr>
          <p:nvPr>
            <p:ph type="body" sz="quarter" idx="13"/>
          </p:nvPr>
        </p:nvSpPr>
        <p:spPr/>
        <p:txBody>
          <a:bodyPr/>
          <a:lstStyle/>
          <a:p>
            <a:r>
              <a:rPr lang="fr-FR" dirty="0"/>
              <a:t>Dashboard</a:t>
            </a:r>
          </a:p>
        </p:txBody>
      </p:sp>
      <p:sp>
        <p:nvSpPr>
          <p:cNvPr id="4" name="Title 3"/>
          <p:cNvSpPr>
            <a:spLocks noGrp="1"/>
          </p:cNvSpPr>
          <p:nvPr>
            <p:ph type="title"/>
          </p:nvPr>
        </p:nvSpPr>
        <p:spPr/>
        <p:txBody>
          <a:bodyPr/>
          <a:lstStyle/>
          <a:p>
            <a:r>
              <a:rPr lang="fr-FR" dirty="0"/>
              <a:t>Wireless LAN Controller</a:t>
            </a:r>
          </a:p>
        </p:txBody>
      </p:sp>
    </p:spTree>
    <p:extLst>
      <p:ext uri="{BB962C8B-B14F-4D97-AF65-F5344CB8AC3E}">
        <p14:creationId xmlns:p14="http://schemas.microsoft.com/office/powerpoint/2010/main" val="3688295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Wireless LAN Controller</a:t>
            </a:r>
          </a:p>
        </p:txBody>
      </p:sp>
      <p:sp>
        <p:nvSpPr>
          <p:cNvPr id="4" name="Text Placeholder 3"/>
          <p:cNvSpPr>
            <a:spLocks noGrp="1"/>
          </p:cNvSpPr>
          <p:nvPr>
            <p:ph type="body" sz="half" idx="2"/>
          </p:nvPr>
        </p:nvSpPr>
        <p:spPr>
          <a:xfrm>
            <a:off x="609441" y="4253696"/>
            <a:ext cx="3412871" cy="1788159"/>
          </a:xfrm>
        </p:spPr>
        <p:txBody>
          <a:bodyPr>
            <a:normAutofit/>
          </a:bodyPr>
          <a:lstStyle/>
          <a:p>
            <a:r>
              <a:rPr lang="fr-FR" dirty="0">
                <a:solidFill>
                  <a:schemeClr val="accent4">
                    <a:lumMod val="75000"/>
                  </a:schemeClr>
                </a:solidFill>
              </a:rPr>
              <a:t>FWC- 50D </a:t>
            </a:r>
          </a:p>
          <a:p>
            <a:pPr marL="285750" indent="-285750">
              <a:buFont typeface="Wingdings" panose="05000000000000000000" pitchFamily="2" charset="2"/>
              <a:buChar char="§"/>
            </a:pPr>
            <a:r>
              <a:rPr lang="fr-FR" dirty="0"/>
              <a:t>1RU </a:t>
            </a:r>
          </a:p>
          <a:p>
            <a:pPr marL="285750" indent="-285750">
              <a:buFont typeface="Wingdings" panose="05000000000000000000" pitchFamily="2" charset="2"/>
              <a:buChar char="§"/>
            </a:pPr>
            <a:r>
              <a:rPr lang="fr-FR" dirty="0"/>
              <a:t>4 GE RJ45</a:t>
            </a:r>
          </a:p>
          <a:p>
            <a:pPr marL="285750" indent="-285750">
              <a:buFont typeface="Wingdings" panose="05000000000000000000" pitchFamily="2" charset="2"/>
              <a:buChar char="§"/>
            </a:pPr>
            <a:r>
              <a:rPr lang="fr-FR" dirty="0"/>
              <a:t>Up to 50 AP and 1250 Clients</a:t>
            </a:r>
          </a:p>
          <a:p>
            <a:pPr marL="285750" indent="-285750">
              <a:buFont typeface="Wingdings" panose="05000000000000000000" pitchFamily="2" charset="2"/>
              <a:buChar char="§"/>
            </a:pPr>
            <a:r>
              <a:rPr lang="fr-FR" dirty="0"/>
              <a:t>Storage 60GB </a:t>
            </a:r>
          </a:p>
        </p:txBody>
      </p:sp>
      <p:sp>
        <p:nvSpPr>
          <p:cNvPr id="5" name="Text Placeholder 4"/>
          <p:cNvSpPr>
            <a:spLocks noGrp="1"/>
          </p:cNvSpPr>
          <p:nvPr>
            <p:ph type="body" sz="quarter" idx="13"/>
          </p:nvPr>
        </p:nvSpPr>
        <p:spPr/>
        <p:txBody>
          <a:bodyPr/>
          <a:lstStyle/>
          <a:p>
            <a:r>
              <a:rPr lang="fr-FR" dirty="0"/>
              <a:t>Hardware</a:t>
            </a:r>
          </a:p>
        </p:txBody>
      </p:sp>
      <p:sp>
        <p:nvSpPr>
          <p:cNvPr id="11" name="Text Placeholder 10"/>
          <p:cNvSpPr>
            <a:spLocks noGrp="1"/>
          </p:cNvSpPr>
          <p:nvPr>
            <p:ph type="body" sz="half" idx="17"/>
          </p:nvPr>
        </p:nvSpPr>
        <p:spPr>
          <a:xfrm>
            <a:off x="4320668" y="4253696"/>
            <a:ext cx="3412871" cy="1788159"/>
          </a:xfrm>
        </p:spPr>
        <p:txBody>
          <a:bodyPr>
            <a:normAutofit/>
          </a:bodyPr>
          <a:lstStyle/>
          <a:p>
            <a:r>
              <a:rPr lang="fr-FR" dirty="0">
                <a:solidFill>
                  <a:schemeClr val="accent4">
                    <a:lumMod val="75000"/>
                  </a:schemeClr>
                </a:solidFill>
              </a:rPr>
              <a:t>FWC- 200D </a:t>
            </a:r>
          </a:p>
          <a:p>
            <a:pPr marL="285750" indent="-285750">
              <a:buFont typeface="Wingdings" panose="05000000000000000000" pitchFamily="2" charset="2"/>
              <a:buChar char="§"/>
            </a:pPr>
            <a:r>
              <a:rPr lang="fr-FR" dirty="0"/>
              <a:t>1RU </a:t>
            </a:r>
          </a:p>
          <a:p>
            <a:pPr marL="285750" indent="-285750">
              <a:buFont typeface="Wingdings" panose="05000000000000000000" pitchFamily="2" charset="2"/>
              <a:buChar char="§"/>
            </a:pPr>
            <a:r>
              <a:rPr lang="fr-FR" dirty="0"/>
              <a:t>4 GE RJ45</a:t>
            </a:r>
          </a:p>
          <a:p>
            <a:pPr marL="285750" indent="-285750">
              <a:buFont typeface="Wingdings" panose="05000000000000000000" pitchFamily="2" charset="2"/>
              <a:buChar char="§"/>
            </a:pPr>
            <a:r>
              <a:rPr lang="fr-FR" dirty="0"/>
              <a:t>Up to 200 AP and 2500 Clients</a:t>
            </a:r>
          </a:p>
          <a:p>
            <a:pPr marL="285750" indent="-285750">
              <a:buFont typeface="Wingdings" panose="05000000000000000000" pitchFamily="2" charset="2"/>
              <a:buChar char="§"/>
            </a:pPr>
            <a:r>
              <a:rPr lang="fr-FR" dirty="0"/>
              <a:t>Storage 120GB </a:t>
            </a:r>
          </a:p>
        </p:txBody>
      </p:sp>
      <p:sp>
        <p:nvSpPr>
          <p:cNvPr id="12" name="Text Placeholder 11"/>
          <p:cNvSpPr>
            <a:spLocks noGrp="1"/>
          </p:cNvSpPr>
          <p:nvPr>
            <p:ph type="body" sz="half" idx="18"/>
          </p:nvPr>
        </p:nvSpPr>
        <p:spPr>
          <a:xfrm>
            <a:off x="8031895" y="4253696"/>
            <a:ext cx="3412871" cy="2011680"/>
          </a:xfrm>
        </p:spPr>
        <p:txBody>
          <a:bodyPr>
            <a:normAutofit/>
          </a:bodyPr>
          <a:lstStyle/>
          <a:p>
            <a:r>
              <a:rPr lang="fr-FR" dirty="0">
                <a:solidFill>
                  <a:schemeClr val="accent4">
                    <a:lumMod val="75000"/>
                  </a:schemeClr>
                </a:solidFill>
              </a:rPr>
              <a:t>FWC- 500D </a:t>
            </a:r>
          </a:p>
          <a:p>
            <a:pPr marL="285750" indent="-285750">
              <a:buFont typeface="Wingdings" panose="05000000000000000000" pitchFamily="2" charset="2"/>
              <a:buChar char="§"/>
            </a:pPr>
            <a:r>
              <a:rPr lang="fr-FR" dirty="0"/>
              <a:t>1RU </a:t>
            </a:r>
          </a:p>
          <a:p>
            <a:pPr marL="285750" indent="-285750">
              <a:buFont typeface="Wingdings" panose="05000000000000000000" pitchFamily="2" charset="2"/>
              <a:buChar char="§"/>
            </a:pPr>
            <a:r>
              <a:rPr lang="fr-FR" dirty="0"/>
              <a:t>4 GE RJ45, 4 SFP, 2 SFP+</a:t>
            </a:r>
          </a:p>
          <a:p>
            <a:pPr marL="285750" indent="-285750">
              <a:buFont typeface="Wingdings" panose="05000000000000000000" pitchFamily="2" charset="2"/>
              <a:buChar char="§"/>
            </a:pPr>
            <a:r>
              <a:rPr lang="fr-FR" dirty="0"/>
              <a:t>Up to 500 AP and 6250 Clients</a:t>
            </a:r>
          </a:p>
          <a:p>
            <a:pPr marL="285750" indent="-285750">
              <a:buFont typeface="Wingdings" panose="05000000000000000000" pitchFamily="2" charset="2"/>
              <a:buChar char="§"/>
            </a:pPr>
            <a:r>
              <a:rPr lang="fr-FR" dirty="0"/>
              <a:t>Storage 480GB </a:t>
            </a:r>
          </a:p>
          <a:p>
            <a:pPr marL="285750" indent="-285750">
              <a:buFont typeface="Wingdings" panose="05000000000000000000" pitchFamily="2" charset="2"/>
              <a:buChar char="§"/>
            </a:pPr>
            <a:r>
              <a:rPr lang="fr-FR" dirty="0"/>
              <a:t>Dual Power </a:t>
            </a:r>
            <a:r>
              <a:rPr lang="fr-FR" dirty="0" err="1"/>
              <a:t>Supply</a:t>
            </a:r>
            <a:endParaRPr lang="fr-FR" dirty="0"/>
          </a:p>
        </p:txBody>
      </p:sp>
      <p:pic>
        <p:nvPicPr>
          <p:cNvPr id="19" name="Picture 6"/>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50544" b="-350544"/>
          <a:stretch/>
        </p:blipFill>
        <p:spPr bwMode="auto">
          <a:xfrm>
            <a:off x="609441" y="1885079"/>
            <a:ext cx="3412871"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4"/>
          <p:cNvPicPr>
            <a:picLocks noGrp="1" noChangeAspect="1" noChangeArrowheads="1"/>
          </p:cNvPicPr>
          <p:nvPr>
            <p:ph type="pic" idx="15"/>
          </p:nvPr>
        </p:nvPicPr>
        <p:blipFill rotWithShape="1">
          <a:blip r:embed="rId3" cstate="print">
            <a:extLst>
              <a:ext uri="{28A0092B-C50C-407E-A947-70E740481C1C}">
                <a14:useLocalDpi xmlns:a14="http://schemas.microsoft.com/office/drawing/2010/main" val="0"/>
              </a:ext>
            </a:extLst>
          </a:blip>
          <a:srcRect t="-326903" b="-326903"/>
          <a:stretch/>
        </p:blipFill>
        <p:spPr bwMode="auto">
          <a:xfrm>
            <a:off x="4320668" y="1885079"/>
            <a:ext cx="3412871"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5"/>
          <p:cNvPicPr>
            <a:picLocks noGrp="1" noChangeAspect="1" noChangeArrowheads="1"/>
          </p:cNvPicPr>
          <p:nvPr>
            <p:ph type="pic" idx="16"/>
          </p:nvPr>
        </p:nvPicPr>
        <p:blipFill rotWithShape="1">
          <a:blip r:embed="rId4" cstate="print">
            <a:extLst>
              <a:ext uri="{28A0092B-C50C-407E-A947-70E740481C1C}">
                <a14:useLocalDpi xmlns:a14="http://schemas.microsoft.com/office/drawing/2010/main" val="0"/>
              </a:ext>
            </a:extLst>
          </a:blip>
          <a:srcRect t="-350353" b="-350353"/>
          <a:stretch/>
        </p:blipFill>
        <p:spPr bwMode="auto">
          <a:xfrm>
            <a:off x="8031895" y="1885079"/>
            <a:ext cx="3412871"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Left-Right Arrow 23"/>
          <p:cNvSpPr/>
          <p:nvPr/>
        </p:nvSpPr>
        <p:spPr bwMode="invGray">
          <a:xfrm>
            <a:off x="619760" y="6102816"/>
            <a:ext cx="10789920" cy="436880"/>
          </a:xfrm>
          <a:prstGeom prst="leftRightArrow">
            <a:avLst/>
          </a:prstGeom>
          <a:solidFill>
            <a:schemeClr val="accent4">
              <a:lumMod val="75000"/>
            </a:schemeClr>
          </a:solidFill>
          <a:ln w="9525">
            <a:no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b="1" dirty="0">
                <a:solidFill>
                  <a:schemeClr val="bg1"/>
                </a:solidFill>
              </a:rPr>
              <a:t>No AP Licence </a:t>
            </a:r>
            <a:r>
              <a:rPr lang="fr-FR" b="1" dirty="0" err="1">
                <a:solidFill>
                  <a:schemeClr val="bg1"/>
                </a:solidFill>
              </a:rPr>
              <a:t>Required</a:t>
            </a:r>
            <a:endParaRPr lang="fr-FR" b="1" dirty="0">
              <a:solidFill>
                <a:schemeClr val="bg1"/>
              </a:solidFill>
            </a:endParaRPr>
          </a:p>
        </p:txBody>
      </p:sp>
      <p:grpSp>
        <p:nvGrpSpPr>
          <p:cNvPr id="25" name="Group 24"/>
          <p:cNvGrpSpPr>
            <a:grpSpLocks noChangeAspect="1"/>
          </p:cNvGrpSpPr>
          <p:nvPr/>
        </p:nvGrpSpPr>
        <p:grpSpPr>
          <a:xfrm>
            <a:off x="10735151" y="3481508"/>
            <a:ext cx="698728" cy="724962"/>
            <a:chOff x="7634473" y="2936880"/>
            <a:chExt cx="345899" cy="352835"/>
          </a:xfrm>
        </p:grpSpPr>
        <p:pic>
          <p:nvPicPr>
            <p:cNvPr id="26" name="Shape 445"/>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1100" b="1" i="0" u="none" strike="noStrike" kern="0" cap="none" spc="0" normalizeH="0" baseline="0" noProof="0" dirty="0">
                  <a:ln>
                    <a:noFill/>
                  </a:ln>
                  <a:solidFill>
                    <a:srgbClr val="3D4D4D"/>
                  </a:solidFill>
                  <a:effectLst/>
                  <a:uLnTx/>
                  <a:uFillTx/>
                </a:rPr>
                <a:t>VMware</a:t>
              </a:r>
              <a:endParaRPr kumimoji="0" lang="en-US" sz="1200" b="1" i="0" u="none" strike="noStrike" kern="0" cap="none" spc="0" normalizeH="0" baseline="0" noProof="0" dirty="0">
                <a:ln>
                  <a:noFill/>
                </a:ln>
                <a:solidFill>
                  <a:srgbClr val="3D4D4D"/>
                </a:solidFill>
                <a:effectLst/>
                <a:uLnTx/>
                <a:uFillTx/>
              </a:endParaRP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200" b="1" kern="0" dirty="0">
                  <a:solidFill>
                    <a:srgbClr val="3D4D4D"/>
                  </a:solidFill>
                </a:rPr>
                <a:t>ESXi</a:t>
              </a:r>
              <a:endParaRPr kumimoji="0" lang="en" sz="1200" b="1" i="0" u="none" strike="noStrike" kern="0" cap="none" spc="0" normalizeH="0" baseline="0" noProof="0" dirty="0">
                <a:ln>
                  <a:noFill/>
                </a:ln>
                <a:solidFill>
                  <a:srgbClr val="3D4D4D"/>
                </a:solidFill>
                <a:effectLst/>
                <a:uLnTx/>
                <a:uFillTx/>
              </a:endParaRPr>
            </a:p>
          </p:txBody>
        </p:sp>
      </p:grpSp>
      <p:grpSp>
        <p:nvGrpSpPr>
          <p:cNvPr id="28" name="Group 27"/>
          <p:cNvGrpSpPr>
            <a:grpSpLocks noChangeAspect="1"/>
          </p:cNvGrpSpPr>
          <p:nvPr/>
        </p:nvGrpSpPr>
        <p:grpSpPr>
          <a:xfrm>
            <a:off x="7032131" y="3472164"/>
            <a:ext cx="698728" cy="724962"/>
            <a:chOff x="7634473" y="2936880"/>
            <a:chExt cx="345899" cy="352835"/>
          </a:xfrm>
        </p:grpSpPr>
        <p:pic>
          <p:nvPicPr>
            <p:cNvPr id="29" name="Shape 445"/>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1100" b="1" i="0" u="none" strike="noStrike" kern="0" cap="none" spc="0" normalizeH="0" baseline="0" noProof="0" dirty="0">
                  <a:ln>
                    <a:noFill/>
                  </a:ln>
                  <a:solidFill>
                    <a:srgbClr val="3D4D4D"/>
                  </a:solidFill>
                  <a:effectLst/>
                  <a:uLnTx/>
                  <a:uFillTx/>
                </a:rPr>
                <a:t>VMware</a:t>
              </a:r>
              <a:endParaRPr kumimoji="0" lang="en-US" sz="1200" b="1" i="0" u="none" strike="noStrike" kern="0" cap="none" spc="0" normalizeH="0" baseline="0" noProof="0" dirty="0">
                <a:ln>
                  <a:noFill/>
                </a:ln>
                <a:solidFill>
                  <a:srgbClr val="3D4D4D"/>
                </a:solidFill>
                <a:effectLst/>
                <a:uLnTx/>
                <a:uFillTx/>
              </a:endParaRP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200" b="1" kern="0" dirty="0">
                  <a:solidFill>
                    <a:srgbClr val="3D4D4D"/>
                  </a:solidFill>
                </a:rPr>
                <a:t>ESXi</a:t>
              </a:r>
              <a:endParaRPr kumimoji="0" lang="en" sz="1200" b="1" i="0" u="none" strike="noStrike" kern="0" cap="none" spc="0" normalizeH="0" baseline="0" noProof="0" dirty="0">
                <a:ln>
                  <a:noFill/>
                </a:ln>
                <a:solidFill>
                  <a:srgbClr val="3D4D4D"/>
                </a:solidFill>
                <a:effectLst/>
                <a:uLnTx/>
                <a:uFillTx/>
              </a:endParaRPr>
            </a:p>
          </p:txBody>
        </p:sp>
      </p:grpSp>
      <p:grpSp>
        <p:nvGrpSpPr>
          <p:cNvPr id="31" name="Group 30"/>
          <p:cNvGrpSpPr>
            <a:grpSpLocks noChangeAspect="1"/>
          </p:cNvGrpSpPr>
          <p:nvPr/>
        </p:nvGrpSpPr>
        <p:grpSpPr>
          <a:xfrm>
            <a:off x="3316657" y="3472164"/>
            <a:ext cx="698728" cy="724962"/>
            <a:chOff x="7634473" y="2936880"/>
            <a:chExt cx="345899" cy="352835"/>
          </a:xfrm>
        </p:grpSpPr>
        <p:pic>
          <p:nvPicPr>
            <p:cNvPr id="32" name="Shape 445"/>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1100" b="1" i="0" u="none" strike="noStrike" kern="0" cap="none" spc="0" normalizeH="0" baseline="0" noProof="0" dirty="0">
                  <a:ln>
                    <a:noFill/>
                  </a:ln>
                  <a:solidFill>
                    <a:srgbClr val="3D4D4D"/>
                  </a:solidFill>
                  <a:effectLst/>
                  <a:uLnTx/>
                  <a:uFillTx/>
                </a:rPr>
                <a:t>VMware</a:t>
              </a:r>
              <a:endParaRPr kumimoji="0" lang="en-US" sz="1200" b="1" i="0" u="none" strike="noStrike" kern="0" cap="none" spc="0" normalizeH="0" baseline="0" noProof="0" dirty="0">
                <a:ln>
                  <a:noFill/>
                </a:ln>
                <a:solidFill>
                  <a:srgbClr val="3D4D4D"/>
                </a:solidFill>
                <a:effectLst/>
                <a:uLnTx/>
                <a:uFillTx/>
              </a:endParaRP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200" b="1" kern="0" dirty="0">
                  <a:solidFill>
                    <a:srgbClr val="3D4D4D"/>
                  </a:solidFill>
                </a:rPr>
                <a:t>ESXi</a:t>
              </a:r>
              <a:endParaRPr kumimoji="0" lang="en" sz="1200" b="1" i="0" u="none" strike="noStrike" kern="0" cap="none" spc="0" normalizeH="0" baseline="0" noProof="0" dirty="0">
                <a:ln>
                  <a:noFill/>
                </a:ln>
                <a:solidFill>
                  <a:srgbClr val="3D4D4D"/>
                </a:solidFill>
                <a:effectLst/>
                <a:uLnTx/>
                <a:uFillTx/>
              </a:endParaRPr>
            </a:p>
          </p:txBody>
        </p:sp>
      </p:grpSp>
      <p:pic>
        <p:nvPicPr>
          <p:cNvPr id="22" name="Picture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298708" y="2138700"/>
            <a:ext cx="977382" cy="728136"/>
          </a:xfrm>
          <a:prstGeom prst="rect">
            <a:avLst/>
          </a:prstGeom>
        </p:spPr>
      </p:pic>
      <p:pic>
        <p:nvPicPr>
          <p:cNvPr id="23" name="Picture 2"/>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355341" y="2003273"/>
            <a:ext cx="1650807" cy="982622"/>
          </a:xfrm>
          <a:prstGeom prst="rect">
            <a:avLst/>
          </a:prstGeom>
        </p:spPr>
      </p:pic>
      <p:pic>
        <p:nvPicPr>
          <p:cNvPr id="34" name="Picture 19" descr="FortiWifi_Icon_2U_Lt-s.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6791163" y="1070291"/>
            <a:ext cx="1830214" cy="127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9" descr="FortiWifi_Icon_2U_Lt-s.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9283908" y="1060566"/>
            <a:ext cx="1830214" cy="127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6" name="Straight Arrow Connector 35"/>
          <p:cNvCxnSpPr/>
          <p:nvPr/>
        </p:nvCxnSpPr>
        <p:spPr>
          <a:xfrm>
            <a:off x="8621377" y="1384131"/>
            <a:ext cx="720080" cy="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280306" y="1551574"/>
            <a:ext cx="1481284" cy="584775"/>
          </a:xfrm>
          <a:prstGeom prst="rect">
            <a:avLst/>
          </a:prstGeom>
          <a:noFill/>
        </p:spPr>
        <p:txBody>
          <a:bodyPr wrap="square" rtlCol="0">
            <a:spAutoFit/>
          </a:bodyPr>
          <a:lstStyle/>
          <a:p>
            <a:pPr algn="ctr"/>
            <a:r>
              <a:rPr lang="en-US" sz="1600" dirty="0"/>
              <a:t>HA-Redundancy</a:t>
            </a:r>
          </a:p>
        </p:txBody>
      </p:sp>
      <p:pic>
        <p:nvPicPr>
          <p:cNvPr id="38" name="Picture 3" descr="FortiAP_Icon_Ft.png"/>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a:off x="11198579" y="101136"/>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FortiAP_Icon_Ft.png"/>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a:off x="7411985" y="101136"/>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 descr="FortiAP_Icon_Ft.png"/>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a:off x="9396201" y="108516"/>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3" descr="FortiAP_Icon_Ft.png"/>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a:off x="10276090" y="101136"/>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3" descr="FortiAP_Icon_Ft.png"/>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a:off x="8368401" y="101136"/>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3" name="Straight Arrow Connector 42"/>
          <p:cNvCxnSpPr/>
          <p:nvPr/>
        </p:nvCxnSpPr>
        <p:spPr>
          <a:xfrm flipV="1">
            <a:off x="8188984" y="606739"/>
            <a:ext cx="961180" cy="72671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flipV="1">
            <a:off x="9507358" y="654355"/>
            <a:ext cx="76851" cy="624491"/>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Rounded Rectangle 44"/>
          <p:cNvSpPr/>
          <p:nvPr/>
        </p:nvSpPr>
        <p:spPr bwMode="invGray">
          <a:xfrm>
            <a:off x="6535070" y="953190"/>
            <a:ext cx="4469957" cy="2009158"/>
          </a:xfrm>
          <a:prstGeom prst="roundRect">
            <a:avLst/>
          </a:prstGeom>
          <a:noFill/>
          <a:ln w="9525">
            <a:solidFill>
              <a:srgbClr val="FF0000"/>
            </a:solidFill>
            <a:round/>
            <a:headEnd/>
            <a:tailEnd/>
          </a:ln>
          <a:extLst/>
        </p:spPr>
        <p:txBody>
          <a:bodyPr wrap="square" rtlCol="0" anchor="ctr"/>
          <a:lstStyle/>
          <a:p>
            <a:pPr algn="ctr" defTabSz="342879"/>
            <a:endParaRPr lang="en-US" sz="2000"/>
          </a:p>
        </p:txBody>
      </p:sp>
      <p:sp>
        <p:nvSpPr>
          <p:cNvPr id="46" name="TextBox 45"/>
          <p:cNvSpPr txBox="1"/>
          <p:nvPr/>
        </p:nvSpPr>
        <p:spPr>
          <a:xfrm>
            <a:off x="8992898" y="447447"/>
            <a:ext cx="764708" cy="338554"/>
          </a:xfrm>
          <a:prstGeom prst="rect">
            <a:avLst/>
          </a:prstGeom>
          <a:noFill/>
        </p:spPr>
        <p:txBody>
          <a:bodyPr wrap="square" rtlCol="0">
            <a:spAutoFit/>
          </a:bodyPr>
          <a:lstStyle/>
          <a:p>
            <a:pPr algn="ctr"/>
            <a:r>
              <a:rPr lang="en-US" sz="1600" dirty="0"/>
              <a:t>APs</a:t>
            </a:r>
          </a:p>
        </p:txBody>
      </p:sp>
      <p:sp>
        <p:nvSpPr>
          <p:cNvPr id="47" name="textruta 6"/>
          <p:cNvSpPr txBox="1"/>
          <p:nvPr/>
        </p:nvSpPr>
        <p:spPr>
          <a:xfrm>
            <a:off x="8967557" y="2383028"/>
            <a:ext cx="316351" cy="369332"/>
          </a:xfrm>
          <a:prstGeom prst="rect">
            <a:avLst/>
          </a:prstGeom>
          <a:noFill/>
        </p:spPr>
        <p:txBody>
          <a:bodyPr wrap="square" rtlCol="0">
            <a:spAutoFit/>
          </a:bodyPr>
          <a:lstStyle/>
          <a:p>
            <a:r>
              <a:rPr lang="sv-SE"/>
              <a:t>+</a:t>
            </a:r>
          </a:p>
        </p:txBody>
      </p:sp>
      <p:pic>
        <p:nvPicPr>
          <p:cNvPr id="48" name="Bildobjekt 3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86858" y="2020786"/>
            <a:ext cx="588729" cy="431435"/>
          </a:xfrm>
          <a:prstGeom prst="rect">
            <a:avLst/>
          </a:prstGeom>
        </p:spPr>
      </p:pic>
    </p:spTree>
    <p:extLst>
      <p:ext uri="{BB962C8B-B14F-4D97-AF65-F5344CB8AC3E}">
        <p14:creationId xmlns:p14="http://schemas.microsoft.com/office/powerpoint/2010/main" val="3427785225"/>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609441" y="3556000"/>
            <a:ext cx="5274524" cy="1792661"/>
          </a:xfrm>
        </p:spPr>
        <p:txBody>
          <a:bodyPr>
            <a:normAutofit fontScale="92500" lnSpcReduction="20000"/>
          </a:bodyPr>
          <a:lstStyle/>
          <a:p>
            <a:r>
              <a:rPr lang="fr-FR" dirty="0">
                <a:solidFill>
                  <a:schemeClr val="accent4">
                    <a:lumMod val="75000"/>
                  </a:schemeClr>
                </a:solidFill>
              </a:rPr>
              <a:t>FWC- 1000D </a:t>
            </a:r>
          </a:p>
          <a:p>
            <a:pPr marL="285750" indent="-285750">
              <a:buFont typeface="Wingdings" panose="05000000000000000000" pitchFamily="2" charset="2"/>
              <a:buChar char="§"/>
            </a:pPr>
            <a:r>
              <a:rPr lang="fr-FR" dirty="0"/>
              <a:t>2RU </a:t>
            </a:r>
          </a:p>
          <a:p>
            <a:pPr marL="285750" indent="-285750">
              <a:buFont typeface="Wingdings" panose="05000000000000000000" pitchFamily="2" charset="2"/>
              <a:buChar char="§"/>
            </a:pPr>
            <a:r>
              <a:rPr lang="fr-FR" dirty="0"/>
              <a:t>4 SFP / SFP+</a:t>
            </a:r>
          </a:p>
          <a:p>
            <a:pPr marL="285750" indent="-285750">
              <a:buFont typeface="Wingdings" panose="05000000000000000000" pitchFamily="2" charset="2"/>
              <a:buChar char="§"/>
            </a:pPr>
            <a:r>
              <a:rPr lang="fr-FR" dirty="0"/>
              <a:t>Up to 1000 AP and 10000 Clients</a:t>
            </a:r>
          </a:p>
          <a:p>
            <a:pPr marL="285750" indent="-285750">
              <a:buFont typeface="Wingdings" panose="05000000000000000000" pitchFamily="2" charset="2"/>
              <a:buChar char="§"/>
            </a:pPr>
            <a:r>
              <a:rPr lang="fr-FR" dirty="0"/>
              <a:t>2x Storage 480GB RAID</a:t>
            </a:r>
          </a:p>
          <a:p>
            <a:pPr marL="285750" indent="-285750">
              <a:buFont typeface="Wingdings" panose="05000000000000000000" pitchFamily="2" charset="2"/>
              <a:buChar char="§"/>
            </a:pPr>
            <a:r>
              <a:rPr lang="fr-FR" dirty="0"/>
              <a:t>Dual Power </a:t>
            </a:r>
            <a:r>
              <a:rPr lang="fr-FR" dirty="0" err="1"/>
              <a:t>Supply</a:t>
            </a:r>
            <a:endParaRPr lang="fr-FR" dirty="0"/>
          </a:p>
          <a:p>
            <a:endParaRPr lang="fr-FR" dirty="0"/>
          </a:p>
        </p:txBody>
      </p:sp>
      <p:sp>
        <p:nvSpPr>
          <p:cNvPr id="8" name="Text Placeholder 7"/>
          <p:cNvSpPr>
            <a:spLocks noGrp="1"/>
          </p:cNvSpPr>
          <p:nvPr>
            <p:ph type="body" sz="half" idx="14"/>
          </p:nvPr>
        </p:nvSpPr>
        <p:spPr>
          <a:xfrm>
            <a:off x="6170242" y="3556000"/>
            <a:ext cx="5274524" cy="1792661"/>
          </a:xfrm>
        </p:spPr>
        <p:txBody>
          <a:bodyPr>
            <a:normAutofit fontScale="92500" lnSpcReduction="20000"/>
          </a:bodyPr>
          <a:lstStyle/>
          <a:p>
            <a:r>
              <a:rPr lang="fr-FR" dirty="0">
                <a:solidFill>
                  <a:schemeClr val="accent4">
                    <a:lumMod val="75000"/>
                  </a:schemeClr>
                </a:solidFill>
              </a:rPr>
              <a:t>FWC- 3000D </a:t>
            </a:r>
          </a:p>
          <a:p>
            <a:pPr marL="285750" indent="-285750">
              <a:buFont typeface="Wingdings" panose="05000000000000000000" pitchFamily="2" charset="2"/>
              <a:buChar char="§"/>
            </a:pPr>
            <a:r>
              <a:rPr lang="fr-FR" dirty="0"/>
              <a:t>2RU </a:t>
            </a:r>
          </a:p>
          <a:p>
            <a:pPr marL="285750" indent="-285750">
              <a:buFont typeface="Wingdings" panose="05000000000000000000" pitchFamily="2" charset="2"/>
              <a:buChar char="§"/>
            </a:pPr>
            <a:r>
              <a:rPr lang="fr-FR" dirty="0"/>
              <a:t>8 SFP / SFP+</a:t>
            </a:r>
          </a:p>
          <a:p>
            <a:pPr marL="285750" indent="-285750">
              <a:buFont typeface="Wingdings" panose="05000000000000000000" pitchFamily="2" charset="2"/>
              <a:buChar char="§"/>
            </a:pPr>
            <a:r>
              <a:rPr lang="fr-FR" dirty="0"/>
              <a:t>Up to 3000 AP and 30000 Clients</a:t>
            </a:r>
          </a:p>
          <a:p>
            <a:pPr marL="285750" indent="-285750">
              <a:buFont typeface="Wingdings" panose="05000000000000000000" pitchFamily="2" charset="2"/>
              <a:buChar char="§"/>
            </a:pPr>
            <a:r>
              <a:rPr lang="fr-FR" dirty="0"/>
              <a:t>2x Storage 480GB RAID</a:t>
            </a:r>
          </a:p>
          <a:p>
            <a:pPr marL="285750" indent="-285750">
              <a:buFont typeface="Wingdings" panose="05000000000000000000" pitchFamily="2" charset="2"/>
              <a:buChar char="§"/>
            </a:pPr>
            <a:r>
              <a:rPr lang="fr-FR" dirty="0"/>
              <a:t>Dual Power </a:t>
            </a:r>
            <a:r>
              <a:rPr lang="fr-FR" dirty="0" err="1"/>
              <a:t>Supply</a:t>
            </a:r>
            <a:endParaRPr lang="fr-FR" dirty="0"/>
          </a:p>
          <a:p>
            <a:endParaRPr lang="fr-FR" dirty="0"/>
          </a:p>
          <a:p>
            <a:endParaRPr lang="fr-FR" dirty="0"/>
          </a:p>
        </p:txBody>
      </p:sp>
      <p:sp>
        <p:nvSpPr>
          <p:cNvPr id="2" name="Title 1"/>
          <p:cNvSpPr>
            <a:spLocks noGrp="1"/>
          </p:cNvSpPr>
          <p:nvPr>
            <p:ph type="title"/>
          </p:nvPr>
        </p:nvSpPr>
        <p:spPr/>
        <p:txBody>
          <a:bodyPr/>
          <a:lstStyle/>
          <a:p>
            <a:r>
              <a:rPr lang="fr-FR" dirty="0"/>
              <a:t>Wireless LAN Controller</a:t>
            </a:r>
          </a:p>
        </p:txBody>
      </p:sp>
      <p:sp>
        <p:nvSpPr>
          <p:cNvPr id="16" name="Text Placeholder 15"/>
          <p:cNvSpPr>
            <a:spLocks noGrp="1"/>
          </p:cNvSpPr>
          <p:nvPr>
            <p:ph type="body" sz="quarter" idx="15"/>
          </p:nvPr>
        </p:nvSpPr>
        <p:spPr/>
        <p:txBody>
          <a:bodyPr/>
          <a:lstStyle/>
          <a:p>
            <a:r>
              <a:rPr lang="fr-FR" dirty="0"/>
              <a:t>Hardware</a:t>
            </a:r>
          </a:p>
        </p:txBody>
      </p:sp>
      <p:pic>
        <p:nvPicPr>
          <p:cNvPr id="17" name="Picture Placeholder 1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100200" b="-100200"/>
          <a:stretch/>
        </p:blipFill>
        <p:spPr>
          <a:xfrm>
            <a:off x="609441" y="924775"/>
            <a:ext cx="5274524" cy="3459398"/>
          </a:xfrm>
          <a:prstGeom prst="rect">
            <a:avLst/>
          </a:prstGeom>
        </p:spPr>
      </p:pic>
      <p:pic>
        <p:nvPicPr>
          <p:cNvPr id="18" name="Picture Placeholder 17"/>
          <p:cNvPicPr>
            <a:picLocks noGrp="1" noChangeAspect="1"/>
          </p:cNvPicPr>
          <p:nvPr>
            <p:ph type="pic" idx="13"/>
          </p:nvPr>
        </p:nvPicPr>
        <p:blipFill rotWithShape="1">
          <a:blip r:embed="rId3">
            <a:extLst>
              <a:ext uri="{28A0092B-C50C-407E-A947-70E740481C1C}">
                <a14:useLocalDpi xmlns:a14="http://schemas.microsoft.com/office/drawing/2010/main" val="0"/>
              </a:ext>
            </a:extLst>
          </a:blip>
          <a:srcRect t="-103719" b="-103719"/>
          <a:stretch/>
        </p:blipFill>
        <p:spPr>
          <a:xfrm>
            <a:off x="6170242" y="924775"/>
            <a:ext cx="5274524" cy="3459398"/>
          </a:xfrm>
          <a:prstGeom prst="rect">
            <a:avLst/>
          </a:prstGeom>
        </p:spPr>
      </p:pic>
      <p:sp>
        <p:nvSpPr>
          <p:cNvPr id="22" name="Left-Right Arrow 21"/>
          <p:cNvSpPr/>
          <p:nvPr/>
        </p:nvSpPr>
        <p:spPr bwMode="invGray">
          <a:xfrm>
            <a:off x="619760" y="5283200"/>
            <a:ext cx="10789920" cy="436880"/>
          </a:xfrm>
          <a:prstGeom prst="leftRightArrow">
            <a:avLst/>
          </a:prstGeom>
          <a:solidFill>
            <a:schemeClr val="accent4">
              <a:lumMod val="75000"/>
            </a:schemeClr>
          </a:solidFill>
          <a:ln w="9525">
            <a:no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b="1" dirty="0">
                <a:solidFill>
                  <a:schemeClr val="bg1"/>
                </a:solidFill>
              </a:rPr>
              <a:t>No AP Licence </a:t>
            </a:r>
            <a:r>
              <a:rPr lang="fr-FR" b="1" dirty="0" err="1">
                <a:solidFill>
                  <a:schemeClr val="bg1"/>
                </a:solidFill>
              </a:rPr>
              <a:t>Required</a:t>
            </a:r>
            <a:endParaRPr lang="fr-FR" b="1" dirty="0">
              <a:solidFill>
                <a:schemeClr val="bg1"/>
              </a:solidFill>
            </a:endParaRPr>
          </a:p>
        </p:txBody>
      </p:sp>
    </p:spTree>
    <p:extLst>
      <p:ext uri="{BB962C8B-B14F-4D97-AF65-F5344CB8AC3E}">
        <p14:creationId xmlns:p14="http://schemas.microsoft.com/office/powerpoint/2010/main" val="2625822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Enhanced scale for the new controllers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69969859"/>
              </p:ext>
            </p:extLst>
          </p:nvPr>
        </p:nvGraphicFramePr>
        <p:xfrm>
          <a:off x="1185025" y="1176338"/>
          <a:ext cx="9683345" cy="4064630"/>
        </p:xfrm>
        <a:graphic>
          <a:graphicData uri="http://schemas.openxmlformats.org/drawingml/2006/table">
            <a:tbl>
              <a:tblPr firstRow="1" bandRow="1">
                <a:tableStyleId>{5C22544A-7EE6-4342-B048-85BDC9FD1C3A}</a:tableStyleId>
              </a:tblPr>
              <a:tblGrid>
                <a:gridCol w="5824027">
                  <a:extLst>
                    <a:ext uri="{9D8B030D-6E8A-4147-A177-3AD203B41FA5}">
                      <a16:colId xmlns:a16="http://schemas.microsoft.com/office/drawing/2014/main" val="20000"/>
                    </a:ext>
                  </a:extLst>
                </a:gridCol>
                <a:gridCol w="1929659">
                  <a:extLst>
                    <a:ext uri="{9D8B030D-6E8A-4147-A177-3AD203B41FA5}">
                      <a16:colId xmlns:a16="http://schemas.microsoft.com/office/drawing/2014/main" val="20001"/>
                    </a:ext>
                  </a:extLst>
                </a:gridCol>
                <a:gridCol w="1929659">
                  <a:extLst>
                    <a:ext uri="{9D8B030D-6E8A-4147-A177-3AD203B41FA5}">
                      <a16:colId xmlns:a16="http://schemas.microsoft.com/office/drawing/2014/main" val="20002"/>
                    </a:ext>
                  </a:extLst>
                </a:gridCol>
              </a:tblGrid>
              <a:tr h="369887">
                <a:tc>
                  <a:txBody>
                    <a:bodyPr/>
                    <a:lstStyle/>
                    <a:p>
                      <a:r>
                        <a:rPr lang="en-IN" dirty="0"/>
                        <a:t>Feature</a:t>
                      </a:r>
                    </a:p>
                  </a:txBody>
                  <a:tcPr marL="121888" marR="121888"/>
                </a:tc>
                <a:tc>
                  <a:txBody>
                    <a:bodyPr/>
                    <a:lstStyle/>
                    <a:p>
                      <a:r>
                        <a:rPr lang="en-IN" dirty="0"/>
                        <a:t>Old</a:t>
                      </a:r>
                    </a:p>
                  </a:txBody>
                  <a:tcPr marL="121888" marR="121888"/>
                </a:tc>
                <a:tc>
                  <a:txBody>
                    <a:bodyPr/>
                    <a:lstStyle/>
                    <a:p>
                      <a:r>
                        <a:rPr lang="en-IN" dirty="0"/>
                        <a:t>New</a:t>
                      </a:r>
                    </a:p>
                  </a:txBody>
                  <a:tcPr marL="121888" marR="121888"/>
                </a:tc>
                <a:extLst>
                  <a:ext uri="{0D108BD9-81ED-4DB2-BD59-A6C34878D82A}">
                    <a16:rowId xmlns:a16="http://schemas.microsoft.com/office/drawing/2014/main" val="10000"/>
                  </a:ext>
                </a:extLst>
              </a:tr>
              <a:tr h="333375">
                <a:tc>
                  <a:txBody>
                    <a:bodyPr/>
                    <a:lstStyle/>
                    <a:p>
                      <a:r>
                        <a:rPr lang="en-IN" dirty="0"/>
                        <a:t>Security profiles</a:t>
                      </a:r>
                    </a:p>
                  </a:txBody>
                  <a:tcPr marL="121888" marR="121888"/>
                </a:tc>
                <a:tc>
                  <a:txBody>
                    <a:bodyPr/>
                    <a:lstStyle/>
                    <a:p>
                      <a:r>
                        <a:rPr lang="en-IN" dirty="0"/>
                        <a:t>64</a:t>
                      </a:r>
                    </a:p>
                  </a:txBody>
                  <a:tcPr marL="121888" marR="121888"/>
                </a:tc>
                <a:tc>
                  <a:txBody>
                    <a:bodyPr/>
                    <a:lstStyle/>
                    <a:p>
                      <a:r>
                        <a:rPr lang="en-IN" dirty="0"/>
                        <a:t>128</a:t>
                      </a:r>
                    </a:p>
                  </a:txBody>
                  <a:tcPr marL="121888" marR="121888"/>
                </a:tc>
                <a:extLst>
                  <a:ext uri="{0D108BD9-81ED-4DB2-BD59-A6C34878D82A}">
                    <a16:rowId xmlns:a16="http://schemas.microsoft.com/office/drawing/2014/main" val="10001"/>
                  </a:ext>
                </a:extLst>
              </a:tr>
              <a:tr h="369887">
                <a:tc>
                  <a:txBody>
                    <a:bodyPr/>
                    <a:lstStyle/>
                    <a:p>
                      <a:r>
                        <a:rPr lang="en-IN" dirty="0"/>
                        <a:t>Radius profiles</a:t>
                      </a:r>
                    </a:p>
                  </a:txBody>
                  <a:tcPr marL="121888" marR="121888"/>
                </a:tc>
                <a:tc>
                  <a:txBody>
                    <a:bodyPr/>
                    <a:lstStyle/>
                    <a:p>
                      <a:r>
                        <a:rPr lang="en-IN" dirty="0"/>
                        <a:t>64</a:t>
                      </a:r>
                    </a:p>
                  </a:txBody>
                  <a:tcPr marL="121888" marR="121888"/>
                </a:tc>
                <a:tc>
                  <a:txBody>
                    <a:bodyPr/>
                    <a:lstStyle/>
                    <a:p>
                      <a:r>
                        <a:rPr lang="en-IN" dirty="0"/>
                        <a:t>64</a:t>
                      </a:r>
                    </a:p>
                  </a:txBody>
                  <a:tcPr marL="121888" marR="121888"/>
                </a:tc>
                <a:extLst>
                  <a:ext uri="{0D108BD9-81ED-4DB2-BD59-A6C34878D82A}">
                    <a16:rowId xmlns:a16="http://schemas.microsoft.com/office/drawing/2014/main" val="10002"/>
                  </a:ext>
                </a:extLst>
              </a:tr>
              <a:tr h="369887">
                <a:tc>
                  <a:txBody>
                    <a:bodyPr/>
                    <a:lstStyle/>
                    <a:p>
                      <a:r>
                        <a:rPr lang="en-IN" dirty="0"/>
                        <a:t>CP profiles</a:t>
                      </a:r>
                    </a:p>
                  </a:txBody>
                  <a:tcPr marL="121888" marR="121888"/>
                </a:tc>
                <a:tc>
                  <a:txBody>
                    <a:bodyPr/>
                    <a:lstStyle/>
                    <a:p>
                      <a:r>
                        <a:rPr lang="en-IN" dirty="0"/>
                        <a:t>8</a:t>
                      </a:r>
                    </a:p>
                  </a:txBody>
                  <a:tcPr marL="121888" marR="121888"/>
                </a:tc>
                <a:tc>
                  <a:txBody>
                    <a:bodyPr/>
                    <a:lstStyle/>
                    <a:p>
                      <a:r>
                        <a:rPr lang="en-IN" dirty="0"/>
                        <a:t>16</a:t>
                      </a:r>
                    </a:p>
                  </a:txBody>
                  <a:tcPr marL="121888" marR="121888"/>
                </a:tc>
                <a:extLst>
                  <a:ext uri="{0D108BD9-81ED-4DB2-BD59-A6C34878D82A}">
                    <a16:rowId xmlns:a16="http://schemas.microsoft.com/office/drawing/2014/main" val="10003"/>
                  </a:ext>
                </a:extLst>
              </a:tr>
              <a:tr h="369887">
                <a:tc>
                  <a:txBody>
                    <a:bodyPr/>
                    <a:lstStyle/>
                    <a:p>
                      <a:r>
                        <a:rPr lang="en-IN" dirty="0"/>
                        <a:t>Guest users</a:t>
                      </a:r>
                    </a:p>
                  </a:txBody>
                  <a:tcPr marL="121888" marR="121888"/>
                </a:tc>
                <a:tc>
                  <a:txBody>
                    <a:bodyPr/>
                    <a:lstStyle/>
                    <a:p>
                      <a:r>
                        <a:rPr lang="en-IN" dirty="0"/>
                        <a:t>300</a:t>
                      </a:r>
                    </a:p>
                  </a:txBody>
                  <a:tcPr marL="121888" marR="121888"/>
                </a:tc>
                <a:tc>
                  <a:txBody>
                    <a:bodyPr/>
                    <a:lstStyle/>
                    <a:p>
                      <a:r>
                        <a:rPr lang="en-IN" dirty="0"/>
                        <a:t>3,000 </a:t>
                      </a:r>
                    </a:p>
                  </a:txBody>
                  <a:tcPr marL="121888" marR="121888"/>
                </a:tc>
                <a:extLst>
                  <a:ext uri="{0D108BD9-81ED-4DB2-BD59-A6C34878D82A}">
                    <a16:rowId xmlns:a16="http://schemas.microsoft.com/office/drawing/2014/main" val="10004"/>
                  </a:ext>
                </a:extLst>
              </a:tr>
              <a:tr h="369887">
                <a:tc>
                  <a:txBody>
                    <a:bodyPr/>
                    <a:lstStyle/>
                    <a:p>
                      <a:r>
                        <a:rPr lang="en-IN" dirty="0"/>
                        <a:t>Mac filtering ( ACL allow access</a:t>
                      </a:r>
                      <a:r>
                        <a:rPr lang="en-IN" baseline="0" dirty="0"/>
                        <a:t> list)</a:t>
                      </a:r>
                      <a:endParaRPr lang="en-IN" dirty="0"/>
                    </a:p>
                  </a:txBody>
                  <a:tcPr marL="121888" marR="121888"/>
                </a:tc>
                <a:tc>
                  <a:txBody>
                    <a:bodyPr/>
                    <a:lstStyle/>
                    <a:p>
                      <a:r>
                        <a:rPr lang="en-IN" dirty="0"/>
                        <a:t>1000</a:t>
                      </a:r>
                    </a:p>
                  </a:txBody>
                  <a:tcPr marL="121888" marR="121888"/>
                </a:tc>
                <a:tc>
                  <a:txBody>
                    <a:bodyPr/>
                    <a:lstStyle/>
                    <a:p>
                      <a:r>
                        <a:rPr lang="en-IN" dirty="0"/>
                        <a:t>3,000</a:t>
                      </a:r>
                    </a:p>
                  </a:txBody>
                  <a:tcPr marL="121888" marR="121888"/>
                </a:tc>
                <a:extLst>
                  <a:ext uri="{0D108BD9-81ED-4DB2-BD59-A6C34878D82A}">
                    <a16:rowId xmlns:a16="http://schemas.microsoft.com/office/drawing/2014/main" val="10005"/>
                  </a:ext>
                </a:extLst>
              </a:tr>
              <a:tr h="3698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Mac filtering ( ACL deny access</a:t>
                      </a:r>
                      <a:r>
                        <a:rPr lang="en-IN" baseline="0" dirty="0"/>
                        <a:t> list)</a:t>
                      </a:r>
                      <a:endParaRPr lang="en-IN" dirty="0"/>
                    </a:p>
                  </a:txBody>
                  <a:tcPr marL="121888" marR="121888"/>
                </a:tc>
                <a:tc>
                  <a:txBody>
                    <a:bodyPr/>
                    <a:lstStyle/>
                    <a:p>
                      <a:r>
                        <a:rPr lang="en-IN" dirty="0"/>
                        <a:t>1000</a:t>
                      </a:r>
                    </a:p>
                  </a:txBody>
                  <a:tcPr marL="121888" marR="121888"/>
                </a:tc>
                <a:tc>
                  <a:txBody>
                    <a:bodyPr/>
                    <a:lstStyle/>
                    <a:p>
                      <a:r>
                        <a:rPr lang="en-IN" dirty="0"/>
                        <a:t>3,000</a:t>
                      </a:r>
                    </a:p>
                  </a:txBody>
                  <a:tcPr marL="121888" marR="121888"/>
                </a:tc>
                <a:extLst>
                  <a:ext uri="{0D108BD9-81ED-4DB2-BD59-A6C34878D82A}">
                    <a16:rowId xmlns:a16="http://schemas.microsoft.com/office/drawing/2014/main" val="10006"/>
                  </a:ext>
                </a:extLst>
              </a:tr>
              <a:tr h="369887">
                <a:tc>
                  <a:txBody>
                    <a:bodyPr/>
                    <a:lstStyle/>
                    <a:p>
                      <a:r>
                        <a:rPr lang="en-IN" dirty="0"/>
                        <a:t>ESS</a:t>
                      </a:r>
                    </a:p>
                  </a:txBody>
                  <a:tcPr marL="121888" marR="121888"/>
                </a:tc>
                <a:tc>
                  <a:txBody>
                    <a:bodyPr/>
                    <a:lstStyle/>
                    <a:p>
                      <a:r>
                        <a:rPr lang="en-IN" dirty="0"/>
                        <a:t>64</a:t>
                      </a:r>
                    </a:p>
                  </a:txBody>
                  <a:tcPr marL="121888" marR="121888"/>
                </a:tc>
                <a:tc>
                  <a:txBody>
                    <a:bodyPr/>
                    <a:lstStyle/>
                    <a:p>
                      <a:r>
                        <a:rPr lang="en-IN" dirty="0"/>
                        <a:t>256</a:t>
                      </a:r>
                    </a:p>
                  </a:txBody>
                  <a:tcPr marL="121888" marR="121888"/>
                </a:tc>
                <a:extLst>
                  <a:ext uri="{0D108BD9-81ED-4DB2-BD59-A6C34878D82A}">
                    <a16:rowId xmlns:a16="http://schemas.microsoft.com/office/drawing/2014/main" val="10007"/>
                  </a:ext>
                </a:extLst>
              </a:tr>
              <a:tr h="369887">
                <a:tc>
                  <a:txBody>
                    <a:bodyPr/>
                    <a:lstStyle/>
                    <a:p>
                      <a:r>
                        <a:rPr lang="en-IN" dirty="0"/>
                        <a:t>Backup</a:t>
                      </a:r>
                      <a:r>
                        <a:rPr lang="en-IN" baseline="0" dirty="0"/>
                        <a:t> ESSID</a:t>
                      </a:r>
                      <a:endParaRPr lang="en-IN" dirty="0"/>
                    </a:p>
                  </a:txBody>
                  <a:tcPr marL="121888" marR="121888"/>
                </a:tc>
                <a:tc>
                  <a:txBody>
                    <a:bodyPr/>
                    <a:lstStyle/>
                    <a:p>
                      <a:r>
                        <a:rPr lang="en-IN" dirty="0"/>
                        <a:t>5</a:t>
                      </a:r>
                    </a:p>
                  </a:txBody>
                  <a:tcPr marL="121888" marR="121888"/>
                </a:tc>
                <a:tc>
                  <a:txBody>
                    <a:bodyPr/>
                    <a:lstStyle/>
                    <a:p>
                      <a:r>
                        <a:rPr lang="en-IN" dirty="0"/>
                        <a:t>16</a:t>
                      </a:r>
                    </a:p>
                  </a:txBody>
                  <a:tcPr marL="121888" marR="121888"/>
                </a:tc>
                <a:extLst>
                  <a:ext uri="{0D108BD9-81ED-4DB2-BD59-A6C34878D82A}">
                    <a16:rowId xmlns:a16="http://schemas.microsoft.com/office/drawing/2014/main" val="10008"/>
                  </a:ext>
                </a:extLst>
              </a:tr>
              <a:tr h="369887">
                <a:tc>
                  <a:txBody>
                    <a:bodyPr/>
                    <a:lstStyle/>
                    <a:p>
                      <a:r>
                        <a:rPr lang="en-IN" dirty="0"/>
                        <a:t>Vlan</a:t>
                      </a:r>
                      <a:r>
                        <a:rPr lang="en-IN" baseline="0" dirty="0"/>
                        <a:t> + GRE</a:t>
                      </a:r>
                      <a:endParaRPr lang="en-IN" dirty="0"/>
                    </a:p>
                  </a:txBody>
                  <a:tcPr marL="121888" marR="121888"/>
                </a:tc>
                <a:tc>
                  <a:txBody>
                    <a:bodyPr/>
                    <a:lstStyle/>
                    <a:p>
                      <a:r>
                        <a:rPr lang="en-IN" dirty="0"/>
                        <a:t>512</a:t>
                      </a:r>
                    </a:p>
                  </a:txBody>
                  <a:tcPr marL="121888" marR="121888"/>
                </a:tc>
                <a:tc>
                  <a:txBody>
                    <a:bodyPr/>
                    <a:lstStyle/>
                    <a:p>
                      <a:r>
                        <a:rPr lang="en-IN" dirty="0"/>
                        <a:t>1,024</a:t>
                      </a:r>
                    </a:p>
                  </a:txBody>
                  <a:tcPr marL="121888" marR="121888"/>
                </a:tc>
                <a:extLst>
                  <a:ext uri="{0D108BD9-81ED-4DB2-BD59-A6C34878D82A}">
                    <a16:rowId xmlns:a16="http://schemas.microsoft.com/office/drawing/2014/main" val="10009"/>
                  </a:ext>
                </a:extLst>
              </a:tr>
              <a:tr h="369887">
                <a:tc>
                  <a:txBody>
                    <a:bodyPr/>
                    <a:lstStyle/>
                    <a:p>
                      <a:r>
                        <a:rPr lang="en-IN" dirty="0"/>
                        <a:t>AP Groups</a:t>
                      </a:r>
                    </a:p>
                  </a:txBody>
                  <a:tcPr marL="121888" marR="121888"/>
                </a:tc>
                <a:tc>
                  <a:txBody>
                    <a:bodyPr/>
                    <a:lstStyle/>
                    <a:p>
                      <a:r>
                        <a:rPr lang="en-IN" dirty="0"/>
                        <a:t>64</a:t>
                      </a:r>
                    </a:p>
                  </a:txBody>
                  <a:tcPr marL="121888" marR="121888"/>
                </a:tc>
                <a:tc>
                  <a:txBody>
                    <a:bodyPr/>
                    <a:lstStyle/>
                    <a:p>
                      <a:r>
                        <a:rPr lang="en-IN" dirty="0"/>
                        <a:t>128</a:t>
                      </a:r>
                    </a:p>
                  </a:txBody>
                  <a:tcPr marL="121888" marR="121888"/>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914504816"/>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828117021"/>
              </p:ext>
            </p:extLst>
          </p:nvPr>
        </p:nvGraphicFramePr>
        <p:xfrm>
          <a:off x="1320801" y="1252220"/>
          <a:ext cx="9398001" cy="5038008"/>
        </p:xfrm>
        <a:graphic>
          <a:graphicData uri="http://schemas.openxmlformats.org/drawingml/2006/table">
            <a:tbl>
              <a:tblPr firstRow="1" firstCol="1" bandRow="1">
                <a:tableStyleId>{93296810-A885-4BE3-A3E7-6D5BEEA58F35}</a:tableStyleId>
              </a:tblPr>
              <a:tblGrid>
                <a:gridCol w="1126955">
                  <a:extLst>
                    <a:ext uri="{9D8B030D-6E8A-4147-A177-3AD203B41FA5}">
                      <a16:colId xmlns:a16="http://schemas.microsoft.com/office/drawing/2014/main" val="20000"/>
                    </a:ext>
                  </a:extLst>
                </a:gridCol>
                <a:gridCol w="1670309">
                  <a:extLst>
                    <a:ext uri="{9D8B030D-6E8A-4147-A177-3AD203B41FA5}">
                      <a16:colId xmlns:a16="http://schemas.microsoft.com/office/drawing/2014/main" val="20001"/>
                    </a:ext>
                  </a:extLst>
                </a:gridCol>
                <a:gridCol w="1780992">
                  <a:extLst>
                    <a:ext uri="{9D8B030D-6E8A-4147-A177-3AD203B41FA5}">
                      <a16:colId xmlns:a16="http://schemas.microsoft.com/office/drawing/2014/main" val="20002"/>
                    </a:ext>
                  </a:extLst>
                </a:gridCol>
                <a:gridCol w="1509315">
                  <a:extLst>
                    <a:ext uri="{9D8B030D-6E8A-4147-A177-3AD203B41FA5}">
                      <a16:colId xmlns:a16="http://schemas.microsoft.com/office/drawing/2014/main" val="20003"/>
                    </a:ext>
                  </a:extLst>
                </a:gridCol>
                <a:gridCol w="1499253">
                  <a:extLst>
                    <a:ext uri="{9D8B030D-6E8A-4147-A177-3AD203B41FA5}">
                      <a16:colId xmlns:a16="http://schemas.microsoft.com/office/drawing/2014/main" val="20004"/>
                    </a:ext>
                  </a:extLst>
                </a:gridCol>
                <a:gridCol w="1811177">
                  <a:extLst>
                    <a:ext uri="{9D8B030D-6E8A-4147-A177-3AD203B41FA5}">
                      <a16:colId xmlns:a16="http://schemas.microsoft.com/office/drawing/2014/main" val="20005"/>
                    </a:ext>
                  </a:extLst>
                </a:gridCol>
              </a:tblGrid>
              <a:tr h="678000">
                <a:tc>
                  <a:txBody>
                    <a:bodyPr/>
                    <a:lstStyle/>
                    <a:p>
                      <a:endParaRPr lang="en-US" sz="1600" dirty="0"/>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FWLC-50D</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FWLC-200D</a:t>
                      </a: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FWLC-500D</a:t>
                      </a:r>
                    </a:p>
                  </a:txBody>
                  <a:tcPr marL="121888" marR="121888" anchor="ctr"/>
                </a:tc>
                <a:tc>
                  <a:txBody>
                    <a:bodyPr/>
                    <a:lstStyle/>
                    <a:p>
                      <a:pPr algn="ctr"/>
                      <a:r>
                        <a:rPr lang="en-US" sz="1600" dirty="0"/>
                        <a:t>FWLC-1000D</a:t>
                      </a: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FWLC-3000D</a:t>
                      </a:r>
                    </a:p>
                  </a:txBody>
                  <a:tcPr marL="121888" marR="121888" anchor="ctr"/>
                </a:tc>
                <a:extLst>
                  <a:ext uri="{0D108BD9-81ED-4DB2-BD59-A6C34878D82A}">
                    <a16:rowId xmlns:a16="http://schemas.microsoft.com/office/drawing/2014/main" val="10000"/>
                  </a:ext>
                </a:extLst>
              </a:tr>
              <a:tr h="360851">
                <a:tc>
                  <a:txBody>
                    <a:bodyPr/>
                    <a:lstStyle/>
                    <a:p>
                      <a:r>
                        <a:rPr lang="en-US" sz="1300" dirty="0"/>
                        <a:t>Form Factor</a:t>
                      </a:r>
                      <a:endParaRPr lang="en-US" sz="1300" b="1" dirty="0">
                        <a:solidFill>
                          <a:srgbClr val="F2F2F2"/>
                        </a:solidFill>
                      </a:endParaRPr>
                    </a:p>
                  </a:txBody>
                  <a:tcPr marL="121888" marR="121888" anchor="ctr"/>
                </a:tc>
                <a:tc>
                  <a:txBody>
                    <a:bodyPr/>
                    <a:lstStyle/>
                    <a:p>
                      <a:pPr algn="ctr"/>
                      <a:r>
                        <a:rPr lang="en-US" sz="1300" dirty="0"/>
                        <a:t>1 RU</a:t>
                      </a:r>
                      <a:endParaRPr lang="en-US" sz="1300" b="1" dirty="0">
                        <a:solidFill>
                          <a:srgbClr val="9E0000"/>
                        </a:solidFill>
                      </a:endParaRPr>
                    </a:p>
                  </a:txBody>
                  <a:tcPr marL="121888" marR="121888" anchor="ctr"/>
                </a:tc>
                <a:tc>
                  <a:txBody>
                    <a:bodyPr/>
                    <a:lstStyle/>
                    <a:p>
                      <a:pPr algn="ctr"/>
                      <a:r>
                        <a:rPr lang="en-US" sz="1300" dirty="0"/>
                        <a:t>1 RU</a:t>
                      </a:r>
                      <a:endParaRPr lang="en-US" sz="1300" b="1" dirty="0">
                        <a:solidFill>
                          <a:srgbClr val="9E0000"/>
                        </a:solidFill>
                      </a:endParaRPr>
                    </a:p>
                  </a:txBody>
                  <a:tcPr marL="121888" marR="121888" anchor="ctr"/>
                </a:tc>
                <a:tc>
                  <a:txBody>
                    <a:bodyPr/>
                    <a:lstStyle/>
                    <a:p>
                      <a:pPr algn="ctr"/>
                      <a:r>
                        <a:rPr lang="en-US" sz="1300" dirty="0"/>
                        <a:t>1 RU</a:t>
                      </a:r>
                      <a:endParaRPr lang="en-US" sz="1300" b="1" dirty="0">
                        <a:solidFill>
                          <a:srgbClr val="9E0000"/>
                        </a:solidFill>
                      </a:endParaRPr>
                    </a:p>
                  </a:txBody>
                  <a:tcPr marL="121888" marR="121888" anchor="ctr"/>
                </a:tc>
                <a:tc>
                  <a:txBody>
                    <a:bodyPr/>
                    <a:lstStyle/>
                    <a:p>
                      <a:pPr marL="0" algn="ctr" defTabSz="914240" rtl="0" eaLnBrk="1" latinLnBrk="0" hangingPunct="1"/>
                      <a:r>
                        <a:rPr lang="en-US" sz="1300" kern="1200" dirty="0"/>
                        <a:t>2U</a:t>
                      </a:r>
                      <a:endParaRPr lang="en-US" sz="1300" b="1" i="0" kern="1200" dirty="0">
                        <a:solidFill>
                          <a:srgbClr val="9E0000"/>
                        </a:solidFill>
                        <a:latin typeface="+mn-lt"/>
                        <a:ea typeface="+mn-ea"/>
                        <a:cs typeface="+mn-cs"/>
                      </a:endParaRPr>
                    </a:p>
                  </a:txBody>
                  <a:tcPr marL="121888" marR="121888" anchor="ctr"/>
                </a:tc>
                <a:tc>
                  <a:txBody>
                    <a:bodyPr/>
                    <a:lstStyle/>
                    <a:p>
                      <a:pPr algn="ctr"/>
                      <a:r>
                        <a:rPr lang="en-US" sz="1300" dirty="0"/>
                        <a:t>2U</a:t>
                      </a:r>
                      <a:endParaRPr lang="en-US" sz="1300" b="1" dirty="0">
                        <a:solidFill>
                          <a:srgbClr val="9E0000"/>
                        </a:solidFill>
                      </a:endParaRPr>
                    </a:p>
                  </a:txBody>
                  <a:tcPr marL="121888" marR="121888" anchor="ctr"/>
                </a:tc>
                <a:extLst>
                  <a:ext uri="{0D108BD9-81ED-4DB2-BD59-A6C34878D82A}">
                    <a16:rowId xmlns:a16="http://schemas.microsoft.com/office/drawing/2014/main" val="10001"/>
                  </a:ext>
                </a:extLst>
              </a:tr>
              <a:tr h="360851">
                <a:tc>
                  <a:txBody>
                    <a:bodyPr/>
                    <a:lstStyle/>
                    <a:p>
                      <a:r>
                        <a:rPr lang="en-US" sz="1300" dirty="0"/>
                        <a:t>Max AP</a:t>
                      </a:r>
                      <a:endParaRPr lang="en-US" sz="1300" b="1" dirty="0">
                        <a:solidFill>
                          <a:srgbClr val="F2F2F2"/>
                        </a:solidFill>
                      </a:endParaRPr>
                    </a:p>
                  </a:txBody>
                  <a:tcPr marL="121888" marR="121888" anchor="ctr"/>
                </a:tc>
                <a:tc>
                  <a:txBody>
                    <a:bodyPr/>
                    <a:lstStyle/>
                    <a:p>
                      <a:pPr algn="ctr"/>
                      <a:r>
                        <a:rPr lang="en-US" sz="1300" dirty="0"/>
                        <a:t>50</a:t>
                      </a:r>
                      <a:endParaRPr lang="en-US" sz="1300" b="1" dirty="0">
                        <a:solidFill>
                          <a:srgbClr val="9E0000"/>
                        </a:solidFill>
                      </a:endParaRPr>
                    </a:p>
                  </a:txBody>
                  <a:tcPr marL="121888" marR="121888" anchor="ctr"/>
                </a:tc>
                <a:tc>
                  <a:txBody>
                    <a:bodyPr/>
                    <a:lstStyle/>
                    <a:p>
                      <a:pPr algn="ctr"/>
                      <a:r>
                        <a:rPr lang="en-US" sz="1300" dirty="0"/>
                        <a:t>200</a:t>
                      </a:r>
                      <a:endParaRPr lang="en-US" sz="1300" b="1" dirty="0">
                        <a:solidFill>
                          <a:srgbClr val="9E0000"/>
                        </a:solidFill>
                      </a:endParaRPr>
                    </a:p>
                  </a:txBody>
                  <a:tcPr marL="121888" marR="121888" anchor="ctr"/>
                </a:tc>
                <a:tc>
                  <a:txBody>
                    <a:bodyPr/>
                    <a:lstStyle/>
                    <a:p>
                      <a:pPr algn="ctr"/>
                      <a:r>
                        <a:rPr lang="en-US" sz="1300" dirty="0"/>
                        <a:t>500</a:t>
                      </a:r>
                      <a:endParaRPr lang="en-US" sz="1300" b="1" dirty="0">
                        <a:solidFill>
                          <a:srgbClr val="9E0000"/>
                        </a:solidFill>
                      </a:endParaRPr>
                    </a:p>
                  </a:txBody>
                  <a:tcPr marL="121888" marR="121888" anchor="ctr"/>
                </a:tc>
                <a:tc>
                  <a:txBody>
                    <a:bodyPr/>
                    <a:lstStyle/>
                    <a:p>
                      <a:pPr marL="0" algn="ctr" defTabSz="914240" rtl="0" eaLnBrk="1" latinLnBrk="0" hangingPunct="1"/>
                      <a:r>
                        <a:rPr lang="en-US" sz="1300" kern="1200" dirty="0"/>
                        <a:t>1000</a:t>
                      </a:r>
                      <a:endParaRPr lang="en-US" sz="1300" b="1" i="0" kern="1200" dirty="0">
                        <a:solidFill>
                          <a:srgbClr val="9E0000"/>
                        </a:solidFill>
                        <a:latin typeface="+mn-lt"/>
                        <a:ea typeface="+mn-ea"/>
                        <a:cs typeface="+mn-cs"/>
                      </a:endParaRPr>
                    </a:p>
                  </a:txBody>
                  <a:tcPr marL="121888" marR="121888" anchor="ctr"/>
                </a:tc>
                <a:tc>
                  <a:txBody>
                    <a:bodyPr/>
                    <a:lstStyle/>
                    <a:p>
                      <a:pPr algn="ctr"/>
                      <a:r>
                        <a:rPr lang="en-US" sz="1300" dirty="0"/>
                        <a:t>3000</a:t>
                      </a:r>
                      <a:endParaRPr lang="en-US" sz="1300" b="1" dirty="0">
                        <a:solidFill>
                          <a:srgbClr val="9E0000"/>
                        </a:solidFill>
                      </a:endParaRPr>
                    </a:p>
                  </a:txBody>
                  <a:tcPr marL="121888" marR="121888" anchor="ctr"/>
                </a:tc>
                <a:extLst>
                  <a:ext uri="{0D108BD9-81ED-4DB2-BD59-A6C34878D82A}">
                    <a16:rowId xmlns:a16="http://schemas.microsoft.com/office/drawing/2014/main" val="10002"/>
                  </a:ext>
                </a:extLst>
              </a:tr>
              <a:tr h="360851">
                <a:tc>
                  <a:txBody>
                    <a:bodyPr/>
                    <a:lstStyle/>
                    <a:p>
                      <a:r>
                        <a:rPr lang="en-US" sz="1300" dirty="0"/>
                        <a:t>Max</a:t>
                      </a:r>
                      <a:r>
                        <a:rPr lang="en-US" sz="1300" baseline="0" dirty="0"/>
                        <a:t> Client</a:t>
                      </a:r>
                      <a:endParaRPr lang="en-US" sz="1300" b="1" dirty="0">
                        <a:solidFill>
                          <a:srgbClr val="F2F2F2"/>
                        </a:solidFill>
                      </a:endParaRPr>
                    </a:p>
                  </a:txBody>
                  <a:tcPr marL="121888" marR="121888" anchor="ctr"/>
                </a:tc>
                <a:tc>
                  <a:txBody>
                    <a:bodyPr/>
                    <a:lstStyle/>
                    <a:p>
                      <a:pPr algn="ctr"/>
                      <a:r>
                        <a:rPr lang="en-US" sz="1300" dirty="0"/>
                        <a:t>1,250</a:t>
                      </a:r>
                      <a:endParaRPr lang="en-US" sz="1300" b="1" dirty="0">
                        <a:solidFill>
                          <a:srgbClr val="9E0000"/>
                        </a:solidFill>
                      </a:endParaRPr>
                    </a:p>
                  </a:txBody>
                  <a:tcPr marL="121888" marR="121888" anchor="ctr"/>
                </a:tc>
                <a:tc>
                  <a:txBody>
                    <a:bodyPr/>
                    <a:lstStyle/>
                    <a:p>
                      <a:pPr algn="ctr"/>
                      <a:r>
                        <a:rPr lang="en-US" sz="1300" dirty="0"/>
                        <a:t>2,500</a:t>
                      </a:r>
                      <a:endParaRPr lang="en-US" sz="1300" b="1" dirty="0">
                        <a:solidFill>
                          <a:srgbClr val="9E0000"/>
                        </a:solidFill>
                      </a:endParaRPr>
                    </a:p>
                  </a:txBody>
                  <a:tcPr marL="121888" marR="121888" anchor="ctr"/>
                </a:tc>
                <a:tc>
                  <a:txBody>
                    <a:bodyPr/>
                    <a:lstStyle/>
                    <a:p>
                      <a:pPr algn="ctr"/>
                      <a:r>
                        <a:rPr lang="en-US" sz="1300" dirty="0"/>
                        <a:t>6,250</a:t>
                      </a:r>
                      <a:endParaRPr lang="en-US" sz="1300" b="1" dirty="0">
                        <a:solidFill>
                          <a:srgbClr val="9E0000"/>
                        </a:solidFill>
                      </a:endParaRPr>
                    </a:p>
                  </a:txBody>
                  <a:tcPr marL="121888" marR="121888" anchor="ctr"/>
                </a:tc>
                <a:tc>
                  <a:txBody>
                    <a:bodyPr/>
                    <a:lstStyle/>
                    <a:p>
                      <a:pPr marL="0" algn="ctr" defTabSz="914240" rtl="0" eaLnBrk="1" latinLnBrk="0" hangingPunct="1"/>
                      <a:r>
                        <a:rPr lang="en-US" sz="1300" kern="1200" dirty="0"/>
                        <a:t>10000</a:t>
                      </a:r>
                      <a:endParaRPr lang="en-US" sz="1300" b="1" i="0" kern="1200" dirty="0">
                        <a:solidFill>
                          <a:srgbClr val="9E0000"/>
                        </a:solidFill>
                        <a:latin typeface="+mn-lt"/>
                        <a:ea typeface="+mn-ea"/>
                        <a:cs typeface="+mn-cs"/>
                      </a:endParaRPr>
                    </a:p>
                  </a:txBody>
                  <a:tcPr marL="121888" marR="121888" anchor="ctr"/>
                </a:tc>
                <a:tc>
                  <a:txBody>
                    <a:bodyPr/>
                    <a:lstStyle/>
                    <a:p>
                      <a:pPr algn="ctr"/>
                      <a:r>
                        <a:rPr lang="en-US" sz="1300" dirty="0"/>
                        <a:t>30000</a:t>
                      </a:r>
                      <a:endParaRPr lang="en-US" sz="1300" b="1" dirty="0">
                        <a:solidFill>
                          <a:srgbClr val="9E0000"/>
                        </a:solidFill>
                      </a:endParaRPr>
                    </a:p>
                  </a:txBody>
                  <a:tcPr marL="121888" marR="121888" anchor="ctr"/>
                </a:tc>
                <a:extLst>
                  <a:ext uri="{0D108BD9-81ED-4DB2-BD59-A6C34878D82A}">
                    <a16:rowId xmlns:a16="http://schemas.microsoft.com/office/drawing/2014/main" val="10003"/>
                  </a:ext>
                </a:extLst>
              </a:tr>
              <a:tr h="360851">
                <a:tc>
                  <a:txBody>
                    <a:bodyPr/>
                    <a:lstStyle/>
                    <a:p>
                      <a:r>
                        <a:rPr lang="en-US" sz="1300" dirty="0"/>
                        <a:t>GE RJ45</a:t>
                      </a:r>
                      <a:endParaRPr lang="en-US" sz="1300" b="1" dirty="0">
                        <a:solidFill>
                          <a:srgbClr val="F2F2F2"/>
                        </a:solidFill>
                      </a:endParaRPr>
                    </a:p>
                  </a:txBody>
                  <a:tcPr marL="121888" marR="121888" anchor="ctr"/>
                </a:tc>
                <a:tc>
                  <a:txBody>
                    <a:bodyPr/>
                    <a:lstStyle/>
                    <a:p>
                      <a:pPr algn="ctr"/>
                      <a:r>
                        <a:rPr lang="en-US" sz="1300" dirty="0"/>
                        <a:t>4</a:t>
                      </a:r>
                      <a:endParaRPr lang="en-US" sz="1300" b="1" dirty="0">
                        <a:solidFill>
                          <a:srgbClr val="9E0000"/>
                        </a:solidFill>
                      </a:endParaRPr>
                    </a:p>
                  </a:txBody>
                  <a:tcPr marL="121888" marR="121888" anchor="ctr"/>
                </a:tc>
                <a:tc>
                  <a:txBody>
                    <a:bodyPr/>
                    <a:lstStyle/>
                    <a:p>
                      <a:pPr algn="ctr"/>
                      <a:r>
                        <a:rPr lang="en-US" sz="1300" dirty="0"/>
                        <a:t>4</a:t>
                      </a:r>
                      <a:endParaRPr lang="en-US" sz="1300" b="1" dirty="0">
                        <a:solidFill>
                          <a:srgbClr val="9E0000"/>
                        </a:solidFill>
                      </a:endParaRPr>
                    </a:p>
                  </a:txBody>
                  <a:tcPr marL="121888" marR="121888" anchor="ctr"/>
                </a:tc>
                <a:tc>
                  <a:txBody>
                    <a:bodyPr/>
                    <a:lstStyle/>
                    <a:p>
                      <a:pPr algn="ctr"/>
                      <a:r>
                        <a:rPr lang="en-US" sz="1300" dirty="0"/>
                        <a:t>4</a:t>
                      </a:r>
                      <a:endParaRPr lang="en-US" sz="1300" b="1" dirty="0">
                        <a:solidFill>
                          <a:srgbClr val="9E0000"/>
                        </a:solidFill>
                      </a:endParaRPr>
                    </a:p>
                  </a:txBody>
                  <a:tcPr marL="121888" marR="121888" anchor="ctr"/>
                </a:tc>
                <a:tc>
                  <a:txBody>
                    <a:bodyPr/>
                    <a:lstStyle/>
                    <a:p>
                      <a:pPr marL="0" algn="ctr" defTabSz="914240" rtl="0" eaLnBrk="1" latinLnBrk="0" hangingPunct="1"/>
                      <a:r>
                        <a:rPr lang="en-US" sz="1300" kern="1200" dirty="0"/>
                        <a:t>-</a:t>
                      </a:r>
                      <a:endParaRPr lang="en-US" sz="1300" b="1" i="0" kern="1200" dirty="0">
                        <a:solidFill>
                          <a:srgbClr val="9E0000"/>
                        </a:solidFill>
                        <a:latin typeface="+mn-lt"/>
                        <a:ea typeface="+mn-ea"/>
                        <a:cs typeface="+mn-cs"/>
                      </a:endParaRPr>
                    </a:p>
                  </a:txBody>
                  <a:tcPr marL="121888" marR="121888" anchor="ctr"/>
                </a:tc>
                <a:tc>
                  <a:txBody>
                    <a:bodyPr/>
                    <a:lstStyle/>
                    <a:p>
                      <a:pPr algn="ctr"/>
                      <a:r>
                        <a:rPr lang="en-US" sz="1300" dirty="0"/>
                        <a:t>-</a:t>
                      </a:r>
                      <a:endParaRPr lang="en-US" sz="1300" b="1" dirty="0">
                        <a:solidFill>
                          <a:srgbClr val="9E0000"/>
                        </a:solidFill>
                      </a:endParaRPr>
                    </a:p>
                  </a:txBody>
                  <a:tcPr marL="121888" marR="121888" anchor="ctr"/>
                </a:tc>
                <a:extLst>
                  <a:ext uri="{0D108BD9-81ED-4DB2-BD59-A6C34878D82A}">
                    <a16:rowId xmlns:a16="http://schemas.microsoft.com/office/drawing/2014/main" val="10004"/>
                  </a:ext>
                </a:extLst>
              </a:tr>
              <a:tr h="360851">
                <a:tc>
                  <a:txBody>
                    <a:bodyPr/>
                    <a:lstStyle/>
                    <a:p>
                      <a:r>
                        <a:rPr lang="en-US" sz="1300" dirty="0"/>
                        <a:t>SFP</a:t>
                      </a:r>
                      <a:endParaRPr lang="en-US" sz="1300" b="1" dirty="0">
                        <a:solidFill>
                          <a:srgbClr val="F2F2F2"/>
                        </a:solidFill>
                      </a:endParaRPr>
                    </a:p>
                  </a:txBody>
                  <a:tcPr marL="121888" marR="121888" anchor="ctr"/>
                </a:tc>
                <a:tc>
                  <a:txBody>
                    <a:bodyPr/>
                    <a:lstStyle/>
                    <a:p>
                      <a:pPr algn="ctr"/>
                      <a:r>
                        <a:rPr lang="en-US" sz="1300" dirty="0"/>
                        <a:t>-</a:t>
                      </a:r>
                      <a:endParaRPr lang="en-US" sz="1300" b="1" dirty="0">
                        <a:solidFill>
                          <a:srgbClr val="9E0000"/>
                        </a:solidFill>
                      </a:endParaRPr>
                    </a:p>
                  </a:txBody>
                  <a:tcPr marL="121888" marR="121888" anchor="ctr"/>
                </a:tc>
                <a:tc>
                  <a:txBody>
                    <a:bodyPr/>
                    <a:lstStyle/>
                    <a:p>
                      <a:pPr algn="ctr"/>
                      <a:r>
                        <a:rPr lang="en-US" sz="1300" dirty="0"/>
                        <a:t>-</a:t>
                      </a:r>
                      <a:endParaRPr lang="en-US" sz="1300" b="1" dirty="0">
                        <a:solidFill>
                          <a:srgbClr val="9E0000"/>
                        </a:solidFill>
                      </a:endParaRPr>
                    </a:p>
                  </a:txBody>
                  <a:tcPr marL="121888" marR="121888" anchor="ctr"/>
                </a:tc>
                <a:tc>
                  <a:txBody>
                    <a:bodyPr/>
                    <a:lstStyle/>
                    <a:p>
                      <a:pPr algn="ctr"/>
                      <a:r>
                        <a:rPr lang="en-US" sz="1300" dirty="0"/>
                        <a:t>4</a:t>
                      </a:r>
                      <a:endParaRPr lang="en-US" sz="1300" b="1" dirty="0">
                        <a:solidFill>
                          <a:srgbClr val="9E0000"/>
                        </a:solidFill>
                      </a:endParaRPr>
                    </a:p>
                  </a:txBody>
                  <a:tcPr marL="121888" marR="121888" anchor="ctr"/>
                </a:tc>
                <a:tc>
                  <a:txBody>
                    <a:bodyPr/>
                    <a:lstStyle/>
                    <a:p>
                      <a:pPr marL="0" algn="ctr" defTabSz="914240" rtl="0" eaLnBrk="1" latinLnBrk="0" hangingPunct="1"/>
                      <a:r>
                        <a:rPr lang="en-US" sz="1300" kern="1200" dirty="0"/>
                        <a:t>4</a:t>
                      </a:r>
                      <a:endParaRPr lang="en-US" sz="1300" b="1" i="0" kern="1200" dirty="0">
                        <a:solidFill>
                          <a:srgbClr val="9E0000"/>
                        </a:solidFill>
                        <a:latin typeface="+mn-lt"/>
                        <a:ea typeface="+mn-ea"/>
                        <a:cs typeface="+mn-cs"/>
                      </a:endParaRPr>
                    </a:p>
                  </a:txBody>
                  <a:tcPr marL="121888" marR="121888" anchor="ctr"/>
                </a:tc>
                <a:tc>
                  <a:txBody>
                    <a:bodyPr/>
                    <a:lstStyle/>
                    <a:p>
                      <a:pPr algn="ctr"/>
                      <a:r>
                        <a:rPr lang="en-US" sz="1300" dirty="0"/>
                        <a:t>8</a:t>
                      </a:r>
                      <a:endParaRPr lang="en-US" sz="1300" b="1" dirty="0">
                        <a:solidFill>
                          <a:srgbClr val="9E0000"/>
                        </a:solidFill>
                      </a:endParaRPr>
                    </a:p>
                  </a:txBody>
                  <a:tcPr marL="121888" marR="121888" anchor="ctr"/>
                </a:tc>
                <a:extLst>
                  <a:ext uri="{0D108BD9-81ED-4DB2-BD59-A6C34878D82A}">
                    <a16:rowId xmlns:a16="http://schemas.microsoft.com/office/drawing/2014/main" val="10005"/>
                  </a:ext>
                </a:extLst>
              </a:tr>
              <a:tr h="360851">
                <a:tc>
                  <a:txBody>
                    <a:bodyPr/>
                    <a:lstStyle/>
                    <a:p>
                      <a:r>
                        <a:rPr lang="en-US" sz="1300" dirty="0"/>
                        <a:t>SFP+ 10G</a:t>
                      </a:r>
                      <a:endParaRPr lang="en-US" sz="1300" b="1" dirty="0">
                        <a:solidFill>
                          <a:srgbClr val="F2F2F2"/>
                        </a:solidFill>
                      </a:endParaRPr>
                    </a:p>
                  </a:txBody>
                  <a:tcPr marL="121888" marR="121888" anchor="ctr"/>
                </a:tc>
                <a:tc>
                  <a:txBody>
                    <a:bodyPr/>
                    <a:lstStyle/>
                    <a:p>
                      <a:pPr algn="ctr"/>
                      <a:r>
                        <a:rPr lang="en-US" sz="1300" dirty="0"/>
                        <a:t>-</a:t>
                      </a:r>
                      <a:endParaRPr lang="en-US" sz="1300" b="1" dirty="0">
                        <a:solidFill>
                          <a:srgbClr val="9E0000"/>
                        </a:solidFill>
                      </a:endParaRPr>
                    </a:p>
                  </a:txBody>
                  <a:tcPr marL="121888" marR="121888" anchor="ctr"/>
                </a:tc>
                <a:tc>
                  <a:txBody>
                    <a:bodyPr/>
                    <a:lstStyle/>
                    <a:p>
                      <a:pPr algn="ctr"/>
                      <a:r>
                        <a:rPr lang="en-US" sz="1300" dirty="0"/>
                        <a:t>-</a:t>
                      </a:r>
                      <a:endParaRPr lang="en-US" sz="1300" b="1" dirty="0">
                        <a:solidFill>
                          <a:srgbClr val="9E0000"/>
                        </a:solidFill>
                      </a:endParaRPr>
                    </a:p>
                  </a:txBody>
                  <a:tcPr marL="121888" marR="121888" anchor="ctr"/>
                </a:tc>
                <a:tc>
                  <a:txBody>
                    <a:bodyPr/>
                    <a:lstStyle/>
                    <a:p>
                      <a:pPr algn="ctr"/>
                      <a:r>
                        <a:rPr lang="en-US" sz="1300" dirty="0"/>
                        <a:t>2 (built-in)</a:t>
                      </a:r>
                      <a:endParaRPr lang="en-US" sz="1300" b="1" dirty="0">
                        <a:solidFill>
                          <a:srgbClr val="9E0000"/>
                        </a:solidFill>
                      </a:endParaRPr>
                    </a:p>
                  </a:txBody>
                  <a:tcPr marL="121888" marR="121888" anchor="ctr"/>
                </a:tc>
                <a:tc>
                  <a:txBody>
                    <a:bodyPr/>
                    <a:lstStyle/>
                    <a:p>
                      <a:pPr marL="0" algn="ctr" defTabSz="914240" rtl="0" eaLnBrk="1" latinLnBrk="0" hangingPunct="1"/>
                      <a:r>
                        <a:rPr lang="en-US" sz="1300" kern="1200" dirty="0"/>
                        <a:t>4</a:t>
                      </a:r>
                      <a:endParaRPr lang="en-US" sz="1300" b="1" i="0" kern="1200" dirty="0">
                        <a:solidFill>
                          <a:srgbClr val="9E0000"/>
                        </a:solidFill>
                        <a:latin typeface="+mn-lt"/>
                        <a:ea typeface="+mn-ea"/>
                        <a:cs typeface="+mn-cs"/>
                      </a:endParaRPr>
                    </a:p>
                  </a:txBody>
                  <a:tcPr marL="121888" marR="121888" anchor="ctr"/>
                </a:tc>
                <a:tc>
                  <a:txBody>
                    <a:bodyPr/>
                    <a:lstStyle/>
                    <a:p>
                      <a:pPr algn="ctr"/>
                      <a:r>
                        <a:rPr lang="en-US" sz="1300" dirty="0"/>
                        <a:t>8</a:t>
                      </a:r>
                      <a:endParaRPr lang="en-US" sz="1300" b="1" dirty="0">
                        <a:solidFill>
                          <a:srgbClr val="9E0000"/>
                        </a:solidFill>
                      </a:endParaRPr>
                    </a:p>
                  </a:txBody>
                  <a:tcPr marL="121888" marR="121888" anchor="ctr"/>
                </a:tc>
                <a:extLst>
                  <a:ext uri="{0D108BD9-81ED-4DB2-BD59-A6C34878D82A}">
                    <a16:rowId xmlns:a16="http://schemas.microsoft.com/office/drawing/2014/main" val="10006"/>
                  </a:ext>
                </a:extLst>
              </a:tr>
              <a:tr h="497840">
                <a:tc>
                  <a:txBody>
                    <a:bodyPr/>
                    <a:lstStyle/>
                    <a:p>
                      <a:r>
                        <a:rPr lang="en-US" sz="1300" dirty="0"/>
                        <a:t>CPU</a:t>
                      </a:r>
                      <a:endParaRPr lang="en-US" sz="1300" b="1" dirty="0">
                        <a:solidFill>
                          <a:srgbClr val="F2F2F2"/>
                        </a:solidFill>
                      </a:endParaRPr>
                    </a:p>
                  </a:txBody>
                  <a:tcPr marL="121888" marR="121888" anchor="ctr"/>
                </a:tc>
                <a:tc>
                  <a:txBody>
                    <a:bodyPr/>
                    <a:lstStyle/>
                    <a:p>
                      <a:pPr algn="ctr"/>
                      <a:r>
                        <a:rPr lang="en-US" sz="1300" dirty="0"/>
                        <a:t>2.00 GHz,</a:t>
                      </a:r>
                    </a:p>
                    <a:p>
                      <a:pPr algn="ctr"/>
                      <a:r>
                        <a:rPr lang="en-US" sz="1300" dirty="0"/>
                        <a:t>4C4T</a:t>
                      </a:r>
                      <a:endParaRPr lang="en-US" sz="1300" b="1" dirty="0">
                        <a:solidFill>
                          <a:srgbClr val="9E0000"/>
                        </a:solidFill>
                      </a:endParaRPr>
                    </a:p>
                  </a:txBody>
                  <a:tcPr marL="121888" marR="121888" anchor="ctr"/>
                </a:tc>
                <a:tc>
                  <a:txBody>
                    <a:bodyPr/>
                    <a:lstStyle/>
                    <a:p>
                      <a:pPr algn="ctr"/>
                      <a:r>
                        <a:rPr lang="en-US" sz="1300" dirty="0"/>
                        <a:t>3.50 GHz,</a:t>
                      </a:r>
                    </a:p>
                    <a:p>
                      <a:pPr algn="ctr"/>
                      <a:r>
                        <a:rPr lang="en-US" sz="1300" dirty="0"/>
                        <a:t>2C4T</a:t>
                      </a:r>
                      <a:endParaRPr lang="en-US" sz="1300" b="1" dirty="0">
                        <a:solidFill>
                          <a:srgbClr val="9E0000"/>
                        </a:solidFill>
                      </a:endParaRPr>
                    </a:p>
                  </a:txBody>
                  <a:tcPr marL="121888" marR="121888" anchor="ctr"/>
                </a:tc>
                <a:tc>
                  <a:txBody>
                    <a:bodyPr/>
                    <a:lstStyle/>
                    <a:p>
                      <a:pPr algn="ctr"/>
                      <a:r>
                        <a:rPr lang="en-US" sz="1300" dirty="0"/>
                        <a:t>3.10 GHz,</a:t>
                      </a:r>
                    </a:p>
                    <a:p>
                      <a:pPr algn="ctr"/>
                      <a:r>
                        <a:rPr lang="en-US" sz="1300" dirty="0"/>
                        <a:t>4C8T</a:t>
                      </a:r>
                      <a:endParaRPr lang="en-US" sz="1300" b="1" dirty="0">
                        <a:solidFill>
                          <a:srgbClr val="9E0000"/>
                        </a:solidFill>
                      </a:endParaRPr>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IN" sz="1300" kern="1200" dirty="0"/>
                        <a:t>2 x E5 2620 </a:t>
                      </a:r>
                    </a:p>
                    <a:p>
                      <a:pPr marL="0" marR="0" indent="0" algn="ctr" defTabSz="914240" rtl="0" eaLnBrk="1" fontAlgn="auto" latinLnBrk="0" hangingPunct="1">
                        <a:lnSpc>
                          <a:spcPct val="100000"/>
                        </a:lnSpc>
                        <a:spcBef>
                          <a:spcPts val="0"/>
                        </a:spcBef>
                        <a:spcAft>
                          <a:spcPts val="0"/>
                        </a:spcAft>
                        <a:buClrTx/>
                        <a:buSzTx/>
                        <a:buFontTx/>
                        <a:buNone/>
                        <a:tabLst/>
                        <a:defRPr/>
                      </a:pPr>
                      <a:r>
                        <a:rPr lang="en-IN" sz="1300" kern="1200" dirty="0"/>
                        <a:t>(6 core)</a:t>
                      </a:r>
                      <a:endParaRPr lang="en-IN" sz="1300" b="1" i="0" kern="1200" dirty="0">
                        <a:solidFill>
                          <a:srgbClr val="9E0000"/>
                        </a:solidFill>
                        <a:latin typeface="+mn-lt"/>
                        <a:ea typeface="+mn-ea"/>
                        <a:cs typeface="+mn-cs"/>
                      </a:endParaRPr>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IN" sz="1300" kern="1200" dirty="0"/>
                        <a:t>2 x E5 2680 </a:t>
                      </a:r>
                    </a:p>
                    <a:p>
                      <a:pPr marL="0" marR="0" indent="0" algn="ctr" defTabSz="914240" rtl="0" eaLnBrk="1" fontAlgn="auto" latinLnBrk="0" hangingPunct="1">
                        <a:lnSpc>
                          <a:spcPct val="100000"/>
                        </a:lnSpc>
                        <a:spcBef>
                          <a:spcPts val="0"/>
                        </a:spcBef>
                        <a:spcAft>
                          <a:spcPts val="0"/>
                        </a:spcAft>
                        <a:buClrTx/>
                        <a:buSzTx/>
                        <a:buFontTx/>
                        <a:buNone/>
                        <a:tabLst/>
                        <a:defRPr/>
                      </a:pPr>
                      <a:r>
                        <a:rPr lang="en-IN" sz="1300" kern="1200" dirty="0"/>
                        <a:t>(12 core)</a:t>
                      </a:r>
                      <a:endParaRPr lang="en-IN" sz="1300" kern="1200" dirty="0">
                        <a:solidFill>
                          <a:schemeClr val="dk1"/>
                        </a:solidFill>
                        <a:latin typeface="+mn-lt"/>
                        <a:ea typeface="+mn-ea"/>
                        <a:cs typeface="+mn-cs"/>
                      </a:endParaRPr>
                    </a:p>
                  </a:txBody>
                  <a:tcPr marL="121888" marR="121888" anchor="ctr"/>
                </a:tc>
                <a:extLst>
                  <a:ext uri="{0D108BD9-81ED-4DB2-BD59-A6C34878D82A}">
                    <a16:rowId xmlns:a16="http://schemas.microsoft.com/office/drawing/2014/main" val="10007"/>
                  </a:ext>
                </a:extLst>
              </a:tr>
              <a:tr h="360851">
                <a:tc>
                  <a:txBody>
                    <a:bodyPr/>
                    <a:lstStyle/>
                    <a:p>
                      <a:r>
                        <a:rPr lang="en-US" sz="1300" dirty="0"/>
                        <a:t>RAM</a:t>
                      </a:r>
                      <a:endParaRPr lang="en-US" sz="1300" b="1" dirty="0">
                        <a:solidFill>
                          <a:srgbClr val="F2F2F2"/>
                        </a:solidFill>
                      </a:endParaRPr>
                    </a:p>
                  </a:txBody>
                  <a:tcPr marL="121888" marR="121888" anchor="ctr"/>
                </a:tc>
                <a:tc>
                  <a:txBody>
                    <a:bodyPr/>
                    <a:lstStyle/>
                    <a:p>
                      <a:pPr algn="ctr"/>
                      <a:r>
                        <a:rPr lang="en-US" sz="1300" dirty="0"/>
                        <a:t>4 GB</a:t>
                      </a:r>
                      <a:endParaRPr lang="en-US" sz="1300" b="1" dirty="0">
                        <a:solidFill>
                          <a:srgbClr val="9E0000"/>
                        </a:solidFill>
                      </a:endParaRPr>
                    </a:p>
                  </a:txBody>
                  <a:tcPr marL="121888" marR="121888" anchor="ctr"/>
                </a:tc>
                <a:tc>
                  <a:txBody>
                    <a:bodyPr/>
                    <a:lstStyle/>
                    <a:p>
                      <a:pPr algn="ctr"/>
                      <a:r>
                        <a:rPr lang="en-US" sz="1300" dirty="0"/>
                        <a:t>8 GB</a:t>
                      </a:r>
                      <a:endParaRPr lang="en-US" sz="1300" b="1" dirty="0">
                        <a:solidFill>
                          <a:srgbClr val="9E0000"/>
                        </a:solidFill>
                      </a:endParaRPr>
                    </a:p>
                  </a:txBody>
                  <a:tcPr marL="121888" marR="121888" anchor="ctr"/>
                </a:tc>
                <a:tc>
                  <a:txBody>
                    <a:bodyPr/>
                    <a:lstStyle/>
                    <a:p>
                      <a:pPr algn="ctr"/>
                      <a:r>
                        <a:rPr lang="en-US" sz="1300" dirty="0"/>
                        <a:t>16 GB</a:t>
                      </a:r>
                      <a:endParaRPr lang="en-US" sz="1300" b="1" dirty="0">
                        <a:solidFill>
                          <a:srgbClr val="9E0000"/>
                        </a:solidFill>
                      </a:endParaRPr>
                    </a:p>
                  </a:txBody>
                  <a:tcPr marL="121888" marR="121888" anchor="ctr"/>
                </a:tc>
                <a:tc>
                  <a:txBody>
                    <a:bodyPr/>
                    <a:lstStyle/>
                    <a:p>
                      <a:pPr marL="0" algn="ctr" defTabSz="914240" rtl="0" eaLnBrk="1" latinLnBrk="0" hangingPunct="1"/>
                      <a:r>
                        <a:rPr lang="en-US" sz="1300" kern="1200" dirty="0"/>
                        <a:t>32 GB</a:t>
                      </a:r>
                      <a:endParaRPr lang="en-US" sz="1300" b="1" i="0" kern="1200" dirty="0">
                        <a:solidFill>
                          <a:srgbClr val="9E0000"/>
                        </a:solidFill>
                        <a:latin typeface="+mn-lt"/>
                        <a:ea typeface="+mn-ea"/>
                        <a:cs typeface="+mn-cs"/>
                      </a:endParaRPr>
                    </a:p>
                  </a:txBody>
                  <a:tcPr marL="121888" marR="121888" anchor="ctr"/>
                </a:tc>
                <a:tc>
                  <a:txBody>
                    <a:bodyPr/>
                    <a:lstStyle/>
                    <a:p>
                      <a:pPr algn="ctr"/>
                      <a:r>
                        <a:rPr lang="en-US" sz="1300" dirty="0"/>
                        <a:t>64 GB</a:t>
                      </a:r>
                      <a:endParaRPr lang="en-US" sz="1300" b="1" dirty="0">
                        <a:solidFill>
                          <a:srgbClr val="9E0000"/>
                        </a:solidFill>
                      </a:endParaRPr>
                    </a:p>
                  </a:txBody>
                  <a:tcPr marL="121888" marR="121888" anchor="ctr"/>
                </a:tc>
                <a:extLst>
                  <a:ext uri="{0D108BD9-81ED-4DB2-BD59-A6C34878D82A}">
                    <a16:rowId xmlns:a16="http://schemas.microsoft.com/office/drawing/2014/main" val="10008"/>
                  </a:ext>
                </a:extLst>
              </a:tr>
              <a:tr h="360851">
                <a:tc>
                  <a:txBody>
                    <a:bodyPr/>
                    <a:lstStyle/>
                    <a:p>
                      <a:r>
                        <a:rPr lang="en-US" sz="1300" dirty="0"/>
                        <a:t>Storage</a:t>
                      </a:r>
                      <a:endParaRPr lang="en-US" sz="1300" b="1" dirty="0">
                        <a:solidFill>
                          <a:srgbClr val="F2F2F2"/>
                        </a:solidFill>
                      </a:endParaRPr>
                    </a:p>
                  </a:txBody>
                  <a:tcPr marL="121888" marR="121888" anchor="ctr"/>
                </a:tc>
                <a:tc>
                  <a:txBody>
                    <a:bodyPr/>
                    <a:lstStyle/>
                    <a:p>
                      <a:pPr algn="ctr"/>
                      <a:r>
                        <a:rPr lang="en-US" sz="1300" dirty="0"/>
                        <a:t>60 GB</a:t>
                      </a:r>
                      <a:endParaRPr lang="en-US" sz="1300" b="1" dirty="0">
                        <a:solidFill>
                          <a:srgbClr val="9E0000"/>
                        </a:solidFill>
                      </a:endParaRPr>
                    </a:p>
                  </a:txBody>
                  <a:tcPr marL="16929" marR="16929" marT="12700" marB="0" anchor="ctr"/>
                </a:tc>
                <a:tc>
                  <a:txBody>
                    <a:bodyPr/>
                    <a:lstStyle/>
                    <a:p>
                      <a:pPr algn="ctr"/>
                      <a:r>
                        <a:rPr lang="en-US" sz="1300" dirty="0"/>
                        <a:t>120GB</a:t>
                      </a:r>
                      <a:endParaRPr lang="en-US" sz="1300" b="1" dirty="0">
                        <a:solidFill>
                          <a:srgbClr val="9E0000"/>
                        </a:solidFill>
                      </a:endParaRPr>
                    </a:p>
                  </a:txBody>
                  <a:tcPr marL="121888" marR="121888" anchor="ctr"/>
                </a:tc>
                <a:tc>
                  <a:txBody>
                    <a:bodyPr/>
                    <a:lstStyle/>
                    <a:p>
                      <a:pPr algn="ctr"/>
                      <a:r>
                        <a:rPr lang="en-US" sz="1300" dirty="0"/>
                        <a:t>480 GB</a:t>
                      </a:r>
                      <a:endParaRPr lang="en-US" sz="1300" b="1" dirty="0">
                        <a:solidFill>
                          <a:srgbClr val="9E0000"/>
                        </a:solidFill>
                      </a:endParaRPr>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300" kern="1200" dirty="0"/>
                        <a:t>480 GB</a:t>
                      </a:r>
                    </a:p>
                  </a:txBody>
                  <a:tcPr marL="121888" marR="121888" anchor="ctr"/>
                </a:tc>
                <a:tc>
                  <a:txBody>
                    <a:bodyPr/>
                    <a:lstStyle/>
                    <a:p>
                      <a:pPr algn="ctr"/>
                      <a:r>
                        <a:rPr lang="en-US" sz="1300" dirty="0"/>
                        <a:t>480 GB</a:t>
                      </a:r>
                      <a:endParaRPr lang="en-US" sz="1300" b="1" dirty="0">
                        <a:solidFill>
                          <a:srgbClr val="9E0000"/>
                        </a:solidFill>
                      </a:endParaRPr>
                    </a:p>
                  </a:txBody>
                  <a:tcPr marL="121888" marR="121888" anchor="ctr"/>
                </a:tc>
                <a:extLst>
                  <a:ext uri="{0D108BD9-81ED-4DB2-BD59-A6C34878D82A}">
                    <a16:rowId xmlns:a16="http://schemas.microsoft.com/office/drawing/2014/main" val="10009"/>
                  </a:ext>
                </a:extLst>
              </a:tr>
              <a:tr h="360851">
                <a:tc>
                  <a:txBody>
                    <a:bodyPr/>
                    <a:lstStyle/>
                    <a:p>
                      <a:r>
                        <a:rPr lang="en-US" sz="1300" dirty="0"/>
                        <a:t>Power Supply</a:t>
                      </a:r>
                      <a:endParaRPr lang="en-US" sz="1300" b="1" dirty="0">
                        <a:solidFill>
                          <a:srgbClr val="F2F2F2"/>
                        </a:solidFill>
                      </a:endParaRPr>
                    </a:p>
                  </a:txBody>
                  <a:tcPr marL="121888" marR="121888" anchor="ctr"/>
                </a:tc>
                <a:tc>
                  <a:txBody>
                    <a:bodyPr/>
                    <a:lstStyle/>
                    <a:p>
                      <a:pPr algn="ctr"/>
                      <a:r>
                        <a:rPr lang="en-US" sz="1300" dirty="0"/>
                        <a:t>-</a:t>
                      </a:r>
                      <a:endParaRPr lang="en-US" sz="1300" b="1" dirty="0">
                        <a:solidFill>
                          <a:srgbClr val="9E0000"/>
                        </a:solidFill>
                      </a:endParaRPr>
                    </a:p>
                  </a:txBody>
                  <a:tcPr marL="121888" marR="121888" anchor="ctr"/>
                </a:tc>
                <a:tc>
                  <a:txBody>
                    <a:bodyPr/>
                    <a:lstStyle/>
                    <a:p>
                      <a:pPr algn="ctr"/>
                      <a:r>
                        <a:rPr lang="en-US" sz="1300" dirty="0"/>
                        <a:t>-</a:t>
                      </a:r>
                      <a:endParaRPr lang="en-US" sz="1300" b="1" dirty="0">
                        <a:solidFill>
                          <a:srgbClr val="9E0000"/>
                        </a:solidFill>
                      </a:endParaRPr>
                    </a:p>
                  </a:txBody>
                  <a:tcPr marL="121888" marR="121888" anchor="ctr"/>
                </a:tc>
                <a:tc>
                  <a:txBody>
                    <a:bodyPr/>
                    <a:lstStyle/>
                    <a:p>
                      <a:pPr algn="ctr"/>
                      <a:r>
                        <a:rPr lang="en-US" sz="1300" dirty="0"/>
                        <a:t>Dual PS</a:t>
                      </a:r>
                      <a:endParaRPr lang="en-US" sz="1300" b="1" i="0" dirty="0">
                        <a:solidFill>
                          <a:srgbClr val="9E0000"/>
                        </a:solidFill>
                        <a:latin typeface="+mn-lt"/>
                      </a:endParaRPr>
                    </a:p>
                  </a:txBody>
                  <a:tcPr marL="121888" marR="121888" anchor="ctr"/>
                </a:tc>
                <a:tc>
                  <a:txBody>
                    <a:bodyPr/>
                    <a:lstStyle/>
                    <a:p>
                      <a:pPr algn="ctr"/>
                      <a:r>
                        <a:rPr lang="en-US" sz="1300" dirty="0"/>
                        <a:t>Dual PS</a:t>
                      </a:r>
                      <a:endParaRPr lang="en-US" sz="1300" b="1" i="0" dirty="0">
                        <a:solidFill>
                          <a:srgbClr val="9E0000"/>
                        </a:solidFill>
                        <a:latin typeface="+mn-lt"/>
                      </a:endParaRPr>
                    </a:p>
                  </a:txBody>
                  <a:tcPr marL="121888" marR="121888" anchor="ctr"/>
                </a:tc>
                <a:tc>
                  <a:txBody>
                    <a:bodyPr/>
                    <a:lstStyle/>
                    <a:p>
                      <a:pPr algn="ctr"/>
                      <a:r>
                        <a:rPr lang="en-US" sz="1300" dirty="0"/>
                        <a:t>Dual PS</a:t>
                      </a:r>
                      <a:endParaRPr lang="en-US" sz="1300" b="1" i="0" dirty="0">
                        <a:solidFill>
                          <a:srgbClr val="9E0000"/>
                        </a:solidFill>
                        <a:latin typeface="+mn-lt"/>
                      </a:endParaRPr>
                    </a:p>
                  </a:txBody>
                  <a:tcPr marL="121888" marR="121888" anchor="ctr"/>
                </a:tc>
                <a:extLst>
                  <a:ext uri="{0D108BD9-81ED-4DB2-BD59-A6C34878D82A}">
                    <a16:rowId xmlns:a16="http://schemas.microsoft.com/office/drawing/2014/main" val="10010"/>
                  </a:ext>
                </a:extLst>
              </a:tr>
              <a:tr h="360851">
                <a:tc>
                  <a:txBody>
                    <a:bodyPr/>
                    <a:lstStyle/>
                    <a:p>
                      <a:r>
                        <a:rPr lang="en-US" sz="1300" b="1" dirty="0">
                          <a:solidFill>
                            <a:srgbClr val="F2F2F2"/>
                          </a:solidFill>
                        </a:rPr>
                        <a:t>Price</a:t>
                      </a:r>
                    </a:p>
                  </a:txBody>
                  <a:tcPr marL="121888" marR="121888" anchor="ctr"/>
                </a:tc>
                <a:tc>
                  <a:txBody>
                    <a:bodyPr/>
                    <a:lstStyle/>
                    <a:p>
                      <a:pPr algn="ctr"/>
                      <a:r>
                        <a:rPr lang="en-US" sz="1300" b="1" dirty="0">
                          <a:solidFill>
                            <a:srgbClr val="9E0000"/>
                          </a:solidFill>
                        </a:rPr>
                        <a:t>1 295</a:t>
                      </a:r>
                    </a:p>
                  </a:txBody>
                  <a:tcPr marL="121888" marR="121888" anchor="ctr"/>
                </a:tc>
                <a:tc>
                  <a:txBody>
                    <a:bodyPr/>
                    <a:lstStyle/>
                    <a:p>
                      <a:pPr algn="ctr"/>
                      <a:r>
                        <a:rPr lang="en-US" sz="1300" b="1" dirty="0">
                          <a:solidFill>
                            <a:srgbClr val="9E0000"/>
                          </a:solidFill>
                        </a:rPr>
                        <a:t>6 700</a:t>
                      </a:r>
                    </a:p>
                  </a:txBody>
                  <a:tcPr marL="121888" marR="121888" anchor="ctr"/>
                </a:tc>
                <a:tc>
                  <a:txBody>
                    <a:bodyPr/>
                    <a:lstStyle/>
                    <a:p>
                      <a:pPr algn="ctr"/>
                      <a:r>
                        <a:rPr lang="en-US" sz="1300" b="1" i="0" dirty="0">
                          <a:solidFill>
                            <a:srgbClr val="9E0000"/>
                          </a:solidFill>
                          <a:latin typeface="+mn-lt"/>
                        </a:rPr>
                        <a:t>11 900</a:t>
                      </a:r>
                    </a:p>
                  </a:txBody>
                  <a:tcPr marL="121888" marR="121888" anchor="ctr"/>
                </a:tc>
                <a:tc>
                  <a:txBody>
                    <a:bodyPr/>
                    <a:lstStyle/>
                    <a:p>
                      <a:pPr algn="ctr"/>
                      <a:r>
                        <a:rPr lang="en-US" sz="1300" b="1" i="0" dirty="0">
                          <a:solidFill>
                            <a:srgbClr val="9E0000"/>
                          </a:solidFill>
                          <a:latin typeface="+mn-lt"/>
                        </a:rPr>
                        <a:t>39 995</a:t>
                      </a:r>
                    </a:p>
                  </a:txBody>
                  <a:tcPr marL="121888" marR="121888" anchor="ctr"/>
                </a:tc>
                <a:tc>
                  <a:txBody>
                    <a:bodyPr/>
                    <a:lstStyle/>
                    <a:p>
                      <a:pPr algn="ctr"/>
                      <a:r>
                        <a:rPr lang="en-US" sz="1300" b="1" i="0" dirty="0">
                          <a:solidFill>
                            <a:srgbClr val="9E0000"/>
                          </a:solidFill>
                          <a:latin typeface="+mn-lt"/>
                        </a:rPr>
                        <a:t>79 995</a:t>
                      </a:r>
                    </a:p>
                  </a:txBody>
                  <a:tcPr marL="121888" marR="121888" anchor="ctr"/>
                </a:tc>
                <a:extLst>
                  <a:ext uri="{0D108BD9-81ED-4DB2-BD59-A6C34878D82A}">
                    <a16:rowId xmlns:a16="http://schemas.microsoft.com/office/drawing/2014/main" val="10011"/>
                  </a:ext>
                </a:extLst>
              </a:tr>
            </a:tbl>
          </a:graphicData>
        </a:graphic>
      </p:graphicFrame>
      <p:sp>
        <p:nvSpPr>
          <p:cNvPr id="2" name="Title 1"/>
          <p:cNvSpPr>
            <a:spLocks noGrp="1"/>
          </p:cNvSpPr>
          <p:nvPr>
            <p:ph type="title"/>
          </p:nvPr>
        </p:nvSpPr>
        <p:spPr/>
        <p:txBody>
          <a:bodyPr/>
          <a:lstStyle/>
          <a:p>
            <a:r>
              <a:rPr lang="fr-FR" dirty="0"/>
              <a:t>Wireless LAN </a:t>
            </a:r>
            <a:r>
              <a:rPr lang="fr-FR" dirty="0" err="1"/>
              <a:t>Controllers</a:t>
            </a:r>
            <a:endParaRPr lang="en-US" dirty="0"/>
          </a:p>
        </p:txBody>
      </p:sp>
      <p:sp>
        <p:nvSpPr>
          <p:cNvPr id="6" name="Text Placeholder 5"/>
          <p:cNvSpPr>
            <a:spLocks noGrp="1"/>
          </p:cNvSpPr>
          <p:nvPr>
            <p:ph type="body" sz="quarter" idx="13"/>
          </p:nvPr>
        </p:nvSpPr>
        <p:spPr>
          <a:xfrm>
            <a:off x="609441" y="674716"/>
            <a:ext cx="10835325" cy="369332"/>
          </a:xfrm>
        </p:spPr>
        <p:txBody>
          <a:bodyPr/>
          <a:lstStyle/>
          <a:p>
            <a:r>
              <a:rPr lang="en-US" dirty="0"/>
              <a:t>Hardware summary</a:t>
            </a:r>
          </a:p>
        </p:txBody>
      </p:sp>
    </p:spTree>
    <p:extLst>
      <p:ext uri="{BB962C8B-B14F-4D97-AF65-F5344CB8AC3E}">
        <p14:creationId xmlns:p14="http://schemas.microsoft.com/office/powerpoint/2010/main" val="3660193796"/>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endParaRPr lang="en-US"/>
          </a:p>
        </p:txBody>
      </p:sp>
      <p:sp>
        <p:nvSpPr>
          <p:cNvPr id="3" name="Title 2"/>
          <p:cNvSpPr>
            <a:spLocks noGrp="1"/>
          </p:cNvSpPr>
          <p:nvPr>
            <p:ph type="title"/>
          </p:nvPr>
        </p:nvSpPr>
        <p:spPr/>
        <p:txBody>
          <a:bodyPr/>
          <a:lstStyle/>
          <a:p>
            <a:r>
              <a:rPr lang="en-US" dirty="0"/>
              <a:t>Virtual FWLC offering</a:t>
            </a:r>
          </a:p>
        </p:txBody>
      </p:sp>
      <p:graphicFrame>
        <p:nvGraphicFramePr>
          <p:cNvPr id="4" name="Table 3"/>
          <p:cNvGraphicFramePr>
            <a:graphicFrameLocks noGrp="1"/>
          </p:cNvGraphicFramePr>
          <p:nvPr>
            <p:extLst>
              <p:ext uri="{D42A27DB-BD31-4B8C-83A1-F6EECF244321}">
                <p14:modId xmlns:p14="http://schemas.microsoft.com/office/powerpoint/2010/main" val="4294502982"/>
              </p:ext>
            </p:extLst>
          </p:nvPr>
        </p:nvGraphicFramePr>
        <p:xfrm>
          <a:off x="765998" y="4898221"/>
          <a:ext cx="10834688" cy="1271153"/>
        </p:xfrm>
        <a:graphic>
          <a:graphicData uri="http://schemas.openxmlformats.org/drawingml/2006/table">
            <a:tbl>
              <a:tblPr>
                <a:tableStyleId>{5C22544A-7EE6-4342-B048-85BDC9FD1C3A}</a:tableStyleId>
              </a:tblPr>
              <a:tblGrid>
                <a:gridCol w="3253785">
                  <a:extLst>
                    <a:ext uri="{9D8B030D-6E8A-4147-A177-3AD203B41FA5}">
                      <a16:colId xmlns:a16="http://schemas.microsoft.com/office/drawing/2014/main" val="20000"/>
                    </a:ext>
                  </a:extLst>
                </a:gridCol>
                <a:gridCol w="1444972">
                  <a:extLst>
                    <a:ext uri="{9D8B030D-6E8A-4147-A177-3AD203B41FA5}">
                      <a16:colId xmlns:a16="http://schemas.microsoft.com/office/drawing/2014/main" val="20001"/>
                    </a:ext>
                  </a:extLst>
                </a:gridCol>
                <a:gridCol w="5387456">
                  <a:extLst>
                    <a:ext uri="{9D8B030D-6E8A-4147-A177-3AD203B41FA5}">
                      <a16:colId xmlns:a16="http://schemas.microsoft.com/office/drawing/2014/main" val="20002"/>
                    </a:ext>
                  </a:extLst>
                </a:gridCol>
                <a:gridCol w="748475">
                  <a:extLst>
                    <a:ext uri="{9D8B030D-6E8A-4147-A177-3AD203B41FA5}">
                      <a16:colId xmlns:a16="http://schemas.microsoft.com/office/drawing/2014/main" val="20003"/>
                    </a:ext>
                  </a:extLst>
                </a:gridCol>
              </a:tblGrid>
              <a:tr h="140373">
                <a:tc>
                  <a:txBody>
                    <a:bodyPr/>
                    <a:lstStyle/>
                    <a:p>
                      <a:pPr algn="ctr" fontAlgn="ctr"/>
                      <a:r>
                        <a:rPr lang="en-US" sz="700" u="none" strike="noStrike">
                          <a:effectLst/>
                        </a:rPr>
                        <a:t> UNIT </a:t>
                      </a:r>
                      <a:endParaRPr lang="en-US" sz="700" b="1" i="0" u="none" strike="noStrike">
                        <a:solidFill>
                          <a:srgbClr val="000000"/>
                        </a:solidFill>
                        <a:effectLst/>
                        <a:latin typeface="Arial"/>
                      </a:endParaRPr>
                    </a:p>
                  </a:txBody>
                  <a:tcPr marL="0" marR="0" marT="0" marB="0" anchor="ctr"/>
                </a:tc>
                <a:tc>
                  <a:txBody>
                    <a:bodyPr/>
                    <a:lstStyle/>
                    <a:p>
                      <a:pPr algn="ctr" fontAlgn="ctr"/>
                      <a:r>
                        <a:rPr lang="en-US" sz="700" u="none" strike="noStrike">
                          <a:effectLst/>
                        </a:rPr>
                        <a:t> SKU </a:t>
                      </a:r>
                      <a:endParaRPr lang="en-US" sz="700" b="1" i="0" u="none" strike="noStrike">
                        <a:effectLst/>
                        <a:latin typeface="Arial"/>
                      </a:endParaRPr>
                    </a:p>
                  </a:txBody>
                  <a:tcPr marL="0" marR="0" marT="0" marB="0" anchor="ctr"/>
                </a:tc>
                <a:tc>
                  <a:txBody>
                    <a:bodyPr/>
                    <a:lstStyle/>
                    <a:p>
                      <a:pPr algn="ctr" fontAlgn="ctr"/>
                      <a:r>
                        <a:rPr lang="en-US" sz="700" u="none" strike="noStrike">
                          <a:effectLst/>
                        </a:rPr>
                        <a:t>Description</a:t>
                      </a:r>
                      <a:endParaRPr lang="en-US" sz="700" b="1" i="0" u="none" strike="noStrike">
                        <a:effectLst/>
                        <a:latin typeface="Arial"/>
                      </a:endParaRPr>
                    </a:p>
                  </a:txBody>
                  <a:tcPr marL="0" marR="0" marT="0" marB="0" anchor="ctr"/>
                </a:tc>
                <a:tc>
                  <a:txBody>
                    <a:bodyPr/>
                    <a:lstStyle/>
                    <a:p>
                      <a:pPr algn="ctr" fontAlgn="ctr"/>
                      <a:r>
                        <a:rPr lang="en-US" sz="700" u="none" strike="noStrike">
                          <a:effectLst/>
                        </a:rPr>
                        <a:t> Price </a:t>
                      </a:r>
                      <a:endParaRPr lang="en-US" sz="700" b="1" i="0" u="none" strike="noStrike">
                        <a:effectLst/>
                        <a:latin typeface="Arial"/>
                      </a:endParaRPr>
                    </a:p>
                  </a:txBody>
                  <a:tcPr marL="0" marR="0" marT="0" marB="0" anchor="ctr"/>
                </a:tc>
                <a:extLst>
                  <a:ext uri="{0D108BD9-81ED-4DB2-BD59-A6C34878D82A}">
                    <a16:rowId xmlns:a16="http://schemas.microsoft.com/office/drawing/2014/main" val="10000"/>
                  </a:ext>
                </a:extLst>
              </a:tr>
              <a:tr h="226156">
                <a:tc>
                  <a:txBody>
                    <a:bodyPr/>
                    <a:lstStyle/>
                    <a:p>
                      <a:pPr algn="ctr" fontAlgn="ctr"/>
                      <a:r>
                        <a:rPr lang="en-US" sz="700" u="none" strike="noStrike">
                          <a:effectLst/>
                        </a:rPr>
                        <a:t>FortiWLC-VM-50</a:t>
                      </a:r>
                      <a:endParaRPr lang="en-US" sz="700" b="1" i="0" u="none" strike="noStrike">
                        <a:effectLst/>
                        <a:latin typeface="Arial"/>
                      </a:endParaRPr>
                    </a:p>
                  </a:txBody>
                  <a:tcPr marL="0" marR="0" marT="0" marB="0" anchor="ctr"/>
                </a:tc>
                <a:tc>
                  <a:txBody>
                    <a:bodyPr/>
                    <a:lstStyle/>
                    <a:p>
                      <a:pPr algn="l" fontAlgn="b"/>
                      <a:r>
                        <a:rPr lang="en-US" sz="700" u="none" strike="noStrike">
                          <a:effectLst/>
                        </a:rPr>
                        <a:t>FWC-VM-50</a:t>
                      </a:r>
                      <a:endParaRPr lang="en-US" sz="700" b="0" i="0" u="none" strike="noStrike">
                        <a:effectLst/>
                        <a:latin typeface="Arial"/>
                      </a:endParaRPr>
                    </a:p>
                  </a:txBody>
                  <a:tcPr marL="0" marR="0" marT="0" marB="0" anchor="b"/>
                </a:tc>
                <a:tc>
                  <a:txBody>
                    <a:bodyPr/>
                    <a:lstStyle/>
                    <a:p>
                      <a:pPr algn="l" fontAlgn="b"/>
                      <a:r>
                        <a:rPr lang="en-US" sz="700" u="none" strike="noStrike">
                          <a:effectLst/>
                        </a:rPr>
                        <a:t>FortiWLC (FWC) WLAN controller Virtual Appliance perpetual license to support up to 50 APs. Supports VMware, Hyper-V, and KVM hypervisors.</a:t>
                      </a:r>
                      <a:endParaRPr lang="en-US" sz="700" b="0" i="0" u="none" strike="noStrike">
                        <a:effectLst/>
                        <a:latin typeface="Arial"/>
                      </a:endParaRPr>
                    </a:p>
                  </a:txBody>
                  <a:tcPr marL="0" marR="0" marT="0" marB="0" anchor="b"/>
                </a:tc>
                <a:tc>
                  <a:txBody>
                    <a:bodyPr/>
                    <a:lstStyle/>
                    <a:p>
                      <a:pPr algn="l" fontAlgn="b"/>
                      <a:r>
                        <a:rPr lang="en-US" sz="700" u="none" strike="noStrike">
                          <a:effectLst/>
                        </a:rPr>
                        <a:t> $               1,000 </a:t>
                      </a:r>
                      <a:endParaRPr lang="en-US" sz="700" b="0" i="0" u="none" strike="noStrike">
                        <a:effectLst/>
                        <a:latin typeface="Arial"/>
                      </a:endParaRPr>
                    </a:p>
                  </a:txBody>
                  <a:tcPr marL="0" marR="0" marT="0" marB="0" anchor="b"/>
                </a:tc>
                <a:extLst>
                  <a:ext uri="{0D108BD9-81ED-4DB2-BD59-A6C34878D82A}">
                    <a16:rowId xmlns:a16="http://schemas.microsoft.com/office/drawing/2014/main" val="10001"/>
                  </a:ext>
                </a:extLst>
              </a:tr>
              <a:tr h="226156">
                <a:tc>
                  <a:txBody>
                    <a:bodyPr/>
                    <a:lstStyle/>
                    <a:p>
                      <a:pPr algn="ctr" fontAlgn="ctr"/>
                      <a:r>
                        <a:rPr lang="en-US" sz="700" u="none" strike="noStrike">
                          <a:effectLst/>
                        </a:rPr>
                        <a:t>FortiWLC-VM-200</a:t>
                      </a:r>
                      <a:endParaRPr lang="en-US" sz="700" b="1" i="0" u="none" strike="noStrike">
                        <a:effectLst/>
                        <a:latin typeface="Arial"/>
                      </a:endParaRPr>
                    </a:p>
                  </a:txBody>
                  <a:tcPr marL="0" marR="0" marT="0" marB="0" anchor="ctr"/>
                </a:tc>
                <a:tc>
                  <a:txBody>
                    <a:bodyPr/>
                    <a:lstStyle/>
                    <a:p>
                      <a:pPr algn="l" fontAlgn="b"/>
                      <a:r>
                        <a:rPr lang="en-US" sz="700" u="none" strike="noStrike">
                          <a:effectLst/>
                        </a:rPr>
                        <a:t>FWC-VM-200</a:t>
                      </a:r>
                      <a:endParaRPr lang="en-US" sz="700" b="0" i="0" u="none" strike="noStrike">
                        <a:effectLst/>
                        <a:latin typeface="Arial"/>
                      </a:endParaRPr>
                    </a:p>
                  </a:txBody>
                  <a:tcPr marL="0" marR="0" marT="0" marB="0" anchor="b"/>
                </a:tc>
                <a:tc>
                  <a:txBody>
                    <a:bodyPr/>
                    <a:lstStyle/>
                    <a:p>
                      <a:pPr algn="l" fontAlgn="b"/>
                      <a:r>
                        <a:rPr lang="en-US" sz="700" u="none" strike="noStrike">
                          <a:effectLst/>
                        </a:rPr>
                        <a:t>FortiWLC (FWC) WLAN controller Virtual Appliance perpetual license to support up to 200 APs. Supports VMware, Hyper-V, and KVM hypervisors.</a:t>
                      </a:r>
                      <a:endParaRPr lang="en-US" sz="700" b="0" i="0" u="none" strike="noStrike">
                        <a:effectLst/>
                        <a:latin typeface="Arial"/>
                      </a:endParaRPr>
                    </a:p>
                  </a:txBody>
                  <a:tcPr marL="0" marR="0" marT="0" marB="0" anchor="b"/>
                </a:tc>
                <a:tc>
                  <a:txBody>
                    <a:bodyPr/>
                    <a:lstStyle/>
                    <a:p>
                      <a:pPr algn="l" fontAlgn="b"/>
                      <a:r>
                        <a:rPr lang="en-US" sz="700" u="none" strike="noStrike">
                          <a:effectLst/>
                        </a:rPr>
                        <a:t> $               4,000 </a:t>
                      </a:r>
                      <a:endParaRPr lang="en-US" sz="700" b="0" i="0" u="none" strike="noStrike">
                        <a:effectLst/>
                        <a:latin typeface="Arial"/>
                      </a:endParaRPr>
                    </a:p>
                  </a:txBody>
                  <a:tcPr marL="0" marR="0" marT="0" marB="0" anchor="b"/>
                </a:tc>
                <a:extLst>
                  <a:ext uri="{0D108BD9-81ED-4DB2-BD59-A6C34878D82A}">
                    <a16:rowId xmlns:a16="http://schemas.microsoft.com/office/drawing/2014/main" val="10002"/>
                  </a:ext>
                </a:extLst>
              </a:tr>
              <a:tr h="226156">
                <a:tc>
                  <a:txBody>
                    <a:bodyPr/>
                    <a:lstStyle/>
                    <a:p>
                      <a:pPr algn="ctr" fontAlgn="ctr"/>
                      <a:r>
                        <a:rPr lang="en-US" sz="700" u="none" strike="noStrike">
                          <a:effectLst/>
                        </a:rPr>
                        <a:t>FortiWLC-VM-500</a:t>
                      </a:r>
                      <a:endParaRPr lang="en-US" sz="700" b="1" i="0" u="none" strike="noStrike">
                        <a:effectLst/>
                        <a:latin typeface="Arial"/>
                      </a:endParaRPr>
                    </a:p>
                  </a:txBody>
                  <a:tcPr marL="0" marR="0" marT="0" marB="0" anchor="ctr"/>
                </a:tc>
                <a:tc>
                  <a:txBody>
                    <a:bodyPr/>
                    <a:lstStyle/>
                    <a:p>
                      <a:pPr algn="l" fontAlgn="b"/>
                      <a:r>
                        <a:rPr lang="en-US" sz="700" u="none" strike="noStrike">
                          <a:effectLst/>
                        </a:rPr>
                        <a:t>FWC-VM-500</a:t>
                      </a:r>
                      <a:endParaRPr lang="en-US" sz="700" b="0" i="0" u="none" strike="noStrike">
                        <a:effectLst/>
                        <a:latin typeface="Arial"/>
                      </a:endParaRPr>
                    </a:p>
                  </a:txBody>
                  <a:tcPr marL="0" marR="0" marT="0" marB="0" anchor="b"/>
                </a:tc>
                <a:tc>
                  <a:txBody>
                    <a:bodyPr/>
                    <a:lstStyle/>
                    <a:p>
                      <a:pPr algn="l" fontAlgn="b"/>
                      <a:r>
                        <a:rPr lang="en-US" sz="700" u="none" strike="noStrike">
                          <a:effectLst/>
                        </a:rPr>
                        <a:t>FortiWLC (FWC) WLAN controller Virtual Appliance perpetual license to support up to 500 APs. Supports VMware, Hyper-V, and KVM hypervisors.</a:t>
                      </a:r>
                      <a:endParaRPr lang="en-US" sz="700" b="0" i="0" u="none" strike="noStrike">
                        <a:effectLst/>
                        <a:latin typeface="Arial"/>
                      </a:endParaRPr>
                    </a:p>
                  </a:txBody>
                  <a:tcPr marL="0" marR="0" marT="0" marB="0" anchor="b"/>
                </a:tc>
                <a:tc>
                  <a:txBody>
                    <a:bodyPr/>
                    <a:lstStyle/>
                    <a:p>
                      <a:pPr algn="l" fontAlgn="b"/>
                      <a:r>
                        <a:rPr lang="en-US" sz="700" u="none" strike="noStrike">
                          <a:effectLst/>
                        </a:rPr>
                        <a:t> $             10,000 </a:t>
                      </a:r>
                      <a:endParaRPr lang="en-US" sz="700" b="0" i="0" u="none" strike="noStrike">
                        <a:effectLst/>
                        <a:latin typeface="Arial"/>
                      </a:endParaRPr>
                    </a:p>
                  </a:txBody>
                  <a:tcPr marL="0" marR="0" marT="0" marB="0" anchor="b"/>
                </a:tc>
                <a:extLst>
                  <a:ext uri="{0D108BD9-81ED-4DB2-BD59-A6C34878D82A}">
                    <a16:rowId xmlns:a16="http://schemas.microsoft.com/office/drawing/2014/main" val="10003"/>
                  </a:ext>
                </a:extLst>
              </a:tr>
              <a:tr h="226156">
                <a:tc>
                  <a:txBody>
                    <a:bodyPr/>
                    <a:lstStyle/>
                    <a:p>
                      <a:pPr algn="ctr" fontAlgn="ctr"/>
                      <a:r>
                        <a:rPr lang="en-US" sz="700" u="none" strike="noStrike">
                          <a:effectLst/>
                        </a:rPr>
                        <a:t>FortiWLC-VM-1000</a:t>
                      </a:r>
                      <a:endParaRPr lang="en-US" sz="700" b="1" i="0" u="none" strike="noStrike">
                        <a:effectLst/>
                        <a:latin typeface="Arial"/>
                      </a:endParaRPr>
                    </a:p>
                  </a:txBody>
                  <a:tcPr marL="0" marR="0" marT="0" marB="0" anchor="ctr"/>
                </a:tc>
                <a:tc>
                  <a:txBody>
                    <a:bodyPr/>
                    <a:lstStyle/>
                    <a:p>
                      <a:pPr algn="l" fontAlgn="b"/>
                      <a:r>
                        <a:rPr lang="en-US" sz="700" u="none" strike="noStrike">
                          <a:effectLst/>
                        </a:rPr>
                        <a:t>FWC-VM-1000</a:t>
                      </a:r>
                      <a:endParaRPr lang="en-US" sz="700" b="0" i="0" u="none" strike="noStrike">
                        <a:effectLst/>
                        <a:latin typeface="Arial"/>
                      </a:endParaRPr>
                    </a:p>
                  </a:txBody>
                  <a:tcPr marL="0" marR="0" marT="0" marB="0" anchor="b"/>
                </a:tc>
                <a:tc>
                  <a:txBody>
                    <a:bodyPr/>
                    <a:lstStyle/>
                    <a:p>
                      <a:pPr algn="l" fontAlgn="b"/>
                      <a:r>
                        <a:rPr lang="en-US" sz="700" u="none" strike="noStrike">
                          <a:effectLst/>
                        </a:rPr>
                        <a:t>FortiWLC (FWC) WLAN controller Virtual Appliance perpetual license to support up to 1000 APs. Supports VMware, Hyper-V, and KVM hypervisors.</a:t>
                      </a:r>
                      <a:endParaRPr lang="en-US" sz="700" b="0" i="0" u="none" strike="noStrike">
                        <a:effectLst/>
                        <a:latin typeface="Arial"/>
                      </a:endParaRPr>
                    </a:p>
                  </a:txBody>
                  <a:tcPr marL="0" marR="0" marT="0" marB="0" anchor="b"/>
                </a:tc>
                <a:tc>
                  <a:txBody>
                    <a:bodyPr/>
                    <a:lstStyle/>
                    <a:p>
                      <a:pPr algn="l" fontAlgn="b"/>
                      <a:r>
                        <a:rPr lang="en-US" sz="700" u="none" strike="noStrike">
                          <a:effectLst/>
                        </a:rPr>
                        <a:t> $             20,000 </a:t>
                      </a:r>
                      <a:endParaRPr lang="en-US" sz="700" b="0" i="0" u="none" strike="noStrike">
                        <a:effectLst/>
                        <a:latin typeface="Arial"/>
                      </a:endParaRPr>
                    </a:p>
                  </a:txBody>
                  <a:tcPr marL="0" marR="0" marT="0" marB="0" anchor="b"/>
                </a:tc>
                <a:extLst>
                  <a:ext uri="{0D108BD9-81ED-4DB2-BD59-A6C34878D82A}">
                    <a16:rowId xmlns:a16="http://schemas.microsoft.com/office/drawing/2014/main" val="10004"/>
                  </a:ext>
                </a:extLst>
              </a:tr>
              <a:tr h="226156">
                <a:tc>
                  <a:txBody>
                    <a:bodyPr/>
                    <a:lstStyle/>
                    <a:p>
                      <a:pPr algn="ctr" fontAlgn="ctr"/>
                      <a:r>
                        <a:rPr lang="en-US" sz="700" u="none" strike="noStrike">
                          <a:effectLst/>
                        </a:rPr>
                        <a:t>FortiWLC-VM-3000</a:t>
                      </a:r>
                      <a:endParaRPr lang="en-US" sz="700" b="1" i="0" u="none" strike="noStrike">
                        <a:effectLst/>
                        <a:latin typeface="Arial"/>
                      </a:endParaRPr>
                    </a:p>
                  </a:txBody>
                  <a:tcPr marL="0" marR="0" marT="0" marB="0" anchor="ctr"/>
                </a:tc>
                <a:tc>
                  <a:txBody>
                    <a:bodyPr/>
                    <a:lstStyle/>
                    <a:p>
                      <a:pPr algn="l" fontAlgn="b"/>
                      <a:r>
                        <a:rPr lang="en-US" sz="700" u="none" strike="noStrike">
                          <a:effectLst/>
                        </a:rPr>
                        <a:t>FWC-VM-3000</a:t>
                      </a:r>
                      <a:endParaRPr lang="en-US" sz="700" b="0" i="0" u="none" strike="noStrike">
                        <a:effectLst/>
                        <a:latin typeface="Arial"/>
                      </a:endParaRPr>
                    </a:p>
                  </a:txBody>
                  <a:tcPr marL="0" marR="0" marT="0" marB="0" anchor="b"/>
                </a:tc>
                <a:tc>
                  <a:txBody>
                    <a:bodyPr/>
                    <a:lstStyle/>
                    <a:p>
                      <a:pPr algn="l" fontAlgn="b"/>
                      <a:r>
                        <a:rPr lang="en-US" sz="700" u="none" strike="noStrike">
                          <a:effectLst/>
                        </a:rPr>
                        <a:t>FortiWLC (FWC) WLAN controller Virtual Appliance perpetual license to support up to 3000 APs. Supports VMware, Hyper-V, and KVM hypervisors.</a:t>
                      </a:r>
                      <a:endParaRPr lang="en-US" sz="700" b="0" i="0" u="none" strike="noStrike">
                        <a:effectLst/>
                        <a:latin typeface="Arial"/>
                      </a:endParaRPr>
                    </a:p>
                  </a:txBody>
                  <a:tcPr marL="0" marR="0" marT="0" marB="0" anchor="b"/>
                </a:tc>
                <a:tc>
                  <a:txBody>
                    <a:bodyPr/>
                    <a:lstStyle/>
                    <a:p>
                      <a:pPr algn="l" fontAlgn="b"/>
                      <a:r>
                        <a:rPr lang="en-US" sz="700" u="none" strike="noStrike" dirty="0">
                          <a:effectLst/>
                        </a:rPr>
                        <a:t> $             60,000 </a:t>
                      </a:r>
                      <a:endParaRPr lang="en-US" sz="700" b="0" i="0" u="none" strike="noStrike" dirty="0">
                        <a:effectLst/>
                        <a:latin typeface="Arial"/>
                      </a:endParaRPr>
                    </a:p>
                  </a:txBody>
                  <a:tcPr marL="0" marR="0" marT="0" marB="0" anchor="b"/>
                </a:tc>
                <a:extLst>
                  <a:ext uri="{0D108BD9-81ED-4DB2-BD59-A6C34878D82A}">
                    <a16:rowId xmlns:a16="http://schemas.microsoft.com/office/drawing/2014/main" val="10005"/>
                  </a:ext>
                </a:extLst>
              </a:tr>
            </a:tbl>
          </a:graphicData>
        </a:graphic>
      </p:graphicFrame>
      <p:sp>
        <p:nvSpPr>
          <p:cNvPr id="5" name="Rectangle 4"/>
          <p:cNvSpPr/>
          <p:nvPr/>
        </p:nvSpPr>
        <p:spPr>
          <a:xfrm>
            <a:off x="749148" y="3489842"/>
            <a:ext cx="10884664" cy="1338828"/>
          </a:xfrm>
          <a:prstGeom prst="rect">
            <a:avLst/>
          </a:prstGeom>
        </p:spPr>
        <p:txBody>
          <a:bodyPr wrap="square">
            <a:spAutoFit/>
          </a:bodyPr>
          <a:lstStyle/>
          <a:p>
            <a:pPr>
              <a:lnSpc>
                <a:spcPct val="150000"/>
              </a:lnSpc>
              <a:spcBef>
                <a:spcPct val="0"/>
              </a:spcBef>
              <a:defRPr/>
            </a:pPr>
            <a:r>
              <a:rPr lang="en-IN" dirty="0">
                <a:solidFill>
                  <a:srgbClr val="131313"/>
                </a:solidFill>
                <a:latin typeface="Arial" pitchFamily="34" charset="0"/>
                <a:ea typeface="ＭＳ Ｐゴシック"/>
                <a:cs typeface="ＭＳ Ｐゴシック"/>
              </a:rPr>
              <a:t>Each image of KVM, Hyper-V and VMware will support FWC50D, FWC2HD, FWC5HD, FWC10HD, FWC30HD platforms</a:t>
            </a:r>
          </a:p>
          <a:p>
            <a:pPr>
              <a:lnSpc>
                <a:spcPct val="150000"/>
              </a:lnSpc>
              <a:spcBef>
                <a:spcPct val="0"/>
              </a:spcBef>
              <a:defRPr/>
            </a:pPr>
            <a:r>
              <a:rPr lang="en-IN" dirty="0">
                <a:solidFill>
                  <a:srgbClr val="131313"/>
                </a:solidFill>
                <a:latin typeface="Arial" pitchFamily="34" charset="0"/>
                <a:ea typeface="ＭＳ Ｐゴシック"/>
                <a:cs typeface="ＭＳ Ｐゴシック"/>
              </a:rPr>
              <a:t>By default the Image will support FWC50D. Based on the licence, platform will be updated accordingly.</a:t>
            </a:r>
          </a:p>
        </p:txBody>
      </p:sp>
      <p:sp>
        <p:nvSpPr>
          <p:cNvPr id="6" name="7-Point Star 5"/>
          <p:cNvSpPr/>
          <p:nvPr/>
        </p:nvSpPr>
        <p:spPr bwMode="invGray">
          <a:xfrm>
            <a:off x="10789683" y="99152"/>
            <a:ext cx="1388125" cy="1288973"/>
          </a:xfrm>
          <a:prstGeom prst="star7">
            <a:avLst/>
          </a:prstGeom>
          <a:solidFill>
            <a:schemeClr val="accent6"/>
          </a:solidFill>
          <a:ln w="9525">
            <a:solidFill>
              <a:schemeClr val="accent6"/>
            </a:solid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solidFill>
                  <a:srgbClr val="FFFF00"/>
                </a:solidFill>
              </a:rPr>
              <a:t>8.3.1</a:t>
            </a:r>
          </a:p>
          <a:p>
            <a:pPr algn="ctr"/>
            <a:r>
              <a:rPr lang="en-US" sz="1400" dirty="0">
                <a:solidFill>
                  <a:srgbClr val="FFFF00"/>
                </a:solidFill>
              </a:rPr>
              <a:t>feature</a:t>
            </a:r>
          </a:p>
        </p:txBody>
      </p:sp>
    </p:spTree>
    <p:extLst>
      <p:ext uri="{BB962C8B-B14F-4D97-AF65-F5344CB8AC3E}">
        <p14:creationId xmlns:p14="http://schemas.microsoft.com/office/powerpoint/2010/main" val="3043151142"/>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invGray">
          <a:xfrm>
            <a:off x="7038753" y="1450602"/>
            <a:ext cx="4976045" cy="4737547"/>
          </a:xfrm>
          <a:prstGeom prst="roundRect">
            <a:avLst/>
          </a:prstGeom>
          <a:solidFill>
            <a:schemeClr val="accent6">
              <a:lumMod val="40000"/>
              <a:lumOff val="60000"/>
            </a:schemeClr>
          </a:solidFill>
          <a:ln w="9525">
            <a:solidFill>
              <a:schemeClr val="accent6"/>
            </a:solid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p:txBody>
          <a:bodyPr/>
          <a:lstStyle/>
          <a:p>
            <a:r>
              <a:rPr lang="en-US" dirty="0">
                <a:latin typeface="+mn-lt"/>
              </a:rPr>
              <a:t>BoM – Key Difference with Competitors - licensing</a:t>
            </a:r>
          </a:p>
        </p:txBody>
      </p:sp>
      <p:sp>
        <p:nvSpPr>
          <p:cNvPr id="4" name="Text Placeholder 3"/>
          <p:cNvSpPr>
            <a:spLocks noGrp="1"/>
          </p:cNvSpPr>
          <p:nvPr>
            <p:ph type="body" sz="quarter" idx="13"/>
          </p:nvPr>
        </p:nvSpPr>
        <p:spPr/>
        <p:txBody>
          <a:bodyPr/>
          <a:lstStyle/>
          <a:p>
            <a:r>
              <a:rPr lang="en-US" dirty="0"/>
              <a:t>Ease of doing business with us</a:t>
            </a:r>
          </a:p>
        </p:txBody>
      </p:sp>
      <p:sp>
        <p:nvSpPr>
          <p:cNvPr id="3" name="Content Placeholder 2"/>
          <p:cNvSpPr>
            <a:spLocks noGrp="1"/>
          </p:cNvSpPr>
          <p:nvPr>
            <p:ph idx="1"/>
          </p:nvPr>
        </p:nvSpPr>
        <p:spPr>
          <a:xfrm>
            <a:off x="393405" y="1554480"/>
            <a:ext cx="6645348" cy="4594784"/>
          </a:xfrm>
        </p:spPr>
        <p:txBody>
          <a:bodyPr>
            <a:normAutofit fontScale="92500" lnSpcReduction="20000"/>
          </a:bodyPr>
          <a:lstStyle/>
          <a:p>
            <a:r>
              <a:rPr lang="en-US" sz="2500" dirty="0"/>
              <a:t>Fortinet has everything embedded in a single Controller</a:t>
            </a:r>
          </a:p>
          <a:p>
            <a:pPr lvl="1"/>
            <a:r>
              <a:rPr lang="en-US" sz="2100" dirty="0"/>
              <a:t>Basic SKUs includes all AP Licenses and high availability</a:t>
            </a:r>
          </a:p>
          <a:p>
            <a:pPr lvl="1"/>
            <a:r>
              <a:rPr lang="en-US" sz="2100" dirty="0"/>
              <a:t>No need for any AP licenses</a:t>
            </a:r>
          </a:p>
          <a:p>
            <a:pPr lvl="1"/>
            <a:r>
              <a:rPr lang="en-US" sz="2100" dirty="0"/>
              <a:t>No need for any Feature License</a:t>
            </a:r>
          </a:p>
          <a:p>
            <a:pPr lvl="1"/>
            <a:r>
              <a:rPr lang="en-US" sz="2100" dirty="0"/>
              <a:t>Required Support purchase per AP for 1y min</a:t>
            </a:r>
          </a:p>
          <a:p>
            <a:r>
              <a:rPr lang="en-US" sz="2500" dirty="0"/>
              <a:t>Fortinet has every feature embedded in a single Management license:</a:t>
            </a:r>
          </a:p>
          <a:p>
            <a:pPr lvl="1"/>
            <a:r>
              <a:rPr lang="en-US" sz="2100" dirty="0"/>
              <a:t>All advanced features like WIPS, Spectrum, Service Assurance Management, High Availability, etc. are embedded</a:t>
            </a:r>
          </a:p>
          <a:p>
            <a:pPr lvl="1"/>
            <a:r>
              <a:rPr lang="en-US" sz="2100" dirty="0"/>
              <a:t>Included all WLC licenses and 50 AP licenses</a:t>
            </a:r>
          </a:p>
          <a:p>
            <a:pPr lvl="1"/>
            <a:r>
              <a:rPr lang="en-US" sz="2100" dirty="0"/>
              <a:t>Add flexible AP licenses on top of included ones (50, 250, 2500)</a:t>
            </a:r>
          </a:p>
        </p:txBody>
      </p:sp>
      <p:sp>
        <p:nvSpPr>
          <p:cNvPr id="9" name="Rounded Rectangle 8"/>
          <p:cNvSpPr/>
          <p:nvPr/>
        </p:nvSpPr>
        <p:spPr bwMode="invGray">
          <a:xfrm>
            <a:off x="7253842" y="2108531"/>
            <a:ext cx="2070307" cy="546847"/>
          </a:xfrm>
          <a:prstGeom prst="roundRect">
            <a:avLst/>
          </a:prstGeom>
          <a:solidFill>
            <a:schemeClr val="accent2"/>
          </a:solidFill>
          <a:ln w="9525">
            <a:solidFill>
              <a:schemeClr val="accent4">
                <a:lumMod val="40000"/>
                <a:lumOff val="60000"/>
              </a:schemeClr>
            </a:solidFill>
            <a:round/>
            <a:headEnd/>
            <a:tailEnd/>
          </a:ln>
          <a:extLst/>
        </p:spPr>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defTabSz="457092"/>
            <a:r>
              <a:rPr lang="en-US" sz="2800" dirty="0">
                <a:solidFill>
                  <a:srgbClr val="000000"/>
                </a:solidFill>
                <a:latin typeface="Arial"/>
              </a:rPr>
              <a:t>AP</a:t>
            </a:r>
          </a:p>
        </p:txBody>
      </p:sp>
      <p:sp>
        <p:nvSpPr>
          <p:cNvPr id="10" name="Rounded Rectangle 9"/>
          <p:cNvSpPr/>
          <p:nvPr/>
        </p:nvSpPr>
        <p:spPr bwMode="invGray">
          <a:xfrm>
            <a:off x="7253842" y="2959379"/>
            <a:ext cx="2070307" cy="546847"/>
          </a:xfrm>
          <a:prstGeom prst="roundRect">
            <a:avLst/>
          </a:prstGeom>
          <a:solidFill>
            <a:schemeClr val="bg1">
              <a:lumMod val="50000"/>
            </a:schemeClr>
          </a:solidFill>
          <a:ln w="9525">
            <a:solidFill>
              <a:schemeClr val="accent4">
                <a:lumMod val="40000"/>
                <a:lumOff val="60000"/>
              </a:schemeClr>
            </a:solidFill>
            <a:round/>
            <a:headEnd/>
            <a:tailEnd/>
          </a:ln>
          <a:extLst/>
        </p:spPr>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defTabSz="457092"/>
            <a:r>
              <a:rPr lang="en-US" sz="2400" dirty="0">
                <a:solidFill>
                  <a:srgbClr val="000000"/>
                </a:solidFill>
                <a:latin typeface="Arial"/>
              </a:rPr>
              <a:t>Controller</a:t>
            </a:r>
            <a:endParaRPr lang="en-US" sz="2700" dirty="0">
              <a:solidFill>
                <a:srgbClr val="000000"/>
              </a:solidFill>
              <a:latin typeface="Arial"/>
            </a:endParaRPr>
          </a:p>
        </p:txBody>
      </p:sp>
      <p:sp>
        <p:nvSpPr>
          <p:cNvPr id="12" name="Rounded Rectangle 11"/>
          <p:cNvSpPr/>
          <p:nvPr/>
        </p:nvSpPr>
        <p:spPr bwMode="invGray">
          <a:xfrm>
            <a:off x="7253842" y="3723187"/>
            <a:ext cx="2070307" cy="546847"/>
          </a:xfrm>
          <a:prstGeom prst="roundRect">
            <a:avLst/>
          </a:prstGeom>
          <a:solidFill>
            <a:schemeClr val="bg1"/>
          </a:solidFill>
          <a:ln w="9525">
            <a:solidFill>
              <a:schemeClr val="accent4">
                <a:lumMod val="40000"/>
                <a:lumOff val="60000"/>
              </a:schemeClr>
            </a:solidFill>
            <a:round/>
            <a:headEnd/>
            <a:tailEnd/>
          </a:ln>
          <a:extLst/>
        </p:spPr>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defTabSz="457092"/>
            <a:r>
              <a:rPr lang="en-US" sz="2400" dirty="0">
                <a:solidFill>
                  <a:srgbClr val="000000"/>
                </a:solidFill>
                <a:latin typeface="Arial"/>
              </a:rPr>
              <a:t>AP License</a:t>
            </a:r>
            <a:endParaRPr lang="en-US" sz="1500" dirty="0">
              <a:solidFill>
                <a:srgbClr val="000000"/>
              </a:solidFill>
              <a:latin typeface="Arial"/>
            </a:endParaRPr>
          </a:p>
        </p:txBody>
      </p:sp>
      <p:sp>
        <p:nvSpPr>
          <p:cNvPr id="18" name="Rounded Rectangle 17"/>
          <p:cNvSpPr/>
          <p:nvPr/>
        </p:nvSpPr>
        <p:spPr bwMode="invGray">
          <a:xfrm>
            <a:off x="9760973" y="2108531"/>
            <a:ext cx="2070307" cy="546847"/>
          </a:xfrm>
          <a:prstGeom prst="roundRect">
            <a:avLst/>
          </a:prstGeom>
          <a:solidFill>
            <a:schemeClr val="accent2"/>
          </a:solidFill>
          <a:ln w="9525">
            <a:solidFill>
              <a:schemeClr val="accent4">
                <a:lumMod val="40000"/>
                <a:lumOff val="60000"/>
              </a:schemeClr>
            </a:solidFill>
            <a:round/>
            <a:headEnd/>
            <a:tailEnd/>
          </a:ln>
          <a:extLst/>
        </p:spPr>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defTabSz="457092"/>
            <a:r>
              <a:rPr lang="en-US" sz="2800" dirty="0">
                <a:solidFill>
                  <a:srgbClr val="000000"/>
                </a:solidFill>
                <a:latin typeface="Arial"/>
              </a:rPr>
              <a:t>AP</a:t>
            </a:r>
          </a:p>
        </p:txBody>
      </p:sp>
      <p:sp>
        <p:nvSpPr>
          <p:cNvPr id="19" name="Rounded Rectangle 18"/>
          <p:cNvSpPr/>
          <p:nvPr/>
        </p:nvSpPr>
        <p:spPr bwMode="invGray">
          <a:xfrm>
            <a:off x="9760973" y="2959379"/>
            <a:ext cx="2070307" cy="546847"/>
          </a:xfrm>
          <a:prstGeom prst="roundRect">
            <a:avLst/>
          </a:prstGeom>
          <a:solidFill>
            <a:schemeClr val="bg1">
              <a:lumMod val="50000"/>
            </a:schemeClr>
          </a:solidFill>
          <a:ln w="9525">
            <a:solidFill>
              <a:schemeClr val="accent4">
                <a:lumMod val="40000"/>
                <a:lumOff val="60000"/>
              </a:schemeClr>
            </a:solidFill>
            <a:round/>
            <a:headEnd/>
            <a:tailEnd/>
          </a:ln>
          <a:extLst/>
        </p:spPr>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defTabSz="457092"/>
            <a:r>
              <a:rPr lang="en-US" sz="2400" dirty="0">
                <a:solidFill>
                  <a:srgbClr val="000000"/>
                </a:solidFill>
                <a:latin typeface="Arial"/>
              </a:rPr>
              <a:t>Controller</a:t>
            </a:r>
            <a:endParaRPr lang="en-US" sz="2700" dirty="0">
              <a:solidFill>
                <a:srgbClr val="000000"/>
              </a:solidFill>
              <a:latin typeface="Arial"/>
            </a:endParaRPr>
          </a:p>
        </p:txBody>
      </p:sp>
      <p:sp>
        <p:nvSpPr>
          <p:cNvPr id="25" name="Rounded Rectangle 24"/>
          <p:cNvSpPr/>
          <p:nvPr/>
        </p:nvSpPr>
        <p:spPr bwMode="invGray">
          <a:xfrm>
            <a:off x="7253842" y="5159735"/>
            <a:ext cx="2070307" cy="546847"/>
          </a:xfrm>
          <a:prstGeom prst="roundRect">
            <a:avLst/>
          </a:prstGeom>
          <a:solidFill>
            <a:schemeClr val="accent5">
              <a:lumMod val="60000"/>
              <a:lumOff val="40000"/>
            </a:schemeClr>
          </a:solidFill>
          <a:ln w="9525">
            <a:solidFill>
              <a:schemeClr val="accent4">
                <a:lumMod val="40000"/>
                <a:lumOff val="60000"/>
              </a:schemeClr>
            </a:solidFill>
            <a:round/>
            <a:headEnd/>
            <a:tailEnd/>
          </a:ln>
          <a:extLst/>
        </p:spPr>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defTabSz="457092"/>
            <a:r>
              <a:rPr lang="en-US" sz="2400" dirty="0">
                <a:solidFill>
                  <a:srgbClr val="000000"/>
                </a:solidFill>
                <a:latin typeface="Arial"/>
              </a:rPr>
              <a:t>Support</a:t>
            </a:r>
            <a:endParaRPr lang="en-US" sz="2700" dirty="0">
              <a:solidFill>
                <a:srgbClr val="000000"/>
              </a:solidFill>
              <a:latin typeface="Arial"/>
            </a:endParaRPr>
          </a:p>
        </p:txBody>
      </p:sp>
      <p:sp>
        <p:nvSpPr>
          <p:cNvPr id="26" name="Rounded Rectangle 25"/>
          <p:cNvSpPr/>
          <p:nvPr/>
        </p:nvSpPr>
        <p:spPr bwMode="invGray">
          <a:xfrm>
            <a:off x="9760973" y="5159735"/>
            <a:ext cx="2070307" cy="546847"/>
          </a:xfrm>
          <a:prstGeom prst="roundRect">
            <a:avLst/>
          </a:prstGeom>
          <a:solidFill>
            <a:schemeClr val="accent5">
              <a:lumMod val="60000"/>
              <a:lumOff val="40000"/>
            </a:schemeClr>
          </a:solidFill>
          <a:ln w="9525">
            <a:solidFill>
              <a:schemeClr val="accent4">
                <a:lumMod val="40000"/>
                <a:lumOff val="60000"/>
              </a:schemeClr>
            </a:solidFill>
            <a:round/>
            <a:headEnd/>
            <a:tailEnd/>
          </a:ln>
          <a:extLst/>
        </p:spPr>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defTabSz="457092"/>
            <a:r>
              <a:rPr lang="en-US" sz="2400" dirty="0">
                <a:solidFill>
                  <a:srgbClr val="000000"/>
                </a:solidFill>
                <a:latin typeface="Arial"/>
              </a:rPr>
              <a:t>Support</a:t>
            </a:r>
            <a:endParaRPr lang="en-US" sz="2700" dirty="0">
              <a:solidFill>
                <a:srgbClr val="000000"/>
              </a:solidFill>
              <a:latin typeface="Arial"/>
            </a:endParaRPr>
          </a:p>
        </p:txBody>
      </p:sp>
      <p:sp>
        <p:nvSpPr>
          <p:cNvPr id="27" name="TextBox 26"/>
          <p:cNvSpPr txBox="1"/>
          <p:nvPr/>
        </p:nvSpPr>
        <p:spPr>
          <a:xfrm>
            <a:off x="7349014" y="1614693"/>
            <a:ext cx="1906890" cy="492420"/>
          </a:xfrm>
          <a:prstGeom prst="rect">
            <a:avLst/>
          </a:prstGeom>
          <a:noFill/>
        </p:spPr>
        <p:txBody>
          <a:bodyPr wrap="none" lIns="121899" tIns="60949" rIns="121899" bIns="60949" rtlCol="0">
            <a:spAutoFit/>
          </a:bodyPr>
          <a:lstStyle/>
          <a:p>
            <a:r>
              <a:rPr lang="en-US" sz="2400" dirty="0">
                <a:solidFill>
                  <a:srgbClr val="000000"/>
                </a:solidFill>
                <a:latin typeface="Arial"/>
              </a:rPr>
              <a:t>Competitors</a:t>
            </a:r>
          </a:p>
        </p:txBody>
      </p:sp>
      <p:sp>
        <p:nvSpPr>
          <p:cNvPr id="28" name="TextBox 27"/>
          <p:cNvSpPr txBox="1"/>
          <p:nvPr/>
        </p:nvSpPr>
        <p:spPr>
          <a:xfrm>
            <a:off x="10151673" y="1610097"/>
            <a:ext cx="1288906" cy="492443"/>
          </a:xfrm>
          <a:prstGeom prst="rect">
            <a:avLst/>
          </a:prstGeom>
          <a:noFill/>
        </p:spPr>
        <p:txBody>
          <a:bodyPr wrap="none" lIns="121899" tIns="60949" rIns="121899" bIns="60949" rtlCol="0">
            <a:spAutoFit/>
          </a:bodyPr>
          <a:lstStyle/>
          <a:p>
            <a:r>
              <a:rPr lang="en-US" sz="2400" dirty="0">
                <a:solidFill>
                  <a:srgbClr val="000000"/>
                </a:solidFill>
                <a:latin typeface="Arial"/>
              </a:rPr>
              <a:t>Fortinet</a:t>
            </a:r>
          </a:p>
        </p:txBody>
      </p:sp>
      <p:sp>
        <p:nvSpPr>
          <p:cNvPr id="13" name="Rounded Rectangle 12"/>
          <p:cNvSpPr/>
          <p:nvPr/>
        </p:nvSpPr>
        <p:spPr bwMode="invGray">
          <a:xfrm>
            <a:off x="7253841" y="4404202"/>
            <a:ext cx="2070307" cy="546847"/>
          </a:xfrm>
          <a:prstGeom prst="roundRect">
            <a:avLst/>
          </a:prstGeom>
          <a:solidFill>
            <a:schemeClr val="bg1"/>
          </a:solidFill>
          <a:ln w="9525">
            <a:solidFill>
              <a:schemeClr val="accent4">
                <a:lumMod val="40000"/>
                <a:lumOff val="60000"/>
              </a:schemeClr>
            </a:solidFill>
            <a:round/>
            <a:headEnd/>
            <a:tailEnd/>
          </a:ln>
          <a:extLst/>
        </p:spPr>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defTabSz="457092"/>
            <a:r>
              <a:rPr lang="en-US" sz="2000" i="1" dirty="0">
                <a:solidFill>
                  <a:srgbClr val="000000"/>
                </a:solidFill>
                <a:latin typeface="Arial"/>
              </a:rPr>
              <a:t>Features License</a:t>
            </a:r>
            <a:endParaRPr lang="en-US" sz="1400" i="1" dirty="0">
              <a:solidFill>
                <a:srgbClr val="000000"/>
              </a:solidFill>
              <a:latin typeface="Arial"/>
            </a:endParaRPr>
          </a:p>
        </p:txBody>
      </p:sp>
      <p:sp>
        <p:nvSpPr>
          <p:cNvPr id="16" name="TextBox 15"/>
          <p:cNvSpPr txBox="1"/>
          <p:nvPr/>
        </p:nvSpPr>
        <p:spPr>
          <a:xfrm>
            <a:off x="7690223" y="1021792"/>
            <a:ext cx="3772785" cy="492420"/>
          </a:xfrm>
          <a:prstGeom prst="rect">
            <a:avLst/>
          </a:prstGeom>
          <a:noFill/>
        </p:spPr>
        <p:txBody>
          <a:bodyPr wrap="none" lIns="121899" tIns="60949" rIns="121899" bIns="60949" rtlCol="0">
            <a:spAutoFit/>
          </a:bodyPr>
          <a:lstStyle/>
          <a:p>
            <a:r>
              <a:rPr lang="en-US" sz="2400" i="1" dirty="0">
                <a:solidFill>
                  <a:srgbClr val="000000"/>
                </a:solidFill>
                <a:latin typeface="Arial"/>
              </a:rPr>
              <a:t>Wireless LAN Controllers:</a:t>
            </a:r>
          </a:p>
        </p:txBody>
      </p:sp>
    </p:spTree>
    <p:extLst>
      <p:ext uri="{BB962C8B-B14F-4D97-AF65-F5344CB8AC3E}">
        <p14:creationId xmlns:p14="http://schemas.microsoft.com/office/powerpoint/2010/main" val="680438710"/>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4" descr="D:\icons\icons2\inventor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371" y="964956"/>
            <a:ext cx="797414" cy="79741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D:\icons\icons2\monitori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1113" y="926390"/>
            <a:ext cx="811081" cy="81108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descr="D:\icons\icons2\configurati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0774" y="946780"/>
            <a:ext cx="811081" cy="81108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descr="D:\icons\icons2\histor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71292" y="917680"/>
            <a:ext cx="811081" cy="81108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D:\icons\icons2\troubleshoo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39124" y="917680"/>
            <a:ext cx="811081" cy="81108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09441" y="-89650"/>
            <a:ext cx="10835325" cy="729997"/>
          </a:xfrm>
        </p:spPr>
        <p:txBody>
          <a:bodyPr/>
          <a:lstStyle/>
          <a:p>
            <a:r>
              <a:rPr lang="fr-FR" dirty="0"/>
              <a:t>Wireless LAN Manager</a:t>
            </a:r>
          </a:p>
        </p:txBody>
      </p:sp>
      <p:sp>
        <p:nvSpPr>
          <p:cNvPr id="3" name="Text Placeholder 2"/>
          <p:cNvSpPr>
            <a:spLocks noGrp="1"/>
          </p:cNvSpPr>
          <p:nvPr>
            <p:ph type="body" sz="quarter" idx="13"/>
          </p:nvPr>
        </p:nvSpPr>
        <p:spPr>
          <a:xfrm>
            <a:off x="609441" y="613879"/>
            <a:ext cx="10835325" cy="369332"/>
          </a:xfrm>
        </p:spPr>
        <p:txBody>
          <a:bodyPr/>
          <a:lstStyle/>
          <a:p>
            <a:r>
              <a:rPr lang="fr-FR" dirty="0"/>
              <a:t>Network Management</a:t>
            </a:r>
          </a:p>
        </p:txBody>
      </p:sp>
      <p:sp>
        <p:nvSpPr>
          <p:cNvPr id="33" name="Shape 268"/>
          <p:cNvSpPr txBox="1">
            <a:spLocks/>
          </p:cNvSpPr>
          <p:nvPr/>
        </p:nvSpPr>
        <p:spPr>
          <a:xfrm>
            <a:off x="402818" y="1741186"/>
            <a:ext cx="2102419" cy="923509"/>
          </a:xfrm>
          <a:prstGeom prst="rect">
            <a:avLst/>
          </a:prstGeom>
          <a:solidFill>
            <a:schemeClr val="accent4">
              <a:lumMod val="75000"/>
            </a:schemeClr>
          </a:solidFill>
          <a:ln w="12700">
            <a:noFill/>
            <a:miter lim="400000"/>
          </a:ln>
          <a:extLst>
            <a:ext uri="{C572A759-6A51-4108-AA02-DFA0A04FC94B}">
              <ma14:wrappingTextBoxFlag xmlns="" xmlns:ma14="http://schemas.microsoft.com/office/mac/drawingml/2011/main" val="1"/>
            </a:ext>
          </a:extLst>
        </p:spPr>
        <p:txBody>
          <a:bodyPr lIns="60880" tIns="0" rIns="60880" bIns="0" anchor="ctr" anchorCtr="0">
            <a:noAutofit/>
          </a:bodyPr>
          <a:lstStyle>
            <a:lvl1pPr marL="469890" marR="0" indent="-46989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1pPr>
            <a:lvl2pPr marL="1282088" marR="0" indent="-562439"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2pPr>
            <a:lvl3pPr marL="2086417" marR="0" indent="-600554"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3pPr>
            <a:lvl4pPr marL="2939553" marR="0" indent="-71711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4pPr>
            <a:lvl5pPr marL="3640577" marR="0" indent="-778915"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9pPr>
          </a:lstStyle>
          <a:p>
            <a:pPr marL="0" indent="0" algn="ctr" defTabSz="259723">
              <a:lnSpc>
                <a:spcPts val="2400"/>
              </a:lnSpc>
              <a:spcBef>
                <a:spcPts val="300"/>
              </a:spcBef>
              <a:spcAft>
                <a:spcPts val="300"/>
              </a:spcAft>
              <a:buNone/>
              <a:tabLst>
                <a:tab pos="1341569" algn="l"/>
              </a:tabLst>
              <a:defRPr sz="4956"/>
            </a:pPr>
            <a:r>
              <a:rPr lang="en-IN" sz="2000" b="1" cap="all" spc="-100" dirty="0">
                <a:solidFill>
                  <a:schemeClr val="bg1"/>
                </a:solidFill>
                <a:sym typeface="BentonSans Black"/>
              </a:rPr>
              <a:t>inventory</a:t>
            </a:r>
            <a:endParaRPr lang="en-US" sz="2000" b="1" cap="all" dirty="0">
              <a:solidFill>
                <a:schemeClr val="bg1"/>
              </a:solidFill>
              <a:ea typeface="BentonSans Medium"/>
              <a:sym typeface="BentonSans Medium"/>
            </a:endParaRPr>
          </a:p>
        </p:txBody>
      </p:sp>
      <p:sp>
        <p:nvSpPr>
          <p:cNvPr id="35" name="Shape 268"/>
          <p:cNvSpPr txBox="1">
            <a:spLocks/>
          </p:cNvSpPr>
          <p:nvPr/>
        </p:nvSpPr>
        <p:spPr>
          <a:xfrm>
            <a:off x="2717233" y="1741186"/>
            <a:ext cx="2102419" cy="923509"/>
          </a:xfrm>
          <a:prstGeom prst="rect">
            <a:avLst/>
          </a:prstGeom>
          <a:solidFill>
            <a:schemeClr val="accent4">
              <a:lumMod val="75000"/>
            </a:schemeClr>
          </a:solidFill>
          <a:ln w="12700">
            <a:noFill/>
            <a:miter lim="400000"/>
          </a:ln>
          <a:extLst>
            <a:ext uri="{C572A759-6A51-4108-AA02-DFA0A04FC94B}">
              <ma14:wrappingTextBoxFlag xmlns="" xmlns:ma14="http://schemas.microsoft.com/office/mac/drawingml/2011/main" val="1"/>
            </a:ext>
          </a:extLst>
        </p:spPr>
        <p:txBody>
          <a:bodyPr lIns="60880" tIns="0" rIns="60880" bIns="0" anchor="ctr" anchorCtr="0">
            <a:noAutofit/>
          </a:bodyPr>
          <a:lstStyle>
            <a:lvl1pPr marL="469890" marR="0" indent="-46989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1pPr>
            <a:lvl2pPr marL="1282088" marR="0" indent="-562439"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2pPr>
            <a:lvl3pPr marL="2086417" marR="0" indent="-600554"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3pPr>
            <a:lvl4pPr marL="2939553" marR="0" indent="-71711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4pPr>
            <a:lvl5pPr marL="3640577" marR="0" indent="-778915"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9pPr>
          </a:lstStyle>
          <a:p>
            <a:pPr marL="0" indent="0" algn="ctr" defTabSz="259723">
              <a:lnSpc>
                <a:spcPts val="2400"/>
              </a:lnSpc>
              <a:spcBef>
                <a:spcPts val="300"/>
              </a:spcBef>
              <a:spcAft>
                <a:spcPts val="300"/>
              </a:spcAft>
              <a:buNone/>
              <a:tabLst>
                <a:tab pos="1341569" algn="l"/>
              </a:tabLst>
              <a:defRPr sz="4956"/>
            </a:pPr>
            <a:r>
              <a:rPr lang="en-IN" sz="2000" b="1" cap="all" spc="-100" dirty="0">
                <a:solidFill>
                  <a:schemeClr val="bg1"/>
                </a:solidFill>
                <a:sym typeface="BentonSans Black"/>
              </a:rPr>
              <a:t>Monitoring</a:t>
            </a:r>
            <a:endParaRPr lang="en-US" sz="2000" b="1" cap="all" dirty="0">
              <a:solidFill>
                <a:schemeClr val="bg1"/>
              </a:solidFill>
              <a:ea typeface="BentonSans Medium"/>
              <a:sym typeface="BentonSans Medium"/>
            </a:endParaRPr>
          </a:p>
        </p:txBody>
      </p:sp>
      <p:sp>
        <p:nvSpPr>
          <p:cNvPr id="37" name="Shape 268"/>
          <p:cNvSpPr txBox="1">
            <a:spLocks/>
          </p:cNvSpPr>
          <p:nvPr/>
        </p:nvSpPr>
        <p:spPr>
          <a:xfrm>
            <a:off x="5024795" y="1741186"/>
            <a:ext cx="2102419" cy="923509"/>
          </a:xfrm>
          <a:prstGeom prst="rect">
            <a:avLst/>
          </a:prstGeom>
          <a:solidFill>
            <a:schemeClr val="accent4">
              <a:lumMod val="75000"/>
            </a:schemeClr>
          </a:solidFill>
          <a:ln w="12700">
            <a:noFill/>
            <a:miter lim="400000"/>
          </a:ln>
          <a:extLst>
            <a:ext uri="{C572A759-6A51-4108-AA02-DFA0A04FC94B}">
              <ma14:wrappingTextBoxFlag xmlns="" xmlns:ma14="http://schemas.microsoft.com/office/mac/drawingml/2011/main" val="1"/>
            </a:ext>
          </a:extLst>
        </p:spPr>
        <p:txBody>
          <a:bodyPr lIns="60880" tIns="0" rIns="60880" bIns="0" anchor="ctr" anchorCtr="0">
            <a:noAutofit/>
          </a:bodyPr>
          <a:lstStyle>
            <a:lvl1pPr marL="469890" marR="0" indent="-46989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1pPr>
            <a:lvl2pPr marL="1282088" marR="0" indent="-562439"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2pPr>
            <a:lvl3pPr marL="2086417" marR="0" indent="-600554"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3pPr>
            <a:lvl4pPr marL="2939553" marR="0" indent="-71711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4pPr>
            <a:lvl5pPr marL="3640577" marR="0" indent="-778915"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9pPr>
          </a:lstStyle>
          <a:p>
            <a:pPr marL="0" indent="0" algn="ctr" defTabSz="259723">
              <a:lnSpc>
                <a:spcPts val="2400"/>
              </a:lnSpc>
              <a:spcBef>
                <a:spcPts val="300"/>
              </a:spcBef>
              <a:spcAft>
                <a:spcPts val="300"/>
              </a:spcAft>
              <a:buNone/>
              <a:tabLst>
                <a:tab pos="1341569" algn="l"/>
              </a:tabLst>
              <a:defRPr sz="4956"/>
            </a:pPr>
            <a:r>
              <a:rPr lang="en-IN" sz="2000" b="1" cap="all" spc="-100" dirty="0" err="1">
                <a:solidFill>
                  <a:schemeClr val="bg1"/>
                </a:solidFill>
                <a:sym typeface="BentonSans Black"/>
              </a:rPr>
              <a:t>Config</a:t>
            </a:r>
            <a:endParaRPr lang="en-US" sz="2000" b="1" cap="all" dirty="0">
              <a:solidFill>
                <a:schemeClr val="bg1"/>
              </a:solidFill>
              <a:ea typeface="BentonSans Medium"/>
              <a:sym typeface="BentonSans Medium"/>
            </a:endParaRPr>
          </a:p>
        </p:txBody>
      </p:sp>
      <p:sp>
        <p:nvSpPr>
          <p:cNvPr id="39" name="Shape 268"/>
          <p:cNvSpPr txBox="1">
            <a:spLocks/>
          </p:cNvSpPr>
          <p:nvPr/>
        </p:nvSpPr>
        <p:spPr>
          <a:xfrm>
            <a:off x="7326769" y="1741186"/>
            <a:ext cx="2197523" cy="923509"/>
          </a:xfrm>
          <a:prstGeom prst="rect">
            <a:avLst/>
          </a:prstGeom>
          <a:solidFill>
            <a:schemeClr val="accent4">
              <a:lumMod val="75000"/>
            </a:schemeClr>
          </a:solidFill>
          <a:ln w="12700">
            <a:noFill/>
            <a:miter lim="400000"/>
          </a:ln>
          <a:extLst>
            <a:ext uri="{C572A759-6A51-4108-AA02-DFA0A04FC94B}">
              <ma14:wrappingTextBoxFlag xmlns="" xmlns:ma14="http://schemas.microsoft.com/office/mac/drawingml/2011/main" val="1"/>
            </a:ext>
          </a:extLst>
        </p:spPr>
        <p:txBody>
          <a:bodyPr lIns="60880" tIns="0" rIns="60880" bIns="0" anchor="ctr" anchorCtr="0">
            <a:noAutofit/>
          </a:bodyPr>
          <a:lstStyle>
            <a:lvl1pPr marL="469890" marR="0" indent="-46989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1pPr>
            <a:lvl2pPr marL="1282088" marR="0" indent="-562439"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2pPr>
            <a:lvl3pPr marL="2086417" marR="0" indent="-600554"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3pPr>
            <a:lvl4pPr marL="2939553" marR="0" indent="-71711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4pPr>
            <a:lvl5pPr marL="3640577" marR="0" indent="-778915"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9pPr>
          </a:lstStyle>
          <a:p>
            <a:pPr marL="0" indent="0" algn="ctr" defTabSz="259723">
              <a:lnSpc>
                <a:spcPts val="2400"/>
              </a:lnSpc>
              <a:spcBef>
                <a:spcPts val="300"/>
              </a:spcBef>
              <a:spcAft>
                <a:spcPts val="300"/>
              </a:spcAft>
              <a:buNone/>
              <a:tabLst>
                <a:tab pos="1341569" algn="l"/>
              </a:tabLst>
              <a:defRPr sz="4956"/>
            </a:pPr>
            <a:r>
              <a:rPr lang="en-IN" sz="2000" b="1" cap="all" spc="-100" dirty="0">
                <a:solidFill>
                  <a:schemeClr val="bg1"/>
                </a:solidFill>
                <a:sym typeface="BentonSans Black"/>
              </a:rPr>
              <a:t>Troubleshoot</a:t>
            </a:r>
            <a:endParaRPr lang="en-US" sz="2000" b="1" cap="all" dirty="0">
              <a:solidFill>
                <a:schemeClr val="bg1"/>
              </a:solidFill>
              <a:ea typeface="BentonSans Medium"/>
              <a:sym typeface="BentonSans Medium"/>
            </a:endParaRPr>
          </a:p>
        </p:txBody>
      </p:sp>
      <p:sp>
        <p:nvSpPr>
          <p:cNvPr id="45" name="Shape 268"/>
          <p:cNvSpPr txBox="1">
            <a:spLocks/>
          </p:cNvSpPr>
          <p:nvPr/>
        </p:nvSpPr>
        <p:spPr>
          <a:xfrm>
            <a:off x="9751623" y="1741186"/>
            <a:ext cx="2102419" cy="923509"/>
          </a:xfrm>
          <a:prstGeom prst="rect">
            <a:avLst/>
          </a:prstGeom>
          <a:solidFill>
            <a:schemeClr val="accent4">
              <a:lumMod val="75000"/>
            </a:schemeClr>
          </a:solidFill>
          <a:ln w="12700">
            <a:noFill/>
            <a:miter lim="400000"/>
          </a:ln>
          <a:extLst>
            <a:ext uri="{C572A759-6A51-4108-AA02-DFA0A04FC94B}">
              <ma14:wrappingTextBoxFlag xmlns="" xmlns:ma14="http://schemas.microsoft.com/office/mac/drawingml/2011/main" val="1"/>
            </a:ext>
          </a:extLst>
        </p:spPr>
        <p:txBody>
          <a:bodyPr lIns="60880" tIns="0" rIns="60880" bIns="0" anchor="ctr" anchorCtr="0">
            <a:noAutofit/>
          </a:bodyPr>
          <a:lstStyle>
            <a:lvl1pPr marL="469890" marR="0" indent="-46989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1pPr>
            <a:lvl2pPr marL="1282088" marR="0" indent="-562439"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2pPr>
            <a:lvl3pPr marL="2086417" marR="0" indent="-600554"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3pPr>
            <a:lvl4pPr marL="2939553" marR="0" indent="-717110"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4pPr>
            <a:lvl5pPr marL="3640577" marR="0" indent="-778915" algn="l" defTabSz="1828754" rtl="0" latinLnBrk="0">
              <a:lnSpc>
                <a:spcPct val="100000"/>
              </a:lnSpc>
              <a:spcBef>
                <a:spcPts val="1800"/>
              </a:spcBef>
              <a:spcAft>
                <a:spcPts val="0"/>
              </a:spcAft>
              <a:buClr>
                <a:srgbClr val="FF0000"/>
              </a:buClr>
              <a:buSzPct val="100000"/>
              <a:buFont typeface="Wingdings"/>
              <a:buChar char="▪"/>
              <a:tabLst/>
              <a:defRPr sz="5600" b="0" i="0" u="none" strike="noStrike" cap="none" spc="0" baseline="0">
                <a:ln>
                  <a:noFill/>
                </a:ln>
                <a:solidFill>
                  <a:srgbClr val="000000"/>
                </a:solidFill>
                <a:uFillTx/>
                <a:latin typeface="Arial"/>
                <a:ea typeface="Arial"/>
                <a:cs typeface="Arial"/>
                <a:sym typeface="Arial"/>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Helvetica Light"/>
                <a:ea typeface="Helvetica Light"/>
                <a:cs typeface="Helvetica Light"/>
                <a:sym typeface="Helvetica Light"/>
              </a:defRPr>
            </a:lvl9pPr>
          </a:lstStyle>
          <a:p>
            <a:pPr marL="0" indent="0" algn="ctr" defTabSz="259723">
              <a:lnSpc>
                <a:spcPts val="2400"/>
              </a:lnSpc>
              <a:spcBef>
                <a:spcPts val="300"/>
              </a:spcBef>
              <a:spcAft>
                <a:spcPts val="300"/>
              </a:spcAft>
              <a:buNone/>
              <a:tabLst>
                <a:tab pos="1341569" algn="l"/>
              </a:tabLst>
              <a:defRPr sz="4956"/>
            </a:pPr>
            <a:r>
              <a:rPr lang="en-IN" sz="2000" b="1" cap="all" spc="-100" dirty="0">
                <a:solidFill>
                  <a:schemeClr val="bg1"/>
                </a:solidFill>
                <a:sym typeface="BentonSans Black"/>
              </a:rPr>
              <a:t>REPORTS</a:t>
            </a:r>
            <a:endParaRPr lang="en-US" sz="2000" b="1" cap="all" dirty="0">
              <a:solidFill>
                <a:schemeClr val="bg1"/>
              </a:solidFill>
              <a:ea typeface="BentonSans Medium"/>
              <a:sym typeface="BentonSans Medium"/>
            </a:endParaRPr>
          </a:p>
        </p:txBody>
      </p:sp>
      <p:sp>
        <p:nvSpPr>
          <p:cNvPr id="53" name="Text Placeholder 4"/>
          <p:cNvSpPr txBox="1">
            <a:spLocks/>
          </p:cNvSpPr>
          <p:nvPr/>
        </p:nvSpPr>
        <p:spPr>
          <a:xfrm>
            <a:off x="402818" y="2664696"/>
            <a:ext cx="2102419" cy="3741060"/>
          </a:xfrm>
          <a:prstGeom prst="rect">
            <a:avLst/>
          </a:prstGeom>
          <a:solidFill>
            <a:schemeClr val="bg1">
              <a:lumMod val="85000"/>
            </a:schemeClr>
          </a:solidFill>
        </p:spPr>
        <p:txBody>
          <a:bodyPr/>
          <a:lstStyle>
            <a:lvl1pPr marL="234910" indent="-234910" algn="l" defTabSz="914240" rtl="0" eaLnBrk="1" latinLnBrk="0" hangingPunct="1">
              <a:lnSpc>
                <a:spcPct val="100000"/>
              </a:lnSpc>
              <a:spcBef>
                <a:spcPts val="900"/>
              </a:spcBef>
              <a:buClr>
                <a:srgbClr val="FFA52A"/>
              </a:buClr>
              <a:buFont typeface="Wingdings" panose="05000000000000000000" pitchFamily="2" charset="2"/>
              <a:buChar char="§"/>
              <a:defRPr lang="en-US" sz="2800" kern="1200" dirty="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A52A"/>
              </a:buClr>
              <a:buFont typeface="Arial" panose="020B0604020202020204" pitchFamily="34" charset="0"/>
              <a:buChar char="»"/>
              <a:defRPr lang="en-US" sz="2400" kern="1200" dirty="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A52A"/>
              </a:buClr>
              <a:buFont typeface="Wingdings" panose="05000000000000000000" pitchFamily="2" charset="2"/>
              <a:buChar char="§"/>
              <a:defRPr lang="en-US" sz="2000" kern="1200" dirty="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A52A"/>
              </a:buClr>
              <a:buFont typeface="Arial" panose="020B0604020202020204" pitchFamily="34" charset="0"/>
              <a:buChar char="»"/>
              <a:defRPr lang="en-US" sz="1800" kern="1200" dirty="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A52A"/>
              </a:buClr>
              <a:buFont typeface="Wingdings" panose="05000000000000000000" pitchFamily="2" charset="2"/>
              <a:buChar char="§"/>
              <a:defRPr lang="en-US" sz="1600" kern="1200" dirty="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85750" indent="-285750">
              <a:spcBef>
                <a:spcPts val="0"/>
              </a:spcBef>
              <a:spcAft>
                <a:spcPts val="800"/>
              </a:spcAft>
              <a:buClr>
                <a:schemeClr val="accent4">
                  <a:lumMod val="75000"/>
                </a:schemeClr>
              </a:buClr>
            </a:pPr>
            <a:r>
              <a:rPr lang="en-GB" sz="1600" dirty="0"/>
              <a:t>Controller</a:t>
            </a:r>
          </a:p>
          <a:p>
            <a:pPr marL="285750" indent="-285750">
              <a:spcBef>
                <a:spcPts val="0"/>
              </a:spcBef>
              <a:spcAft>
                <a:spcPts val="800"/>
              </a:spcAft>
              <a:buClr>
                <a:schemeClr val="accent4">
                  <a:lumMod val="75000"/>
                </a:schemeClr>
              </a:buClr>
            </a:pPr>
            <a:r>
              <a:rPr lang="en-GB" sz="1600" spc="-50" dirty="0"/>
              <a:t>Access Points</a:t>
            </a:r>
          </a:p>
          <a:p>
            <a:pPr marL="285750" indent="-285750">
              <a:spcBef>
                <a:spcPts val="0"/>
              </a:spcBef>
              <a:spcAft>
                <a:spcPts val="800"/>
              </a:spcAft>
              <a:buClr>
                <a:schemeClr val="accent4">
                  <a:lumMod val="75000"/>
                </a:schemeClr>
              </a:buClr>
            </a:pPr>
            <a:r>
              <a:rPr lang="en-GB" sz="1600" spc="-50" dirty="0"/>
              <a:t>Groups</a:t>
            </a:r>
          </a:p>
          <a:p>
            <a:pPr marL="742870" lvl="1" indent="-285750">
              <a:spcBef>
                <a:spcPts val="0"/>
              </a:spcBef>
              <a:spcAft>
                <a:spcPts val="800"/>
              </a:spcAft>
              <a:buClr>
                <a:schemeClr val="accent4">
                  <a:lumMod val="75000"/>
                </a:schemeClr>
              </a:buClr>
            </a:pPr>
            <a:r>
              <a:rPr lang="en-GB" sz="1300" spc="-50" dirty="0"/>
              <a:t>Static</a:t>
            </a:r>
          </a:p>
          <a:p>
            <a:pPr marL="742870" lvl="1" indent="-285750">
              <a:spcBef>
                <a:spcPts val="0"/>
              </a:spcBef>
              <a:spcAft>
                <a:spcPts val="800"/>
              </a:spcAft>
              <a:buClr>
                <a:schemeClr val="accent4">
                  <a:lumMod val="75000"/>
                </a:schemeClr>
              </a:buClr>
            </a:pPr>
            <a:r>
              <a:rPr lang="en-GB" sz="1300" spc="-50" dirty="0"/>
              <a:t>Dynamic</a:t>
            </a:r>
          </a:p>
          <a:p>
            <a:pPr>
              <a:spcBef>
                <a:spcPts val="0"/>
              </a:spcBef>
              <a:spcAft>
                <a:spcPts val="800"/>
              </a:spcAft>
              <a:buClr>
                <a:schemeClr val="accent4">
                  <a:lumMod val="75000"/>
                </a:schemeClr>
              </a:buClr>
            </a:pPr>
            <a:r>
              <a:rPr lang="en-GB" sz="1600" spc="-50" dirty="0"/>
              <a:t>Software Upgrade</a:t>
            </a:r>
          </a:p>
        </p:txBody>
      </p:sp>
      <p:sp>
        <p:nvSpPr>
          <p:cNvPr id="54" name="Text Placeholder 4"/>
          <p:cNvSpPr txBox="1">
            <a:spLocks/>
          </p:cNvSpPr>
          <p:nvPr/>
        </p:nvSpPr>
        <p:spPr>
          <a:xfrm>
            <a:off x="2717233" y="2664695"/>
            <a:ext cx="2102419" cy="3741060"/>
          </a:xfrm>
          <a:prstGeom prst="rect">
            <a:avLst/>
          </a:prstGeom>
          <a:solidFill>
            <a:schemeClr val="bg1">
              <a:lumMod val="85000"/>
            </a:schemeClr>
          </a:solidFill>
        </p:spPr>
        <p:txBody>
          <a:bodyPr/>
          <a:lstStyle>
            <a:lvl1pPr marL="234910" indent="-234910" algn="l" defTabSz="914240" rtl="0" eaLnBrk="1" latinLnBrk="0" hangingPunct="1">
              <a:lnSpc>
                <a:spcPct val="100000"/>
              </a:lnSpc>
              <a:spcBef>
                <a:spcPts val="900"/>
              </a:spcBef>
              <a:buClr>
                <a:srgbClr val="FFA52A"/>
              </a:buClr>
              <a:buFont typeface="Wingdings" panose="05000000000000000000" pitchFamily="2" charset="2"/>
              <a:buChar char="§"/>
              <a:defRPr lang="en-US" sz="2800" kern="1200" dirty="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A52A"/>
              </a:buClr>
              <a:buFont typeface="Arial" panose="020B0604020202020204" pitchFamily="34" charset="0"/>
              <a:buChar char="»"/>
              <a:defRPr lang="en-US" sz="2400" kern="1200" dirty="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A52A"/>
              </a:buClr>
              <a:buFont typeface="Wingdings" panose="05000000000000000000" pitchFamily="2" charset="2"/>
              <a:buChar char="§"/>
              <a:defRPr lang="en-US" sz="2000" kern="1200" dirty="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A52A"/>
              </a:buClr>
              <a:buFont typeface="Arial" panose="020B0604020202020204" pitchFamily="34" charset="0"/>
              <a:buChar char="»"/>
              <a:defRPr lang="en-US" sz="1800" kern="1200" dirty="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A52A"/>
              </a:buClr>
              <a:buFont typeface="Wingdings" panose="05000000000000000000" pitchFamily="2" charset="2"/>
              <a:buChar char="§"/>
              <a:defRPr lang="en-US" sz="1600" kern="1200" dirty="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spcAft>
                <a:spcPts val="800"/>
              </a:spcAft>
              <a:buClr>
                <a:schemeClr val="accent4">
                  <a:lumMod val="75000"/>
                </a:schemeClr>
              </a:buClr>
            </a:pPr>
            <a:r>
              <a:rPr lang="en-GB" sz="2000" spc="-50" dirty="0"/>
              <a:t>S</a:t>
            </a:r>
            <a:r>
              <a:rPr lang="en-GB" sz="1600" spc="-50" dirty="0"/>
              <a:t>ummary</a:t>
            </a:r>
          </a:p>
          <a:p>
            <a:pPr lvl="1">
              <a:spcBef>
                <a:spcPts val="0"/>
              </a:spcBef>
              <a:spcAft>
                <a:spcPts val="800"/>
              </a:spcAft>
              <a:buClr>
                <a:schemeClr val="accent4">
                  <a:lumMod val="75000"/>
                </a:schemeClr>
              </a:buClr>
            </a:pPr>
            <a:r>
              <a:rPr lang="en-GB" sz="1300" spc="-50" dirty="0"/>
              <a:t>Network</a:t>
            </a:r>
          </a:p>
          <a:p>
            <a:pPr lvl="1">
              <a:spcBef>
                <a:spcPts val="0"/>
              </a:spcBef>
              <a:spcAft>
                <a:spcPts val="800"/>
              </a:spcAft>
              <a:buClr>
                <a:schemeClr val="accent4">
                  <a:lumMod val="75000"/>
                </a:schemeClr>
              </a:buClr>
            </a:pPr>
            <a:r>
              <a:rPr lang="en-GB" sz="1300" spc="-50" dirty="0"/>
              <a:t>AP Group</a:t>
            </a:r>
          </a:p>
          <a:p>
            <a:pPr lvl="1">
              <a:spcBef>
                <a:spcPts val="0"/>
              </a:spcBef>
              <a:spcAft>
                <a:spcPts val="800"/>
              </a:spcAft>
              <a:buClr>
                <a:schemeClr val="accent4">
                  <a:lumMod val="75000"/>
                </a:schemeClr>
              </a:buClr>
            </a:pPr>
            <a:r>
              <a:rPr lang="en-GB" sz="1300" spc="-50" dirty="0"/>
              <a:t>Channel</a:t>
            </a:r>
          </a:p>
          <a:p>
            <a:pPr lvl="1">
              <a:spcBef>
                <a:spcPts val="0"/>
              </a:spcBef>
              <a:spcAft>
                <a:spcPts val="800"/>
              </a:spcAft>
              <a:buClr>
                <a:schemeClr val="accent4">
                  <a:lumMod val="75000"/>
                </a:schemeClr>
              </a:buClr>
            </a:pPr>
            <a:r>
              <a:rPr lang="en-GB" sz="1300" spc="-50" dirty="0"/>
              <a:t>Application</a:t>
            </a:r>
          </a:p>
          <a:p>
            <a:pPr>
              <a:spcBef>
                <a:spcPts val="0"/>
              </a:spcBef>
              <a:spcAft>
                <a:spcPts val="800"/>
              </a:spcAft>
              <a:buClr>
                <a:schemeClr val="accent4">
                  <a:lumMod val="75000"/>
                </a:schemeClr>
              </a:buClr>
            </a:pPr>
            <a:r>
              <a:rPr lang="en-GB" sz="1600" spc="-50" dirty="0"/>
              <a:t>Trends</a:t>
            </a:r>
          </a:p>
          <a:p>
            <a:pPr lvl="1">
              <a:spcBef>
                <a:spcPts val="0"/>
              </a:spcBef>
              <a:spcAft>
                <a:spcPts val="800"/>
              </a:spcAft>
              <a:buClr>
                <a:schemeClr val="accent4">
                  <a:lumMod val="75000"/>
                </a:schemeClr>
              </a:buClr>
            </a:pPr>
            <a:r>
              <a:rPr lang="en-GB" sz="1300" spc="-50" dirty="0"/>
              <a:t>Long term</a:t>
            </a:r>
          </a:p>
          <a:p>
            <a:pPr lvl="1">
              <a:spcBef>
                <a:spcPts val="0"/>
              </a:spcBef>
              <a:spcAft>
                <a:spcPts val="800"/>
              </a:spcAft>
              <a:buClr>
                <a:schemeClr val="accent4">
                  <a:lumMod val="75000"/>
                </a:schemeClr>
              </a:buClr>
            </a:pPr>
            <a:r>
              <a:rPr lang="en-GB" sz="1300" spc="-50" dirty="0"/>
              <a:t>Short term</a:t>
            </a:r>
          </a:p>
          <a:p>
            <a:pPr>
              <a:spcBef>
                <a:spcPts val="0"/>
              </a:spcBef>
              <a:spcAft>
                <a:spcPts val="800"/>
              </a:spcAft>
              <a:buClr>
                <a:schemeClr val="accent4">
                  <a:lumMod val="75000"/>
                </a:schemeClr>
              </a:buClr>
            </a:pPr>
            <a:r>
              <a:rPr lang="en-GB" sz="1600" spc="-50" dirty="0"/>
              <a:t>Device</a:t>
            </a:r>
          </a:p>
          <a:p>
            <a:pPr lvl="1">
              <a:spcBef>
                <a:spcPts val="0"/>
              </a:spcBef>
              <a:spcAft>
                <a:spcPts val="800"/>
              </a:spcAft>
              <a:buClr>
                <a:schemeClr val="accent4">
                  <a:lumMod val="75000"/>
                </a:schemeClr>
              </a:buClr>
            </a:pPr>
            <a:r>
              <a:rPr lang="en-GB" sz="1300" spc="-50" dirty="0"/>
              <a:t>AP</a:t>
            </a:r>
          </a:p>
          <a:p>
            <a:pPr lvl="1">
              <a:spcBef>
                <a:spcPts val="0"/>
              </a:spcBef>
              <a:spcAft>
                <a:spcPts val="800"/>
              </a:spcAft>
              <a:buClr>
                <a:schemeClr val="accent4">
                  <a:lumMod val="75000"/>
                </a:schemeClr>
              </a:buClr>
            </a:pPr>
            <a:r>
              <a:rPr lang="en-GB" sz="1300" spc="-50" dirty="0"/>
              <a:t>Controller</a:t>
            </a:r>
          </a:p>
          <a:p>
            <a:pPr>
              <a:spcAft>
                <a:spcPts val="800"/>
              </a:spcAft>
              <a:buClr>
                <a:schemeClr val="accent4">
                  <a:lumMod val="75000"/>
                </a:schemeClr>
              </a:buClr>
            </a:pPr>
            <a:endParaRPr lang="en-GB" sz="1200" spc="-50" dirty="0"/>
          </a:p>
          <a:p>
            <a:pPr>
              <a:spcAft>
                <a:spcPts val="800"/>
              </a:spcAft>
              <a:buClr>
                <a:schemeClr val="accent4">
                  <a:lumMod val="75000"/>
                </a:schemeClr>
              </a:buClr>
            </a:pPr>
            <a:endParaRPr lang="en-GB" sz="1200" spc="-50" dirty="0"/>
          </a:p>
        </p:txBody>
      </p:sp>
      <p:sp>
        <p:nvSpPr>
          <p:cNvPr id="55" name="Text Placeholder 4"/>
          <p:cNvSpPr txBox="1">
            <a:spLocks/>
          </p:cNvSpPr>
          <p:nvPr/>
        </p:nvSpPr>
        <p:spPr>
          <a:xfrm>
            <a:off x="5024795" y="2664696"/>
            <a:ext cx="2102419" cy="3741060"/>
          </a:xfrm>
          <a:prstGeom prst="rect">
            <a:avLst/>
          </a:prstGeom>
          <a:solidFill>
            <a:schemeClr val="bg1">
              <a:lumMod val="85000"/>
            </a:schemeClr>
          </a:solidFill>
        </p:spPr>
        <p:txBody>
          <a:bodyPr/>
          <a:lstStyle>
            <a:lvl1pPr marL="234910" indent="-234910" algn="l" defTabSz="914240" rtl="0" eaLnBrk="1" latinLnBrk="0" hangingPunct="1">
              <a:lnSpc>
                <a:spcPct val="100000"/>
              </a:lnSpc>
              <a:spcBef>
                <a:spcPts val="900"/>
              </a:spcBef>
              <a:buClr>
                <a:srgbClr val="FFA52A"/>
              </a:buClr>
              <a:buFont typeface="Wingdings" panose="05000000000000000000" pitchFamily="2" charset="2"/>
              <a:buChar char="§"/>
              <a:defRPr lang="en-US" sz="2800" kern="1200" dirty="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A52A"/>
              </a:buClr>
              <a:buFont typeface="Arial" panose="020B0604020202020204" pitchFamily="34" charset="0"/>
              <a:buChar char="»"/>
              <a:defRPr lang="en-US" sz="2400" kern="1200" dirty="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A52A"/>
              </a:buClr>
              <a:buFont typeface="Wingdings" panose="05000000000000000000" pitchFamily="2" charset="2"/>
              <a:buChar char="§"/>
              <a:defRPr lang="en-US" sz="2000" kern="1200" dirty="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A52A"/>
              </a:buClr>
              <a:buFont typeface="Arial" panose="020B0604020202020204" pitchFamily="34" charset="0"/>
              <a:buChar char="»"/>
              <a:defRPr lang="en-US" sz="1800" kern="1200" dirty="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A52A"/>
              </a:buClr>
              <a:buFont typeface="Wingdings" panose="05000000000000000000" pitchFamily="2" charset="2"/>
              <a:buChar char="§"/>
              <a:defRPr lang="en-US" sz="1600" kern="1200" dirty="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spcAft>
                <a:spcPts val="800"/>
              </a:spcAft>
              <a:buClr>
                <a:schemeClr val="accent4">
                  <a:lumMod val="75000"/>
                </a:schemeClr>
              </a:buClr>
            </a:pPr>
            <a:r>
              <a:rPr lang="en-GB" sz="1600" spc="-50" dirty="0"/>
              <a:t>Template/Profiles</a:t>
            </a:r>
          </a:p>
          <a:p>
            <a:pPr lvl="1">
              <a:spcBef>
                <a:spcPts val="0"/>
              </a:spcBef>
              <a:spcAft>
                <a:spcPts val="800"/>
              </a:spcAft>
              <a:buClr>
                <a:schemeClr val="accent4">
                  <a:lumMod val="75000"/>
                </a:schemeClr>
              </a:buClr>
            </a:pPr>
            <a:r>
              <a:rPr lang="en-GB" sz="1300" spc="-50" dirty="0"/>
              <a:t>Network</a:t>
            </a:r>
          </a:p>
          <a:p>
            <a:pPr lvl="1">
              <a:spcBef>
                <a:spcPts val="0"/>
              </a:spcBef>
              <a:spcAft>
                <a:spcPts val="800"/>
              </a:spcAft>
              <a:buClr>
                <a:schemeClr val="accent4">
                  <a:lumMod val="75000"/>
                </a:schemeClr>
              </a:buClr>
            </a:pPr>
            <a:r>
              <a:rPr lang="en-GB" sz="1300" spc="-50" dirty="0"/>
              <a:t>AP Group</a:t>
            </a:r>
          </a:p>
          <a:p>
            <a:pPr lvl="1">
              <a:spcBef>
                <a:spcPts val="0"/>
              </a:spcBef>
              <a:spcAft>
                <a:spcPts val="800"/>
              </a:spcAft>
              <a:buClr>
                <a:schemeClr val="accent4">
                  <a:lumMod val="75000"/>
                </a:schemeClr>
              </a:buClr>
            </a:pPr>
            <a:r>
              <a:rPr lang="en-GB" sz="1300" spc="-50" dirty="0"/>
              <a:t>Controller</a:t>
            </a:r>
          </a:p>
          <a:p>
            <a:pPr>
              <a:spcBef>
                <a:spcPts val="0"/>
              </a:spcBef>
              <a:spcAft>
                <a:spcPts val="800"/>
              </a:spcAft>
              <a:buClr>
                <a:schemeClr val="accent4">
                  <a:lumMod val="75000"/>
                </a:schemeClr>
              </a:buClr>
            </a:pPr>
            <a:r>
              <a:rPr lang="en-GB" sz="1600" spc="-50" dirty="0"/>
              <a:t>Device View</a:t>
            </a:r>
          </a:p>
          <a:p>
            <a:pPr>
              <a:spcBef>
                <a:spcPts val="0"/>
              </a:spcBef>
              <a:spcAft>
                <a:spcPts val="800"/>
              </a:spcAft>
              <a:buClr>
                <a:schemeClr val="accent4">
                  <a:lumMod val="75000"/>
                </a:schemeClr>
              </a:buClr>
            </a:pPr>
            <a:r>
              <a:rPr lang="en-GB" sz="1600" spc="-50" dirty="0"/>
              <a:t>Simplified Configuration</a:t>
            </a:r>
          </a:p>
          <a:p>
            <a:pPr>
              <a:spcBef>
                <a:spcPts val="0"/>
              </a:spcBef>
              <a:spcAft>
                <a:spcPts val="800"/>
              </a:spcAft>
              <a:buClr>
                <a:schemeClr val="accent4">
                  <a:lumMod val="75000"/>
                </a:schemeClr>
              </a:buClr>
            </a:pPr>
            <a:r>
              <a:rPr lang="en-GB" sz="1600" spc="-50" dirty="0" err="1"/>
              <a:t>Config</a:t>
            </a:r>
            <a:r>
              <a:rPr lang="en-GB" sz="1600" spc="-50" dirty="0"/>
              <a:t> Archive</a:t>
            </a:r>
          </a:p>
          <a:p>
            <a:pPr>
              <a:spcBef>
                <a:spcPts val="0"/>
              </a:spcBef>
              <a:spcAft>
                <a:spcPts val="800"/>
              </a:spcAft>
              <a:buClr>
                <a:schemeClr val="accent4">
                  <a:lumMod val="75000"/>
                </a:schemeClr>
              </a:buClr>
            </a:pPr>
            <a:r>
              <a:rPr lang="en-GB" sz="1600" spc="-50" dirty="0"/>
              <a:t>Import </a:t>
            </a:r>
            <a:r>
              <a:rPr lang="en-GB" sz="1600" spc="-50" dirty="0" err="1"/>
              <a:t>Config</a:t>
            </a:r>
            <a:r>
              <a:rPr lang="en-GB" sz="1600" spc="-50" dirty="0"/>
              <a:t> from Controller</a:t>
            </a:r>
          </a:p>
          <a:p>
            <a:pPr>
              <a:spcAft>
                <a:spcPts val="800"/>
              </a:spcAft>
              <a:buClr>
                <a:schemeClr val="accent4">
                  <a:lumMod val="75000"/>
                </a:schemeClr>
              </a:buClr>
            </a:pPr>
            <a:endParaRPr lang="en-GB" sz="1400" spc="-50" dirty="0"/>
          </a:p>
          <a:p>
            <a:pPr>
              <a:spcAft>
                <a:spcPts val="800"/>
              </a:spcAft>
              <a:buClr>
                <a:schemeClr val="accent4">
                  <a:lumMod val="75000"/>
                </a:schemeClr>
              </a:buClr>
            </a:pPr>
            <a:endParaRPr lang="en-GB" sz="1400" spc="-50" dirty="0"/>
          </a:p>
          <a:p>
            <a:pPr marL="285750" indent="-285750">
              <a:spcBef>
                <a:spcPts val="0"/>
              </a:spcBef>
              <a:spcAft>
                <a:spcPts val="800"/>
              </a:spcAft>
              <a:buClr>
                <a:schemeClr val="accent4">
                  <a:lumMod val="75000"/>
                </a:schemeClr>
              </a:buClr>
            </a:pPr>
            <a:endParaRPr lang="en-GB" sz="1600" spc="-50" dirty="0"/>
          </a:p>
        </p:txBody>
      </p:sp>
      <p:sp>
        <p:nvSpPr>
          <p:cNvPr id="56" name="Text Placeholder 4"/>
          <p:cNvSpPr txBox="1">
            <a:spLocks/>
          </p:cNvSpPr>
          <p:nvPr/>
        </p:nvSpPr>
        <p:spPr>
          <a:xfrm>
            <a:off x="7326768" y="2664696"/>
            <a:ext cx="2197523" cy="3741060"/>
          </a:xfrm>
          <a:prstGeom prst="rect">
            <a:avLst/>
          </a:prstGeom>
          <a:solidFill>
            <a:schemeClr val="bg1">
              <a:lumMod val="85000"/>
            </a:schemeClr>
          </a:solidFill>
        </p:spPr>
        <p:txBody>
          <a:bodyPr/>
          <a:lstStyle>
            <a:lvl1pPr marL="234910" indent="-234910" algn="l" defTabSz="914240" rtl="0" eaLnBrk="1" latinLnBrk="0" hangingPunct="1">
              <a:lnSpc>
                <a:spcPct val="100000"/>
              </a:lnSpc>
              <a:spcBef>
                <a:spcPts val="900"/>
              </a:spcBef>
              <a:buClr>
                <a:srgbClr val="FFA52A"/>
              </a:buClr>
              <a:buFont typeface="Wingdings" panose="05000000000000000000" pitchFamily="2" charset="2"/>
              <a:buChar char="§"/>
              <a:defRPr lang="en-US" sz="2800" kern="1200" dirty="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A52A"/>
              </a:buClr>
              <a:buFont typeface="Arial" panose="020B0604020202020204" pitchFamily="34" charset="0"/>
              <a:buChar char="»"/>
              <a:defRPr lang="en-US" sz="2400" kern="1200" dirty="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A52A"/>
              </a:buClr>
              <a:buFont typeface="Wingdings" panose="05000000000000000000" pitchFamily="2" charset="2"/>
              <a:buChar char="§"/>
              <a:defRPr lang="en-US" sz="2000" kern="1200" dirty="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A52A"/>
              </a:buClr>
              <a:buFont typeface="Arial" panose="020B0604020202020204" pitchFamily="34" charset="0"/>
              <a:buChar char="»"/>
              <a:defRPr lang="en-US" sz="1800" kern="1200" dirty="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A52A"/>
              </a:buClr>
              <a:buFont typeface="Wingdings" panose="05000000000000000000" pitchFamily="2" charset="2"/>
              <a:buChar char="§"/>
              <a:defRPr lang="en-US" sz="1600" kern="1200" dirty="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spcAft>
                <a:spcPts val="800"/>
              </a:spcAft>
              <a:buClr>
                <a:schemeClr val="accent4">
                  <a:lumMod val="75000"/>
                </a:schemeClr>
              </a:buClr>
            </a:pPr>
            <a:r>
              <a:rPr lang="en-GB" sz="1600" spc="-50" dirty="0"/>
              <a:t>Stations</a:t>
            </a:r>
          </a:p>
          <a:p>
            <a:pPr lvl="1">
              <a:spcBef>
                <a:spcPts val="0"/>
              </a:spcBef>
              <a:spcAft>
                <a:spcPts val="800"/>
              </a:spcAft>
              <a:buClr>
                <a:schemeClr val="accent4">
                  <a:lumMod val="75000"/>
                </a:schemeClr>
              </a:buClr>
            </a:pPr>
            <a:r>
              <a:rPr lang="en-GB" sz="1300" spc="-50" dirty="0"/>
              <a:t>Dashboard</a:t>
            </a:r>
          </a:p>
          <a:p>
            <a:pPr lvl="1">
              <a:spcBef>
                <a:spcPts val="0"/>
              </a:spcBef>
              <a:spcAft>
                <a:spcPts val="800"/>
              </a:spcAft>
              <a:buClr>
                <a:schemeClr val="accent4">
                  <a:lumMod val="75000"/>
                </a:schemeClr>
              </a:buClr>
            </a:pPr>
            <a:r>
              <a:rPr lang="en-GB" sz="1300" spc="-50" dirty="0"/>
              <a:t>Activity Logs</a:t>
            </a:r>
          </a:p>
          <a:p>
            <a:pPr lvl="1">
              <a:spcBef>
                <a:spcPts val="0"/>
              </a:spcBef>
              <a:spcAft>
                <a:spcPts val="800"/>
              </a:spcAft>
              <a:buClr>
                <a:schemeClr val="accent4">
                  <a:lumMod val="75000"/>
                </a:schemeClr>
              </a:buClr>
            </a:pPr>
            <a:r>
              <a:rPr lang="en-GB" sz="1300" spc="-50" dirty="0"/>
              <a:t>History</a:t>
            </a:r>
          </a:p>
          <a:p>
            <a:pPr>
              <a:spcBef>
                <a:spcPts val="0"/>
              </a:spcBef>
              <a:spcAft>
                <a:spcPts val="800"/>
              </a:spcAft>
              <a:buClr>
                <a:schemeClr val="accent4">
                  <a:lumMod val="75000"/>
                </a:schemeClr>
              </a:buClr>
            </a:pPr>
            <a:r>
              <a:rPr lang="en-GB" sz="1600" spc="-50" dirty="0"/>
              <a:t>Visualize</a:t>
            </a:r>
          </a:p>
          <a:p>
            <a:pPr lvl="1">
              <a:spcBef>
                <a:spcPts val="0"/>
              </a:spcBef>
              <a:spcAft>
                <a:spcPts val="800"/>
              </a:spcAft>
              <a:buClr>
                <a:schemeClr val="accent4">
                  <a:lumMod val="75000"/>
                </a:schemeClr>
              </a:buClr>
            </a:pPr>
            <a:r>
              <a:rPr lang="en-GB" sz="1300" spc="-50" dirty="0"/>
              <a:t>Throughput</a:t>
            </a:r>
          </a:p>
          <a:p>
            <a:pPr lvl="1">
              <a:spcBef>
                <a:spcPts val="0"/>
              </a:spcBef>
              <a:spcAft>
                <a:spcPts val="800"/>
              </a:spcAft>
              <a:buClr>
                <a:schemeClr val="accent4">
                  <a:lumMod val="75000"/>
                </a:schemeClr>
              </a:buClr>
            </a:pPr>
            <a:r>
              <a:rPr lang="en-GB" sz="1300" spc="-50" dirty="0"/>
              <a:t>Loss</a:t>
            </a:r>
          </a:p>
          <a:p>
            <a:pPr lvl="1">
              <a:spcBef>
                <a:spcPts val="0"/>
              </a:spcBef>
              <a:spcAft>
                <a:spcPts val="800"/>
              </a:spcAft>
              <a:buClr>
                <a:schemeClr val="accent4">
                  <a:lumMod val="75000"/>
                </a:schemeClr>
              </a:buClr>
            </a:pPr>
            <a:r>
              <a:rPr lang="en-GB" sz="1300" spc="-50" dirty="0"/>
              <a:t>Channel Utilization</a:t>
            </a:r>
          </a:p>
          <a:p>
            <a:pPr lvl="1">
              <a:spcBef>
                <a:spcPts val="0"/>
              </a:spcBef>
              <a:spcAft>
                <a:spcPts val="800"/>
              </a:spcAft>
              <a:buClr>
                <a:schemeClr val="accent4">
                  <a:lumMod val="75000"/>
                </a:schemeClr>
              </a:buClr>
            </a:pPr>
            <a:r>
              <a:rPr lang="en-GB" sz="1300" spc="-50" dirty="0"/>
              <a:t>Station Count</a:t>
            </a:r>
          </a:p>
          <a:p>
            <a:pPr>
              <a:spcBef>
                <a:spcPts val="0"/>
              </a:spcBef>
              <a:spcAft>
                <a:spcPts val="800"/>
              </a:spcAft>
              <a:buClr>
                <a:schemeClr val="accent4">
                  <a:lumMod val="75000"/>
                </a:schemeClr>
              </a:buClr>
            </a:pPr>
            <a:r>
              <a:rPr lang="en-GB" sz="1600" spc="-50" dirty="0"/>
              <a:t>Rogue APs</a:t>
            </a:r>
          </a:p>
          <a:p>
            <a:pPr>
              <a:spcBef>
                <a:spcPts val="0"/>
              </a:spcBef>
              <a:spcAft>
                <a:spcPts val="800"/>
              </a:spcAft>
              <a:buClr>
                <a:schemeClr val="accent4">
                  <a:lumMod val="75000"/>
                </a:schemeClr>
              </a:buClr>
            </a:pPr>
            <a:r>
              <a:rPr lang="en-GB" sz="1600" spc="-50" dirty="0"/>
              <a:t>Diagnostics</a:t>
            </a:r>
          </a:p>
          <a:p>
            <a:pPr>
              <a:spcAft>
                <a:spcPts val="800"/>
              </a:spcAft>
              <a:buClr>
                <a:schemeClr val="accent4">
                  <a:lumMod val="75000"/>
                </a:schemeClr>
              </a:buClr>
            </a:pPr>
            <a:endParaRPr lang="en-GB" sz="1400" spc="-50" dirty="0"/>
          </a:p>
          <a:p>
            <a:pPr>
              <a:spcAft>
                <a:spcPts val="800"/>
              </a:spcAft>
              <a:buClr>
                <a:schemeClr val="accent4">
                  <a:lumMod val="75000"/>
                </a:schemeClr>
              </a:buClr>
            </a:pPr>
            <a:endParaRPr lang="en-GB" sz="1400" spc="-50" dirty="0"/>
          </a:p>
        </p:txBody>
      </p:sp>
      <p:sp>
        <p:nvSpPr>
          <p:cNvPr id="57" name="Text Placeholder 4"/>
          <p:cNvSpPr txBox="1">
            <a:spLocks/>
          </p:cNvSpPr>
          <p:nvPr/>
        </p:nvSpPr>
        <p:spPr>
          <a:xfrm>
            <a:off x="9751622" y="2664696"/>
            <a:ext cx="2102419" cy="3741060"/>
          </a:xfrm>
          <a:prstGeom prst="rect">
            <a:avLst/>
          </a:prstGeom>
          <a:solidFill>
            <a:schemeClr val="bg1">
              <a:lumMod val="85000"/>
            </a:schemeClr>
          </a:solidFill>
        </p:spPr>
        <p:txBody>
          <a:bodyPr/>
          <a:lstStyle>
            <a:lvl1pPr marL="234910" indent="-234910" algn="l" defTabSz="914240" rtl="0" eaLnBrk="1" latinLnBrk="0" hangingPunct="1">
              <a:lnSpc>
                <a:spcPct val="100000"/>
              </a:lnSpc>
              <a:spcBef>
                <a:spcPts val="900"/>
              </a:spcBef>
              <a:buClr>
                <a:srgbClr val="FFA52A"/>
              </a:buClr>
              <a:buFont typeface="Wingdings" panose="05000000000000000000" pitchFamily="2" charset="2"/>
              <a:buChar char="§"/>
              <a:defRPr lang="en-US" sz="2800" kern="1200" dirty="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A52A"/>
              </a:buClr>
              <a:buFont typeface="Arial" panose="020B0604020202020204" pitchFamily="34" charset="0"/>
              <a:buChar char="»"/>
              <a:defRPr lang="en-US" sz="2400" kern="1200" dirty="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A52A"/>
              </a:buClr>
              <a:buFont typeface="Wingdings" panose="05000000000000000000" pitchFamily="2" charset="2"/>
              <a:buChar char="§"/>
              <a:defRPr lang="en-US" sz="2000" kern="1200" dirty="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A52A"/>
              </a:buClr>
              <a:buFont typeface="Arial" panose="020B0604020202020204" pitchFamily="34" charset="0"/>
              <a:buChar char="»"/>
              <a:defRPr lang="en-US" sz="1800" kern="1200" dirty="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A52A"/>
              </a:buClr>
              <a:buFont typeface="Wingdings" panose="05000000000000000000" pitchFamily="2" charset="2"/>
              <a:buChar char="§"/>
              <a:defRPr lang="en-US" sz="1600" kern="1200" dirty="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spcAft>
                <a:spcPts val="800"/>
              </a:spcAft>
              <a:buClr>
                <a:schemeClr val="accent4">
                  <a:lumMod val="75000"/>
                </a:schemeClr>
              </a:buClr>
            </a:pPr>
            <a:r>
              <a:rPr lang="en-GB" sz="1600" spc="-50" dirty="0"/>
              <a:t>Station reports</a:t>
            </a:r>
          </a:p>
          <a:p>
            <a:pPr>
              <a:spcBef>
                <a:spcPts val="0"/>
              </a:spcBef>
              <a:spcAft>
                <a:spcPts val="800"/>
              </a:spcAft>
              <a:buClr>
                <a:schemeClr val="accent4">
                  <a:lumMod val="75000"/>
                </a:schemeClr>
              </a:buClr>
            </a:pPr>
            <a:r>
              <a:rPr lang="en-GB" sz="1600" spc="-50" dirty="0"/>
              <a:t>AP Reports</a:t>
            </a:r>
          </a:p>
          <a:p>
            <a:pPr>
              <a:spcBef>
                <a:spcPts val="0"/>
              </a:spcBef>
              <a:spcAft>
                <a:spcPts val="800"/>
              </a:spcAft>
              <a:buClr>
                <a:schemeClr val="accent4">
                  <a:lumMod val="75000"/>
                </a:schemeClr>
              </a:buClr>
            </a:pPr>
            <a:r>
              <a:rPr lang="en-GB" sz="1600" spc="-50" dirty="0"/>
              <a:t>Inventory Reports</a:t>
            </a:r>
          </a:p>
          <a:p>
            <a:pPr>
              <a:spcBef>
                <a:spcPts val="0"/>
              </a:spcBef>
              <a:spcAft>
                <a:spcPts val="800"/>
              </a:spcAft>
              <a:buClr>
                <a:schemeClr val="accent4">
                  <a:lumMod val="75000"/>
                </a:schemeClr>
              </a:buClr>
            </a:pPr>
            <a:r>
              <a:rPr lang="en-GB" sz="1600" spc="-50" dirty="0"/>
              <a:t>Network Health</a:t>
            </a:r>
          </a:p>
          <a:p>
            <a:pPr>
              <a:spcBef>
                <a:spcPts val="0"/>
              </a:spcBef>
              <a:spcAft>
                <a:spcPts val="800"/>
              </a:spcAft>
              <a:buClr>
                <a:schemeClr val="accent4">
                  <a:lumMod val="75000"/>
                </a:schemeClr>
              </a:buClr>
            </a:pPr>
            <a:r>
              <a:rPr lang="en-GB" sz="1600" spc="-50" dirty="0"/>
              <a:t>Service Reports </a:t>
            </a:r>
          </a:p>
          <a:p>
            <a:pPr>
              <a:spcBef>
                <a:spcPts val="0"/>
              </a:spcBef>
              <a:spcAft>
                <a:spcPts val="800"/>
              </a:spcAft>
              <a:buClr>
                <a:schemeClr val="accent4">
                  <a:lumMod val="75000"/>
                </a:schemeClr>
              </a:buClr>
            </a:pPr>
            <a:r>
              <a:rPr lang="en-GB" sz="1600" spc="-50" dirty="0"/>
              <a:t>Application Visibility Reports</a:t>
            </a:r>
          </a:p>
        </p:txBody>
      </p:sp>
    </p:spTree>
    <p:extLst>
      <p:ext uri="{BB962C8B-B14F-4D97-AF65-F5344CB8AC3E}">
        <p14:creationId xmlns:p14="http://schemas.microsoft.com/office/powerpoint/2010/main" val="3664113228"/>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Fortinet: Gaining Share in a Growing Market</a:t>
            </a:r>
          </a:p>
        </p:txBody>
      </p:sp>
      <p:pic>
        <p:nvPicPr>
          <p:cNvPr id="19" name="Picture 18"/>
          <p:cNvPicPr>
            <a:picLocks noChangeAspect="1"/>
          </p:cNvPicPr>
          <p:nvPr/>
        </p:nvPicPr>
        <p:blipFill>
          <a:blip r:embed="rId3"/>
          <a:stretch>
            <a:fillRect/>
          </a:stretch>
        </p:blipFill>
        <p:spPr>
          <a:xfrm>
            <a:off x="3351038" y="993723"/>
            <a:ext cx="6107594" cy="4292520"/>
          </a:xfrm>
          <a:prstGeom prst="rect">
            <a:avLst/>
          </a:prstGeom>
        </p:spPr>
      </p:pic>
      <p:sp>
        <p:nvSpPr>
          <p:cNvPr id="3" name="Right Brace 2"/>
          <p:cNvSpPr/>
          <p:nvPr/>
        </p:nvSpPr>
        <p:spPr>
          <a:xfrm>
            <a:off x="8733034" y="1484670"/>
            <a:ext cx="314632" cy="775645"/>
          </a:xfrm>
          <a:prstGeom prst="rightBrace">
            <a:avLst/>
          </a:prstGeom>
          <a:ln w="25400">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4" name="TextBox 3"/>
          <p:cNvSpPr txBox="1"/>
          <p:nvPr/>
        </p:nvSpPr>
        <p:spPr>
          <a:xfrm>
            <a:off x="9458632" y="1687826"/>
            <a:ext cx="2569934" cy="369332"/>
          </a:xfrm>
          <a:prstGeom prst="rect">
            <a:avLst/>
          </a:prstGeom>
          <a:noFill/>
        </p:spPr>
        <p:txBody>
          <a:bodyPr wrap="none" rtlCol="0">
            <a:spAutoFit/>
          </a:bodyPr>
          <a:lstStyle/>
          <a:p>
            <a:r>
              <a:rPr lang="en-GB" dirty="0"/>
              <a:t>8B$ market opportunity</a:t>
            </a:r>
          </a:p>
        </p:txBody>
      </p:sp>
      <p:sp>
        <p:nvSpPr>
          <p:cNvPr id="6" name="TextBox 5"/>
          <p:cNvSpPr txBox="1"/>
          <p:nvPr/>
        </p:nvSpPr>
        <p:spPr>
          <a:xfrm>
            <a:off x="2964245" y="5605688"/>
            <a:ext cx="6453754" cy="369332"/>
          </a:xfrm>
          <a:prstGeom prst="rect">
            <a:avLst/>
          </a:prstGeom>
          <a:solidFill>
            <a:schemeClr val="accent6">
              <a:lumMod val="40000"/>
              <a:lumOff val="60000"/>
            </a:schemeClr>
          </a:solidFill>
          <a:ln w="38100" cap="sq">
            <a:solidFill>
              <a:schemeClr val="accent6"/>
            </a:solidFill>
            <a:round/>
          </a:ln>
          <a:effectLst>
            <a:innerShdw blurRad="114300">
              <a:prstClr val="black"/>
            </a:innerShdw>
          </a:effectLst>
        </p:spPr>
        <p:txBody>
          <a:bodyPr wrap="none" rtlCol="0">
            <a:spAutoFit/>
          </a:bodyPr>
          <a:lstStyle/>
          <a:p>
            <a:r>
              <a:rPr lang="en-GB" b="1" dirty="0"/>
              <a:t>Wireless is the second largest revenue stream </a:t>
            </a:r>
            <a:r>
              <a:rPr lang="en-GB" b="1"/>
              <a:t>at Fortinet</a:t>
            </a:r>
            <a:endParaRPr lang="en-GB" b="1" dirty="0"/>
          </a:p>
        </p:txBody>
      </p:sp>
    </p:spTree>
    <p:extLst>
      <p:ext uri="{BB962C8B-B14F-4D97-AF65-F5344CB8AC3E}">
        <p14:creationId xmlns:p14="http://schemas.microsoft.com/office/powerpoint/2010/main" val="13676879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antoine\Documents\FortiWLM _ 192.168.200.11 - Mozilla Firefox 2016-11-16 10.00.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534" y="1691746"/>
            <a:ext cx="11730988" cy="3839103"/>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3"/>
          </p:nvPr>
        </p:nvSpPr>
        <p:spPr/>
        <p:txBody>
          <a:bodyPr/>
          <a:lstStyle/>
          <a:p>
            <a:r>
              <a:rPr lang="fr-FR" dirty="0" err="1"/>
              <a:t>Easy</a:t>
            </a:r>
            <a:r>
              <a:rPr lang="fr-FR" dirty="0"/>
              <a:t> Setup</a:t>
            </a:r>
          </a:p>
        </p:txBody>
      </p:sp>
      <p:sp>
        <p:nvSpPr>
          <p:cNvPr id="3" name="Title 2"/>
          <p:cNvSpPr>
            <a:spLocks noGrp="1"/>
          </p:cNvSpPr>
          <p:nvPr>
            <p:ph type="title"/>
          </p:nvPr>
        </p:nvSpPr>
        <p:spPr/>
        <p:txBody>
          <a:bodyPr/>
          <a:lstStyle/>
          <a:p>
            <a:r>
              <a:rPr lang="fr-FR" dirty="0"/>
              <a:t>Wireless LAN Manager</a:t>
            </a:r>
          </a:p>
        </p:txBody>
      </p:sp>
    </p:spTree>
    <p:extLst>
      <p:ext uri="{BB962C8B-B14F-4D97-AF65-F5344CB8AC3E}">
        <p14:creationId xmlns:p14="http://schemas.microsoft.com/office/powerpoint/2010/main" val="4106655079"/>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18966" b="-18966"/>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Content Placeholder 3"/>
          <p:cNvPicPr>
            <a:picLocks noGrp="1"/>
          </p:cNvPicPr>
          <p:nvPr>
            <p:ph type="pic" idx="13"/>
          </p:nvPr>
        </p:nvPicPr>
        <p:blipFill rotWithShape="1">
          <a:blip r:embed="rId3" cstate="print">
            <a:extLst>
              <a:ext uri="{28A0092B-C50C-407E-A947-70E740481C1C}">
                <a14:useLocalDpi xmlns:a14="http://schemas.microsoft.com/office/drawing/2010/main" val="0"/>
              </a:ext>
            </a:extLst>
          </a:blip>
          <a:srcRect t="-10202" b="-10202"/>
          <a:stretch/>
        </p:blipFill>
        <p:spPr bwMode="auto">
          <a:prstGeom prst="rect">
            <a:avLst/>
          </a:prstGeom>
          <a:noFill/>
          <a:ln>
            <a:noFill/>
          </a:ln>
        </p:spPr>
      </p:pic>
      <p:sp>
        <p:nvSpPr>
          <p:cNvPr id="3" name="Text Placeholder 2"/>
          <p:cNvSpPr>
            <a:spLocks noGrp="1"/>
          </p:cNvSpPr>
          <p:nvPr>
            <p:ph type="body" sz="half" idx="2"/>
          </p:nvPr>
        </p:nvSpPr>
        <p:spPr>
          <a:prstGeom prst="rect">
            <a:avLst/>
          </a:prstGeom>
        </p:spPr>
        <p:txBody>
          <a:bodyPr>
            <a:normAutofit fontScale="55000" lnSpcReduction="20000"/>
          </a:bodyPr>
          <a:lstStyle/>
          <a:p>
            <a:pPr marL="0" indent="0">
              <a:buNone/>
            </a:pPr>
            <a:r>
              <a:rPr lang="en-US" sz="3200" b="1" dirty="0"/>
              <a:t>Network Manager</a:t>
            </a:r>
            <a:endParaRPr lang="en-US" sz="3200" dirty="0"/>
          </a:p>
          <a:p>
            <a:pPr marL="0" indent="0">
              <a:buNone/>
            </a:pPr>
            <a:r>
              <a:rPr lang="en-US" sz="2900" dirty="0"/>
              <a:t>Centrally manages a Fortinet controller wireless LAN, with single pane-of-glass configuration, management and monitoring. </a:t>
            </a:r>
          </a:p>
          <a:p>
            <a:pPr marL="0" indent="0">
              <a:buNone/>
            </a:pPr>
            <a:endParaRPr lang="en-US" sz="3200" dirty="0"/>
          </a:p>
          <a:p>
            <a:pPr marL="0" indent="0">
              <a:buNone/>
            </a:pPr>
            <a:endParaRPr lang="en-US" sz="1800" dirty="0"/>
          </a:p>
          <a:p>
            <a:pPr marL="0" indent="0">
              <a:buNone/>
            </a:pPr>
            <a:endParaRPr lang="en-US" sz="1800" dirty="0"/>
          </a:p>
          <a:p>
            <a:endParaRPr lang="fr-FR" dirty="0"/>
          </a:p>
        </p:txBody>
      </p:sp>
      <p:sp>
        <p:nvSpPr>
          <p:cNvPr id="8" name="Text Placeholder 7"/>
          <p:cNvSpPr>
            <a:spLocks noGrp="1"/>
          </p:cNvSpPr>
          <p:nvPr>
            <p:ph type="body" sz="half" idx="14"/>
          </p:nvPr>
        </p:nvSpPr>
        <p:spPr/>
        <p:txBody>
          <a:bodyPr>
            <a:normAutofit fontScale="70000" lnSpcReduction="20000"/>
          </a:bodyPr>
          <a:lstStyle/>
          <a:p>
            <a:r>
              <a:rPr lang="en-US" sz="2600" b="1" dirty="0"/>
              <a:t>Spectrum Manager</a:t>
            </a:r>
            <a:r>
              <a:rPr lang="en-US" sz="2600" dirty="0"/>
              <a:t> </a:t>
            </a:r>
          </a:p>
          <a:p>
            <a:r>
              <a:rPr lang="en-US" sz="2100" dirty="0"/>
              <a:t>Detects and classifies sources of wireless interference to help network managers ensure service levels and optimal spectrum usage.</a:t>
            </a:r>
          </a:p>
          <a:p>
            <a:endParaRPr lang="da-DK" sz="3200" dirty="0"/>
          </a:p>
          <a:p>
            <a:endParaRPr lang="fr-FR" dirty="0"/>
          </a:p>
        </p:txBody>
      </p:sp>
      <p:sp>
        <p:nvSpPr>
          <p:cNvPr id="2" name="Title 1"/>
          <p:cNvSpPr>
            <a:spLocks noGrp="1"/>
          </p:cNvSpPr>
          <p:nvPr>
            <p:ph type="title"/>
          </p:nvPr>
        </p:nvSpPr>
        <p:spPr/>
        <p:txBody>
          <a:bodyPr/>
          <a:lstStyle/>
          <a:p>
            <a:r>
              <a:rPr lang="fr-FR" dirty="0"/>
              <a:t>Wireless LAN Manager</a:t>
            </a:r>
          </a:p>
        </p:txBody>
      </p:sp>
      <p:sp>
        <p:nvSpPr>
          <p:cNvPr id="11" name="Text Placeholder 10"/>
          <p:cNvSpPr>
            <a:spLocks noGrp="1"/>
          </p:cNvSpPr>
          <p:nvPr>
            <p:ph type="body" sz="quarter" idx="15"/>
          </p:nvPr>
        </p:nvSpPr>
        <p:spPr/>
        <p:txBody>
          <a:bodyPr/>
          <a:lstStyle/>
          <a:p>
            <a:r>
              <a:rPr lang="fr-FR" dirty="0"/>
              <a:t>5 Applications in one </a:t>
            </a:r>
            <a:r>
              <a:rPr lang="fr-FR" dirty="0" err="1"/>
              <a:t>license</a:t>
            </a:r>
            <a:r>
              <a:rPr lang="fr-FR" dirty="0"/>
              <a:t> and </a:t>
            </a:r>
            <a:r>
              <a:rPr lang="fr-FR" dirty="0" err="1"/>
              <a:t>dashboard</a:t>
            </a:r>
            <a:endParaRPr lang="fr-FR" dirty="0"/>
          </a:p>
        </p:txBody>
      </p:sp>
      <p:sp>
        <p:nvSpPr>
          <p:cNvPr id="5" name="Title 3"/>
          <p:cNvSpPr txBox="1">
            <a:spLocks/>
          </p:cNvSpPr>
          <p:nvPr/>
        </p:nvSpPr>
        <p:spPr>
          <a:xfrm>
            <a:off x="609442" y="26505"/>
            <a:ext cx="10522190" cy="898170"/>
          </a:xfrm>
          <a:prstGeom prst="rect">
            <a:avLst/>
          </a:prstGeom>
        </p:spPr>
        <p:txBody>
          <a:bodyPr vert="horz" lIns="121893" tIns="60947" rIns="121893" bIns="60947" rtlCol="0" anchor="ctr" anchorCtr="0">
            <a:normAutofit/>
          </a:bodyPr>
          <a:lstStyle>
            <a:lvl1pPr algn="l" defTabSz="914201" rtl="0" eaLnBrk="1" latinLnBrk="0" hangingPunct="1">
              <a:lnSpc>
                <a:spcPct val="94000"/>
              </a:lnSpc>
              <a:spcBef>
                <a:spcPct val="0"/>
              </a:spcBef>
              <a:buNone/>
              <a:defRPr lang="en-US" sz="4000" b="1" kern="3600" cap="all" spc="-200" smtClean="0">
                <a:solidFill>
                  <a:schemeClr val="accent5"/>
                </a:solidFill>
                <a:latin typeface="+mn-lt"/>
                <a:ea typeface="+mn-ea"/>
                <a:cs typeface="Arial"/>
              </a:defRPr>
            </a:lvl1pPr>
          </a:lstStyle>
          <a:p>
            <a:endParaRPr lang="da-DK" dirty="0"/>
          </a:p>
        </p:txBody>
      </p:sp>
    </p:spTree>
    <p:extLst>
      <p:ext uri="{BB962C8B-B14F-4D97-AF65-F5344CB8AC3E}">
        <p14:creationId xmlns:p14="http://schemas.microsoft.com/office/powerpoint/2010/main" val="2690446064"/>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fr-FR" dirty="0"/>
              <a:t>Wireless LAN Manager</a:t>
            </a:r>
          </a:p>
        </p:txBody>
      </p:sp>
      <p:sp>
        <p:nvSpPr>
          <p:cNvPr id="4" name="Text Placeholder 3"/>
          <p:cNvSpPr>
            <a:spLocks noGrp="1"/>
          </p:cNvSpPr>
          <p:nvPr>
            <p:ph type="body" sz="quarter" idx="13"/>
          </p:nvPr>
        </p:nvSpPr>
        <p:spPr/>
        <p:txBody>
          <a:bodyPr>
            <a:normAutofit/>
          </a:bodyPr>
          <a:lstStyle/>
          <a:p>
            <a:r>
              <a:rPr lang="fr-FR" dirty="0"/>
              <a:t>5 Applications in one </a:t>
            </a:r>
            <a:r>
              <a:rPr lang="fr-FR" dirty="0" err="1"/>
              <a:t>license</a:t>
            </a:r>
            <a:r>
              <a:rPr lang="fr-FR" dirty="0"/>
              <a:t> and </a:t>
            </a:r>
            <a:r>
              <a:rPr lang="fr-FR" dirty="0" err="1"/>
              <a:t>dashboard</a:t>
            </a:r>
            <a:endParaRPr lang="fr-FR" dirty="0"/>
          </a:p>
        </p:txBody>
      </p:sp>
      <p:sp>
        <p:nvSpPr>
          <p:cNvPr id="5" name="Content Placeholder 4"/>
          <p:cNvSpPr>
            <a:spLocks noGrp="1"/>
          </p:cNvSpPr>
          <p:nvPr>
            <p:ph type="body" idx="11"/>
          </p:nvPr>
        </p:nvSpPr>
        <p:spPr>
          <a:xfrm>
            <a:off x="609441" y="1743986"/>
            <a:ext cx="3412871" cy="618214"/>
          </a:xfrm>
          <a:prstGeom prst="rect">
            <a:avLst/>
          </a:prstGeom>
        </p:spPr>
        <p:txBody>
          <a:bodyPr anchor="ctr">
            <a:noAutofit/>
          </a:bodyPr>
          <a:lstStyle/>
          <a:p>
            <a:r>
              <a:rPr lang="en-US" dirty="0"/>
              <a:t>Service Assurance Manager (SAM)</a:t>
            </a:r>
            <a:endParaRPr lang="da-DK" dirty="0"/>
          </a:p>
        </p:txBody>
      </p:sp>
      <p:sp>
        <p:nvSpPr>
          <p:cNvPr id="6" name="Text Placeholder 5"/>
          <p:cNvSpPr>
            <a:spLocks noGrp="1"/>
          </p:cNvSpPr>
          <p:nvPr>
            <p:ph type="body" idx="17"/>
          </p:nvPr>
        </p:nvSpPr>
        <p:spPr>
          <a:xfrm>
            <a:off x="4320668" y="1743986"/>
            <a:ext cx="3412871" cy="618214"/>
          </a:xfrm>
        </p:spPr>
        <p:txBody>
          <a:bodyPr>
            <a:noAutofit/>
          </a:bodyPr>
          <a:lstStyle/>
          <a:p>
            <a:r>
              <a:rPr lang="en-US" dirty="0"/>
              <a:t>Wireless Intrusion Prevention System</a:t>
            </a:r>
            <a:endParaRPr lang="fr-FR" dirty="0"/>
          </a:p>
        </p:txBody>
      </p:sp>
      <p:sp>
        <p:nvSpPr>
          <p:cNvPr id="23" name="Text Placeholder 22"/>
          <p:cNvSpPr>
            <a:spLocks noGrp="1"/>
          </p:cNvSpPr>
          <p:nvPr>
            <p:ph type="body" idx="18"/>
          </p:nvPr>
        </p:nvSpPr>
        <p:spPr>
          <a:xfrm>
            <a:off x="8031895" y="1743986"/>
            <a:ext cx="3412871" cy="618214"/>
          </a:xfrm>
        </p:spPr>
        <p:txBody>
          <a:bodyPr>
            <a:noAutofit/>
          </a:bodyPr>
          <a:lstStyle/>
          <a:p>
            <a:r>
              <a:rPr lang="en-US" dirty="0"/>
              <a:t>PCI Compliance Manager</a:t>
            </a:r>
            <a:endParaRPr lang="fr-FR" dirty="0"/>
          </a:p>
        </p:txBody>
      </p:sp>
      <p:sp>
        <p:nvSpPr>
          <p:cNvPr id="3" name="Content Placeholder 2"/>
          <p:cNvSpPr>
            <a:spLocks noGrp="1"/>
          </p:cNvSpPr>
          <p:nvPr>
            <p:ph idx="15"/>
          </p:nvPr>
        </p:nvSpPr>
        <p:spPr>
          <a:xfrm>
            <a:off x="8031894" y="2468880"/>
            <a:ext cx="3412871" cy="3302000"/>
          </a:xfrm>
        </p:spPr>
        <p:txBody>
          <a:bodyPr>
            <a:normAutofit/>
          </a:bodyPr>
          <a:lstStyle/>
          <a:p>
            <a:r>
              <a:rPr lang="en-US" dirty="0"/>
              <a:t>Audits and verifies Fortinet controller wireless networks to ensure PCI compliance.</a:t>
            </a:r>
          </a:p>
          <a:p>
            <a:endParaRPr lang="fr-FR" dirty="0"/>
          </a:p>
        </p:txBody>
      </p:sp>
      <p:sp>
        <p:nvSpPr>
          <p:cNvPr id="12" name="Content Placeholder 11"/>
          <p:cNvSpPr>
            <a:spLocks noGrp="1"/>
          </p:cNvSpPr>
          <p:nvPr>
            <p:ph idx="19"/>
          </p:nvPr>
        </p:nvSpPr>
        <p:spPr>
          <a:xfrm>
            <a:off x="4320668" y="2468880"/>
            <a:ext cx="3412871" cy="3302000"/>
          </a:xfrm>
        </p:spPr>
        <p:txBody>
          <a:bodyPr/>
          <a:lstStyle/>
          <a:p>
            <a:r>
              <a:rPr lang="en-US" dirty="0"/>
              <a:t>Detects wireless intrusions with predefined and custom signatures on an integrated platform with other WLAN management applications.</a:t>
            </a:r>
          </a:p>
          <a:p>
            <a:endParaRPr lang="fr-FR" dirty="0"/>
          </a:p>
        </p:txBody>
      </p:sp>
      <p:sp>
        <p:nvSpPr>
          <p:cNvPr id="13" name="Content Placeholder 12"/>
          <p:cNvSpPr>
            <a:spLocks noGrp="1"/>
          </p:cNvSpPr>
          <p:nvPr>
            <p:ph idx="20"/>
          </p:nvPr>
        </p:nvSpPr>
        <p:spPr>
          <a:xfrm>
            <a:off x="609440" y="2468880"/>
            <a:ext cx="3412871" cy="3302000"/>
          </a:xfrm>
        </p:spPr>
        <p:txBody>
          <a:bodyPr>
            <a:normAutofit/>
          </a:bodyPr>
          <a:lstStyle/>
          <a:p>
            <a:pPr>
              <a:lnSpc>
                <a:spcPct val="110000"/>
              </a:lnSpc>
            </a:pPr>
            <a:r>
              <a:rPr lang="en-US" dirty="0"/>
              <a:t>Enables the option to run a client on the AP. This client instance can then connect to the infrastructure like any regular client.</a:t>
            </a:r>
          </a:p>
          <a:p>
            <a:pPr>
              <a:lnSpc>
                <a:spcPct val="110000"/>
              </a:lnSpc>
            </a:pPr>
            <a:endParaRPr lang="en-US" dirty="0"/>
          </a:p>
          <a:p>
            <a:pPr>
              <a:lnSpc>
                <a:spcPct val="110000"/>
              </a:lnSpc>
            </a:pPr>
            <a:endParaRPr lang="da-DK" dirty="0"/>
          </a:p>
          <a:p>
            <a:endParaRPr lang="fr-FR" dirty="0"/>
          </a:p>
        </p:txBody>
      </p:sp>
    </p:spTree>
    <p:extLst>
      <p:ext uri="{BB962C8B-B14F-4D97-AF65-F5344CB8AC3E}">
        <p14:creationId xmlns:p14="http://schemas.microsoft.com/office/powerpoint/2010/main" val="1554984113"/>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a:grpSpLocks noChangeAspect="1"/>
          </p:cNvGrpSpPr>
          <p:nvPr/>
        </p:nvGrpSpPr>
        <p:grpSpPr>
          <a:xfrm>
            <a:off x="9420060" y="2329242"/>
            <a:ext cx="637178" cy="603580"/>
            <a:chOff x="7634473" y="2936880"/>
            <a:chExt cx="345899" cy="334799"/>
          </a:xfrm>
        </p:grpSpPr>
        <p:pic>
          <p:nvPicPr>
            <p:cNvPr id="9" name="Shape 445"/>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12" name="Shape 446"/>
            <p:cNvSpPr txBox="1"/>
            <p:nvPr/>
          </p:nvSpPr>
          <p:spPr>
            <a:xfrm>
              <a:off x="7665896" y="2962951"/>
              <a:ext cx="275399" cy="272783"/>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1050" b="1" i="0" u="none" strike="noStrike" kern="0" cap="none" spc="0" normalizeH="0" baseline="0" noProof="0" dirty="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050" b="1" kern="0" dirty="0">
                  <a:solidFill>
                    <a:srgbClr val="3D4D4D"/>
                  </a:solidFill>
                </a:rPr>
                <a:t>ESXi</a:t>
              </a:r>
              <a:endParaRPr kumimoji="0" lang="en" sz="1050" b="1" i="0" u="none" strike="noStrike" kern="0" cap="none" spc="0" normalizeH="0" baseline="0" noProof="0" dirty="0">
                <a:ln>
                  <a:noFill/>
                </a:ln>
                <a:solidFill>
                  <a:srgbClr val="3D4D4D"/>
                </a:solidFill>
                <a:effectLst/>
                <a:uLnTx/>
                <a:uFillTx/>
              </a:endParaRPr>
            </a:p>
          </p:txBody>
        </p:sp>
      </p:grpSp>
      <p:grpSp>
        <p:nvGrpSpPr>
          <p:cNvPr id="13" name="Group 12"/>
          <p:cNvGrpSpPr/>
          <p:nvPr/>
        </p:nvGrpSpPr>
        <p:grpSpPr>
          <a:xfrm>
            <a:off x="10279150" y="2329360"/>
            <a:ext cx="637178" cy="603580"/>
            <a:chOff x="7634473" y="2936880"/>
            <a:chExt cx="345899" cy="334799"/>
          </a:xfrm>
        </p:grpSpPr>
        <p:pic>
          <p:nvPicPr>
            <p:cNvPr id="14" name="Shape 445"/>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15" name="Shape 446"/>
            <p:cNvSpPr txBox="1"/>
            <p:nvPr/>
          </p:nvSpPr>
          <p:spPr>
            <a:xfrm>
              <a:off x="7665896" y="2963331"/>
              <a:ext cx="275399" cy="283508"/>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400" b="1" kern="0" dirty="0">
                  <a:solidFill>
                    <a:srgbClr val="3D4D4D"/>
                  </a:solidFill>
                </a:rPr>
                <a:t>KVM</a:t>
              </a:r>
              <a:endParaRPr kumimoji="0" lang="en" sz="1400" b="1" i="0" u="none" strike="noStrike" kern="0" cap="none" spc="0" normalizeH="0" baseline="0" noProof="0" dirty="0">
                <a:ln>
                  <a:noFill/>
                </a:ln>
                <a:solidFill>
                  <a:srgbClr val="3D4D4D"/>
                </a:solidFill>
                <a:effectLst/>
                <a:uLnTx/>
                <a:uFillTx/>
              </a:endParaRPr>
            </a:p>
          </p:txBody>
        </p:sp>
      </p:grpSp>
      <p:grpSp>
        <p:nvGrpSpPr>
          <p:cNvPr id="16" name="Group 15"/>
          <p:cNvGrpSpPr/>
          <p:nvPr/>
        </p:nvGrpSpPr>
        <p:grpSpPr>
          <a:xfrm>
            <a:off x="8507044" y="2329242"/>
            <a:ext cx="637178" cy="603580"/>
            <a:chOff x="7634473" y="2936880"/>
            <a:chExt cx="345899" cy="334799"/>
          </a:xfrm>
        </p:grpSpPr>
        <p:pic>
          <p:nvPicPr>
            <p:cNvPr id="17" name="Shape 445"/>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18" name="Shape 446"/>
            <p:cNvSpPr txBox="1"/>
            <p:nvPr/>
          </p:nvSpPr>
          <p:spPr>
            <a:xfrm>
              <a:off x="7665896" y="2963967"/>
              <a:ext cx="275399" cy="281259"/>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000" b="1" kern="0" dirty="0">
                  <a:solidFill>
                    <a:srgbClr val="3D4D4D"/>
                  </a:solidFill>
                </a:rPr>
                <a:t>MS Hyper-V</a:t>
              </a:r>
              <a:endParaRPr kumimoji="0" lang="en" sz="1000" b="1" i="0" u="none" strike="noStrike" kern="0" cap="none" spc="0" normalizeH="0" baseline="0" noProof="0" dirty="0">
                <a:ln>
                  <a:noFill/>
                </a:ln>
                <a:solidFill>
                  <a:srgbClr val="3D4D4D"/>
                </a:solidFill>
                <a:effectLst/>
                <a:uLnTx/>
                <a:uFillTx/>
              </a:endParaRPr>
            </a:p>
          </p:txBody>
        </p:sp>
      </p:grpSp>
      <p:sp>
        <p:nvSpPr>
          <p:cNvPr id="3" name="Title 2"/>
          <p:cNvSpPr>
            <a:spLocks noGrp="1"/>
          </p:cNvSpPr>
          <p:nvPr>
            <p:ph type="title"/>
          </p:nvPr>
        </p:nvSpPr>
        <p:spPr/>
        <p:txBody>
          <a:bodyPr/>
          <a:lstStyle/>
          <a:p>
            <a:r>
              <a:rPr lang="fr-FR" dirty="0"/>
              <a:t>Wireless LAN Manager</a:t>
            </a:r>
          </a:p>
        </p:txBody>
      </p:sp>
      <p:pic>
        <p:nvPicPr>
          <p:cNvPr id="2" name="Picture Placeholder 1"/>
          <p:cNvPicPr>
            <a:picLocks noGrp="1" noChangeAspect="1"/>
          </p:cNvPicPr>
          <p:nvPr>
            <p:ph type="pic" idx="1"/>
          </p:nvPr>
        </p:nvPicPr>
        <p:blipFill>
          <a:blip r:embed="rId3">
            <a:extLst>
              <a:ext uri="{28A0092B-C50C-407E-A947-70E740481C1C}">
                <a14:useLocalDpi xmlns:a14="http://schemas.microsoft.com/office/drawing/2010/main" val="0"/>
              </a:ext>
            </a:extLst>
          </a:blip>
          <a:srcRect l="8526" r="8526"/>
          <a:stretch>
            <a:fillRect/>
          </a:stretch>
        </p:blipFill>
        <p:spPr>
          <a:xfrm>
            <a:off x="609600" y="1253445"/>
            <a:ext cx="3413125" cy="2743200"/>
          </a:xfrm>
        </p:spPr>
      </p:pic>
      <p:sp>
        <p:nvSpPr>
          <p:cNvPr id="22" name="Text Placeholder 21"/>
          <p:cNvSpPr>
            <a:spLocks noGrp="1"/>
          </p:cNvSpPr>
          <p:nvPr>
            <p:ph type="body" sz="half" idx="2"/>
          </p:nvPr>
        </p:nvSpPr>
        <p:spPr>
          <a:xfrm>
            <a:off x="609441" y="3996400"/>
            <a:ext cx="3704834" cy="1603973"/>
          </a:xfrm>
        </p:spPr>
        <p:txBody>
          <a:bodyPr>
            <a:normAutofit lnSpcReduction="10000"/>
          </a:bodyPr>
          <a:lstStyle/>
          <a:p>
            <a:r>
              <a:rPr lang="fr-FR" dirty="0">
                <a:solidFill>
                  <a:schemeClr val="accent4">
                    <a:lumMod val="75000"/>
                  </a:schemeClr>
                </a:solidFill>
              </a:rPr>
              <a:t>FWM- 100D </a:t>
            </a:r>
          </a:p>
          <a:p>
            <a:pPr marL="285750" indent="-285750">
              <a:buFont typeface="Wingdings" panose="05000000000000000000" pitchFamily="2" charset="2"/>
              <a:buChar char="§"/>
            </a:pPr>
            <a:r>
              <a:rPr lang="fr-FR" dirty="0"/>
              <a:t>1RU </a:t>
            </a:r>
          </a:p>
          <a:p>
            <a:pPr marL="285750" indent="-285750">
              <a:buFont typeface="Wingdings" panose="05000000000000000000" pitchFamily="2" charset="2"/>
              <a:buChar char="§"/>
            </a:pPr>
            <a:r>
              <a:rPr lang="fr-FR" dirty="0"/>
              <a:t>4 GE RJ45</a:t>
            </a:r>
          </a:p>
          <a:p>
            <a:pPr marL="285750" indent="-285750">
              <a:buFont typeface="Wingdings" panose="05000000000000000000" pitchFamily="2" charset="2"/>
              <a:buChar char="§"/>
            </a:pPr>
            <a:r>
              <a:rPr lang="fr-FR" dirty="0"/>
              <a:t>Up to 1000 AP and 5000 Clients</a:t>
            </a:r>
          </a:p>
          <a:p>
            <a:pPr marL="285750" indent="-285750">
              <a:buFont typeface="Wingdings" panose="05000000000000000000" pitchFamily="2" charset="2"/>
              <a:buChar char="§"/>
            </a:pPr>
            <a:r>
              <a:rPr lang="fr-FR" dirty="0"/>
              <a:t>Storage 1TB </a:t>
            </a:r>
          </a:p>
          <a:p>
            <a:endParaRPr lang="fr-FR" dirty="0"/>
          </a:p>
        </p:txBody>
      </p:sp>
      <p:sp>
        <p:nvSpPr>
          <p:cNvPr id="23" name="Text Placeholder 22"/>
          <p:cNvSpPr>
            <a:spLocks noGrp="1"/>
          </p:cNvSpPr>
          <p:nvPr>
            <p:ph type="body" sz="quarter" idx="13"/>
          </p:nvPr>
        </p:nvSpPr>
        <p:spPr/>
        <p:txBody>
          <a:bodyPr/>
          <a:lstStyle/>
          <a:p>
            <a:r>
              <a:rPr lang="fr-FR" dirty="0"/>
              <a:t>Hardware and Virtual </a:t>
            </a:r>
            <a:r>
              <a:rPr lang="fr-FR" dirty="0" err="1"/>
              <a:t>deployments</a:t>
            </a:r>
            <a:endParaRPr lang="fr-FR" dirty="0"/>
          </a:p>
        </p:txBody>
      </p:sp>
      <p:pic>
        <p:nvPicPr>
          <p:cNvPr id="4" name="Picture Placeholder 3"/>
          <p:cNvPicPr>
            <a:picLocks noGrp="1" noChangeAspect="1"/>
          </p:cNvPicPr>
          <p:nvPr>
            <p:ph type="pic" idx="15"/>
          </p:nvPr>
        </p:nvPicPr>
        <p:blipFill>
          <a:blip r:embed="rId4">
            <a:extLst>
              <a:ext uri="{28A0092B-C50C-407E-A947-70E740481C1C}">
                <a14:useLocalDpi xmlns:a14="http://schemas.microsoft.com/office/drawing/2010/main" val="0"/>
              </a:ext>
            </a:extLst>
          </a:blip>
          <a:srcRect l="8526" r="8526"/>
          <a:stretch>
            <a:fillRect/>
          </a:stretch>
        </p:blipFill>
        <p:spPr>
          <a:xfrm>
            <a:off x="4321175" y="1253445"/>
            <a:ext cx="3413125" cy="2743200"/>
          </a:xfrm>
        </p:spPr>
      </p:pic>
      <p:sp>
        <p:nvSpPr>
          <p:cNvPr id="26" name="Text Placeholder 25"/>
          <p:cNvSpPr>
            <a:spLocks noGrp="1"/>
          </p:cNvSpPr>
          <p:nvPr>
            <p:ph type="body" sz="half" idx="17"/>
          </p:nvPr>
        </p:nvSpPr>
        <p:spPr>
          <a:xfrm>
            <a:off x="4320668" y="3996400"/>
            <a:ext cx="3704834" cy="1603973"/>
          </a:xfrm>
        </p:spPr>
        <p:txBody>
          <a:bodyPr>
            <a:noAutofit/>
          </a:bodyPr>
          <a:lstStyle/>
          <a:p>
            <a:r>
              <a:rPr lang="fr-FR" dirty="0">
                <a:solidFill>
                  <a:schemeClr val="accent4">
                    <a:lumMod val="75000"/>
                  </a:schemeClr>
                </a:solidFill>
              </a:rPr>
              <a:t>FWM- 1000D </a:t>
            </a:r>
          </a:p>
          <a:p>
            <a:pPr marL="285750" indent="-285750">
              <a:buFont typeface="Wingdings" panose="05000000000000000000" pitchFamily="2" charset="2"/>
              <a:buChar char="§"/>
            </a:pPr>
            <a:r>
              <a:rPr lang="fr-FR" dirty="0"/>
              <a:t>1RU </a:t>
            </a:r>
          </a:p>
          <a:p>
            <a:pPr marL="285750" indent="-285750">
              <a:buFont typeface="Wingdings" panose="05000000000000000000" pitchFamily="2" charset="2"/>
              <a:buChar char="§"/>
            </a:pPr>
            <a:r>
              <a:rPr lang="fr-FR" dirty="0"/>
              <a:t>4 GE RJ45, 2 SFP+</a:t>
            </a:r>
          </a:p>
          <a:p>
            <a:pPr marL="285750" indent="-285750">
              <a:buFont typeface="Wingdings" panose="05000000000000000000" pitchFamily="2" charset="2"/>
              <a:buChar char="§"/>
            </a:pPr>
            <a:r>
              <a:rPr lang="fr-FR" dirty="0"/>
              <a:t>Up to 15000 AP and 75000 Clients</a:t>
            </a:r>
          </a:p>
          <a:p>
            <a:pPr marL="285750" indent="-285750">
              <a:buFont typeface="Wingdings" panose="05000000000000000000" pitchFamily="2" charset="2"/>
              <a:buChar char="§"/>
            </a:pPr>
            <a:r>
              <a:rPr lang="fr-FR" dirty="0"/>
              <a:t>Storage 2TB </a:t>
            </a:r>
          </a:p>
          <a:p>
            <a:endParaRPr lang="fr-FR" dirty="0"/>
          </a:p>
        </p:txBody>
      </p:sp>
      <p:sp>
        <p:nvSpPr>
          <p:cNvPr id="27" name="Text Placeholder 26"/>
          <p:cNvSpPr>
            <a:spLocks noGrp="1"/>
          </p:cNvSpPr>
          <p:nvPr>
            <p:ph type="body" sz="half" idx="18"/>
          </p:nvPr>
        </p:nvSpPr>
        <p:spPr>
          <a:xfrm>
            <a:off x="8031895" y="3996400"/>
            <a:ext cx="3704834" cy="651635"/>
          </a:xfrm>
        </p:spPr>
        <p:txBody>
          <a:bodyPr>
            <a:normAutofit lnSpcReduction="10000"/>
          </a:bodyPr>
          <a:lstStyle/>
          <a:p>
            <a:r>
              <a:rPr lang="fr-FR" dirty="0">
                <a:solidFill>
                  <a:schemeClr val="accent4">
                    <a:lumMod val="75000"/>
                  </a:schemeClr>
                </a:solidFill>
              </a:rPr>
              <a:t>SA2000VE </a:t>
            </a:r>
          </a:p>
          <a:p>
            <a:pPr marL="285750" indent="-285750">
              <a:buFont typeface="Wingdings" panose="05000000000000000000" pitchFamily="2" charset="2"/>
              <a:buChar char="§"/>
            </a:pPr>
            <a:r>
              <a:rPr lang="fr-FR" dirty="0"/>
              <a:t>Virtual Manager</a:t>
            </a:r>
          </a:p>
        </p:txBody>
      </p:sp>
      <p:sp>
        <p:nvSpPr>
          <p:cNvPr id="29" name="Left-Right Arrow 28"/>
          <p:cNvSpPr/>
          <p:nvPr/>
        </p:nvSpPr>
        <p:spPr bwMode="invGray">
          <a:xfrm>
            <a:off x="619760" y="5622245"/>
            <a:ext cx="10789920" cy="436880"/>
          </a:xfrm>
          <a:prstGeom prst="leftRightArrow">
            <a:avLst/>
          </a:prstGeom>
          <a:solidFill>
            <a:schemeClr val="accent4">
              <a:lumMod val="75000"/>
            </a:schemeClr>
          </a:solidFill>
          <a:ln w="9525">
            <a:noFill/>
            <a:round/>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b="1" dirty="0">
                <a:solidFill>
                  <a:schemeClr val="bg1"/>
                </a:solidFill>
              </a:rPr>
              <a:t>One </a:t>
            </a:r>
            <a:r>
              <a:rPr lang="fr-FR" b="1" dirty="0" err="1">
                <a:solidFill>
                  <a:schemeClr val="bg1"/>
                </a:solidFill>
              </a:rPr>
              <a:t>Perpetual</a:t>
            </a:r>
            <a:r>
              <a:rPr lang="fr-FR" b="1" dirty="0">
                <a:solidFill>
                  <a:schemeClr val="bg1"/>
                </a:solidFill>
              </a:rPr>
              <a:t> License </a:t>
            </a:r>
            <a:r>
              <a:rPr lang="en-IN" dirty="0">
                <a:solidFill>
                  <a:schemeClr val="bg1"/>
                </a:solidFill>
              </a:rPr>
              <a:t>FWM-NM-xx-A</a:t>
            </a:r>
            <a:r>
              <a:rPr lang="fr-FR" b="1" dirty="0">
                <a:solidFill>
                  <a:schemeClr val="bg1"/>
                </a:solidFill>
              </a:rPr>
              <a:t> </a:t>
            </a:r>
          </a:p>
        </p:txBody>
      </p:sp>
    </p:spTree>
    <p:extLst>
      <p:ext uri="{BB962C8B-B14F-4D97-AF65-F5344CB8AC3E}">
        <p14:creationId xmlns:p14="http://schemas.microsoft.com/office/powerpoint/2010/main" val="3350020997"/>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4294967295"/>
            <p:extLst>
              <p:ext uri="{D42A27DB-BD31-4B8C-83A1-F6EECF244321}">
                <p14:modId xmlns:p14="http://schemas.microsoft.com/office/powerpoint/2010/main" val="1447590483"/>
              </p:ext>
            </p:extLst>
          </p:nvPr>
        </p:nvGraphicFramePr>
        <p:xfrm>
          <a:off x="804456" y="635687"/>
          <a:ext cx="6872022" cy="5490028"/>
        </p:xfrm>
        <a:graphic>
          <a:graphicData uri="http://schemas.openxmlformats.org/drawingml/2006/table">
            <a:tbl>
              <a:tblPr firstRow="1" firstCol="1" bandRow="1">
                <a:tableStyleId>{93296810-A885-4BE3-A3E7-6D5BEEA58F35}</a:tableStyleId>
              </a:tblPr>
              <a:tblGrid>
                <a:gridCol w="1693862">
                  <a:extLst>
                    <a:ext uri="{9D8B030D-6E8A-4147-A177-3AD203B41FA5}">
                      <a16:colId xmlns:a16="http://schemas.microsoft.com/office/drawing/2014/main" val="20000"/>
                    </a:ext>
                  </a:extLst>
                </a:gridCol>
                <a:gridCol w="2641600">
                  <a:extLst>
                    <a:ext uri="{9D8B030D-6E8A-4147-A177-3AD203B41FA5}">
                      <a16:colId xmlns:a16="http://schemas.microsoft.com/office/drawing/2014/main" val="20001"/>
                    </a:ext>
                  </a:extLst>
                </a:gridCol>
                <a:gridCol w="2536560">
                  <a:extLst>
                    <a:ext uri="{9D8B030D-6E8A-4147-A177-3AD203B41FA5}">
                      <a16:colId xmlns:a16="http://schemas.microsoft.com/office/drawing/2014/main" val="20002"/>
                    </a:ext>
                  </a:extLst>
                </a:gridCol>
              </a:tblGrid>
              <a:tr h="447036">
                <a:tc>
                  <a:txBody>
                    <a:bodyPr/>
                    <a:lstStyle/>
                    <a:p>
                      <a:endParaRPr lang="en-US" sz="1400" dirty="0"/>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a:t>FWLM-100D</a:t>
                      </a: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50" dirty="0"/>
                        <a:t>FWLM-1000D</a:t>
                      </a:r>
                    </a:p>
                  </a:txBody>
                  <a:tcPr marL="121888" marR="121888" anchor="ctr"/>
                </a:tc>
                <a:extLst>
                  <a:ext uri="{0D108BD9-81ED-4DB2-BD59-A6C34878D82A}">
                    <a16:rowId xmlns:a16="http://schemas.microsoft.com/office/drawing/2014/main" val="10000"/>
                  </a:ext>
                </a:extLst>
              </a:tr>
              <a:tr h="402332">
                <a:tc>
                  <a:txBody>
                    <a:bodyPr/>
                    <a:lstStyle/>
                    <a:p>
                      <a:r>
                        <a:rPr lang="en-US" sz="1200" dirty="0"/>
                        <a:t>Form Factor</a:t>
                      </a:r>
                      <a:endParaRPr lang="en-US" sz="1200" b="1" dirty="0">
                        <a:solidFill>
                          <a:srgbClr val="F2F2F2"/>
                        </a:solidFill>
                      </a:endParaRPr>
                    </a:p>
                  </a:txBody>
                  <a:tcPr marL="121888" marR="121888" anchor="ctr"/>
                </a:tc>
                <a:tc>
                  <a:txBody>
                    <a:bodyPr/>
                    <a:lstStyle/>
                    <a:p>
                      <a:pPr algn="ctr"/>
                      <a:r>
                        <a:rPr lang="en-US" sz="1100" dirty="0"/>
                        <a:t>1 RU</a:t>
                      </a:r>
                      <a:endParaRPr lang="en-US" sz="1100" b="1" dirty="0">
                        <a:solidFill>
                          <a:srgbClr val="9E0000"/>
                        </a:solidFill>
                      </a:endParaRPr>
                    </a:p>
                  </a:txBody>
                  <a:tcPr marL="121888" marR="121888" anchor="ctr"/>
                </a:tc>
                <a:tc>
                  <a:txBody>
                    <a:bodyPr/>
                    <a:lstStyle/>
                    <a:p>
                      <a:pPr algn="ctr"/>
                      <a:r>
                        <a:rPr lang="en-US" sz="1100" dirty="0"/>
                        <a:t>1 RU</a:t>
                      </a:r>
                      <a:endParaRPr lang="en-US" sz="1100" b="1" dirty="0">
                        <a:solidFill>
                          <a:srgbClr val="9E0000"/>
                        </a:solidFill>
                      </a:endParaRPr>
                    </a:p>
                  </a:txBody>
                  <a:tcPr marL="121888" marR="121888" anchor="ctr"/>
                </a:tc>
                <a:extLst>
                  <a:ext uri="{0D108BD9-81ED-4DB2-BD59-A6C34878D82A}">
                    <a16:rowId xmlns:a16="http://schemas.microsoft.com/office/drawing/2014/main" val="10001"/>
                  </a:ext>
                </a:extLst>
              </a:tr>
              <a:tr h="402332">
                <a:tc>
                  <a:txBody>
                    <a:bodyPr/>
                    <a:lstStyle/>
                    <a:p>
                      <a:r>
                        <a:rPr lang="en-US" sz="1200" dirty="0"/>
                        <a:t>GE RJ45</a:t>
                      </a:r>
                      <a:endParaRPr lang="en-US" sz="1200" b="1" dirty="0">
                        <a:solidFill>
                          <a:srgbClr val="F2F2F2"/>
                        </a:solidFill>
                      </a:endParaRPr>
                    </a:p>
                  </a:txBody>
                  <a:tcPr marL="121888" marR="121888" anchor="ctr"/>
                </a:tc>
                <a:tc>
                  <a:txBody>
                    <a:bodyPr/>
                    <a:lstStyle/>
                    <a:p>
                      <a:pPr algn="ctr"/>
                      <a:r>
                        <a:rPr lang="en-US" sz="1100" dirty="0"/>
                        <a:t>4</a:t>
                      </a:r>
                      <a:endParaRPr lang="en-US" sz="1100" b="1" dirty="0">
                        <a:solidFill>
                          <a:srgbClr val="9E0000"/>
                        </a:solidFill>
                      </a:endParaRPr>
                    </a:p>
                  </a:txBody>
                  <a:tcPr marL="121888" marR="121888" anchor="ctr"/>
                </a:tc>
                <a:tc>
                  <a:txBody>
                    <a:bodyPr/>
                    <a:lstStyle/>
                    <a:p>
                      <a:pPr algn="ctr"/>
                      <a:r>
                        <a:rPr lang="en-US" sz="1100" dirty="0"/>
                        <a:t>4</a:t>
                      </a:r>
                      <a:endParaRPr lang="en-US" sz="1100" b="1" dirty="0">
                        <a:solidFill>
                          <a:srgbClr val="9E0000"/>
                        </a:solidFill>
                      </a:endParaRPr>
                    </a:p>
                  </a:txBody>
                  <a:tcPr marL="121888" marR="121888" anchor="ctr"/>
                </a:tc>
                <a:extLst>
                  <a:ext uri="{0D108BD9-81ED-4DB2-BD59-A6C34878D82A}">
                    <a16:rowId xmlns:a16="http://schemas.microsoft.com/office/drawing/2014/main" val="10002"/>
                  </a:ext>
                </a:extLst>
              </a:tr>
              <a:tr h="402332">
                <a:tc>
                  <a:txBody>
                    <a:bodyPr/>
                    <a:lstStyle/>
                    <a:p>
                      <a:r>
                        <a:rPr lang="en-US" sz="1200" dirty="0"/>
                        <a:t>SFP</a:t>
                      </a:r>
                      <a:endParaRPr lang="en-US" sz="1200" b="1" dirty="0">
                        <a:solidFill>
                          <a:srgbClr val="F2F2F2"/>
                        </a:solidFill>
                      </a:endParaRPr>
                    </a:p>
                  </a:txBody>
                  <a:tcPr marL="121888" marR="121888" anchor="ctr"/>
                </a:tc>
                <a:tc>
                  <a:txBody>
                    <a:bodyPr/>
                    <a:lstStyle/>
                    <a:p>
                      <a:pPr algn="ctr"/>
                      <a:r>
                        <a:rPr lang="en-US" sz="1100" dirty="0"/>
                        <a:t>-</a:t>
                      </a:r>
                      <a:endParaRPr lang="en-US" sz="1100" b="1" dirty="0">
                        <a:solidFill>
                          <a:srgbClr val="9E0000"/>
                        </a:solidFill>
                      </a:endParaRPr>
                    </a:p>
                  </a:txBody>
                  <a:tcPr marL="121888" marR="121888" anchor="ctr"/>
                </a:tc>
                <a:tc>
                  <a:txBody>
                    <a:bodyPr/>
                    <a:lstStyle/>
                    <a:p>
                      <a:pPr algn="ctr"/>
                      <a:r>
                        <a:rPr lang="en-US" sz="1100" dirty="0"/>
                        <a:t>4</a:t>
                      </a:r>
                      <a:endParaRPr lang="en-US" sz="1100" b="1" dirty="0">
                        <a:solidFill>
                          <a:srgbClr val="9E0000"/>
                        </a:solidFill>
                      </a:endParaRPr>
                    </a:p>
                  </a:txBody>
                  <a:tcPr marL="121888" marR="121888" anchor="ctr"/>
                </a:tc>
                <a:extLst>
                  <a:ext uri="{0D108BD9-81ED-4DB2-BD59-A6C34878D82A}">
                    <a16:rowId xmlns:a16="http://schemas.microsoft.com/office/drawing/2014/main" val="10003"/>
                  </a:ext>
                </a:extLst>
              </a:tr>
              <a:tr h="402332">
                <a:tc>
                  <a:txBody>
                    <a:bodyPr/>
                    <a:lstStyle/>
                    <a:p>
                      <a:r>
                        <a:rPr lang="en-US" sz="1200" dirty="0"/>
                        <a:t>SFP+ 10G</a:t>
                      </a:r>
                      <a:endParaRPr lang="en-US" sz="1200" b="1" dirty="0">
                        <a:solidFill>
                          <a:srgbClr val="F2F2F2"/>
                        </a:solidFill>
                      </a:endParaRPr>
                    </a:p>
                  </a:txBody>
                  <a:tcPr marL="121888" marR="121888" anchor="ctr"/>
                </a:tc>
                <a:tc>
                  <a:txBody>
                    <a:bodyPr/>
                    <a:lstStyle/>
                    <a:p>
                      <a:pPr algn="ctr"/>
                      <a:r>
                        <a:rPr lang="en-US" sz="1100" dirty="0"/>
                        <a:t>-</a:t>
                      </a:r>
                      <a:endParaRPr lang="en-US" sz="1100" b="1" dirty="0">
                        <a:solidFill>
                          <a:srgbClr val="9E0000"/>
                        </a:solidFill>
                      </a:endParaRPr>
                    </a:p>
                  </a:txBody>
                  <a:tcPr marL="121888" marR="121888" anchor="ctr"/>
                </a:tc>
                <a:tc>
                  <a:txBody>
                    <a:bodyPr/>
                    <a:lstStyle/>
                    <a:p>
                      <a:pPr algn="ctr"/>
                      <a:r>
                        <a:rPr lang="en-US" sz="1100" dirty="0"/>
                        <a:t>2</a:t>
                      </a:r>
                      <a:endParaRPr lang="en-US" sz="1100" b="1" dirty="0">
                        <a:solidFill>
                          <a:srgbClr val="9E0000"/>
                        </a:solidFill>
                      </a:endParaRPr>
                    </a:p>
                  </a:txBody>
                  <a:tcPr marL="121888" marR="121888" anchor="ctr"/>
                </a:tc>
                <a:extLst>
                  <a:ext uri="{0D108BD9-81ED-4DB2-BD59-A6C34878D82A}">
                    <a16:rowId xmlns:a16="http://schemas.microsoft.com/office/drawing/2014/main" val="10004"/>
                  </a:ext>
                </a:extLst>
              </a:tr>
              <a:tr h="456084">
                <a:tc>
                  <a:txBody>
                    <a:bodyPr/>
                    <a:lstStyle/>
                    <a:p>
                      <a:r>
                        <a:rPr lang="en-US" sz="1200" dirty="0"/>
                        <a:t>Max Controllers</a:t>
                      </a:r>
                      <a:endParaRPr lang="en-US" sz="1200" b="1" dirty="0">
                        <a:solidFill>
                          <a:srgbClr val="F2F2F2"/>
                        </a:solidFill>
                      </a:endParaRPr>
                    </a:p>
                  </a:txBody>
                  <a:tcPr marL="121888" marR="121888" anchor="ctr"/>
                </a:tc>
                <a:tc>
                  <a:txBody>
                    <a:bodyPr/>
                    <a:lstStyle/>
                    <a:p>
                      <a:pPr algn="ctr"/>
                      <a:r>
                        <a:rPr lang="en-US" sz="1100" dirty="0"/>
                        <a:t>20</a:t>
                      </a:r>
                      <a:endParaRPr lang="en-US" sz="1100" b="1" dirty="0">
                        <a:solidFill>
                          <a:srgbClr val="9E0000"/>
                        </a:solidFill>
                      </a:endParaRPr>
                    </a:p>
                  </a:txBody>
                  <a:tcPr marL="121888" marR="121888" anchor="ctr"/>
                </a:tc>
                <a:tc>
                  <a:txBody>
                    <a:bodyPr/>
                    <a:lstStyle/>
                    <a:p>
                      <a:pPr algn="ctr"/>
                      <a:r>
                        <a:rPr lang="en-US" sz="1100" dirty="0"/>
                        <a:t>250</a:t>
                      </a:r>
                      <a:endParaRPr lang="en-US" sz="1100" b="1" dirty="0">
                        <a:solidFill>
                          <a:srgbClr val="9E0000"/>
                        </a:solidFill>
                      </a:endParaRPr>
                    </a:p>
                  </a:txBody>
                  <a:tcPr marL="121888" marR="121888" anchor="ctr"/>
                </a:tc>
                <a:extLst>
                  <a:ext uri="{0D108BD9-81ED-4DB2-BD59-A6C34878D82A}">
                    <a16:rowId xmlns:a16="http://schemas.microsoft.com/office/drawing/2014/main" val="10005"/>
                  </a:ext>
                </a:extLst>
              </a:tr>
              <a:tr h="456084">
                <a:tc>
                  <a:txBody>
                    <a:bodyPr/>
                    <a:lstStyle/>
                    <a:p>
                      <a:r>
                        <a:rPr lang="en-US" sz="1200" dirty="0"/>
                        <a:t>Max AP</a:t>
                      </a:r>
                      <a:endParaRPr lang="en-US" sz="1200" b="1" dirty="0">
                        <a:solidFill>
                          <a:srgbClr val="F2F2F2"/>
                        </a:solidFill>
                      </a:endParaRPr>
                    </a:p>
                  </a:txBody>
                  <a:tcPr marL="121888" marR="121888" anchor="ctr"/>
                </a:tc>
                <a:tc>
                  <a:txBody>
                    <a:bodyPr/>
                    <a:lstStyle/>
                    <a:p>
                      <a:pPr algn="ctr"/>
                      <a:r>
                        <a:rPr lang="en-US" sz="1100" dirty="0"/>
                        <a:t>1000</a:t>
                      </a:r>
                      <a:endParaRPr lang="en-US" sz="1100" b="1" dirty="0">
                        <a:solidFill>
                          <a:srgbClr val="9E0000"/>
                        </a:solidFill>
                      </a:endParaRPr>
                    </a:p>
                  </a:txBody>
                  <a:tcPr marL="121888" marR="121888" anchor="ctr"/>
                </a:tc>
                <a:tc>
                  <a:txBody>
                    <a:bodyPr/>
                    <a:lstStyle/>
                    <a:p>
                      <a:pPr algn="ctr"/>
                      <a:r>
                        <a:rPr lang="en-US" sz="1100" dirty="0"/>
                        <a:t>15000</a:t>
                      </a:r>
                      <a:endParaRPr lang="en-US" sz="1100" b="1" dirty="0">
                        <a:solidFill>
                          <a:srgbClr val="9E0000"/>
                        </a:solidFill>
                      </a:endParaRPr>
                    </a:p>
                  </a:txBody>
                  <a:tcPr marL="121888" marR="121888" anchor="ctr"/>
                </a:tc>
                <a:extLst>
                  <a:ext uri="{0D108BD9-81ED-4DB2-BD59-A6C34878D82A}">
                    <a16:rowId xmlns:a16="http://schemas.microsoft.com/office/drawing/2014/main" val="10006"/>
                  </a:ext>
                </a:extLst>
              </a:tr>
              <a:tr h="456084">
                <a:tc>
                  <a:txBody>
                    <a:bodyPr/>
                    <a:lstStyle/>
                    <a:p>
                      <a:r>
                        <a:rPr lang="en-US" sz="1200" dirty="0"/>
                        <a:t>Max Clients</a:t>
                      </a:r>
                      <a:endParaRPr lang="en-US" sz="1200" b="1" dirty="0">
                        <a:solidFill>
                          <a:srgbClr val="F2F2F2"/>
                        </a:solidFill>
                      </a:endParaRPr>
                    </a:p>
                  </a:txBody>
                  <a:tcPr marL="121888" marR="121888" anchor="ctr"/>
                </a:tc>
                <a:tc>
                  <a:txBody>
                    <a:bodyPr/>
                    <a:lstStyle/>
                    <a:p>
                      <a:pPr algn="ctr"/>
                      <a:r>
                        <a:rPr lang="en-US" sz="1100" dirty="0"/>
                        <a:t>5000</a:t>
                      </a:r>
                      <a:endParaRPr lang="en-US" sz="1100" b="1" dirty="0">
                        <a:solidFill>
                          <a:srgbClr val="9E0000"/>
                        </a:solidFill>
                      </a:endParaRPr>
                    </a:p>
                  </a:txBody>
                  <a:tcPr marL="121888" marR="121888" anchor="ctr"/>
                </a:tc>
                <a:tc>
                  <a:txBody>
                    <a:bodyPr/>
                    <a:lstStyle/>
                    <a:p>
                      <a:pPr algn="ctr"/>
                      <a:r>
                        <a:rPr lang="en-US" sz="1100" dirty="0"/>
                        <a:t>75000</a:t>
                      </a:r>
                      <a:endParaRPr lang="en-US" sz="1100" b="1" dirty="0">
                        <a:solidFill>
                          <a:srgbClr val="9E0000"/>
                        </a:solidFill>
                      </a:endParaRPr>
                    </a:p>
                  </a:txBody>
                  <a:tcPr marL="121888" marR="121888" anchor="ctr"/>
                </a:tc>
                <a:extLst>
                  <a:ext uri="{0D108BD9-81ED-4DB2-BD59-A6C34878D82A}">
                    <a16:rowId xmlns:a16="http://schemas.microsoft.com/office/drawing/2014/main" val="10007"/>
                  </a:ext>
                </a:extLst>
              </a:tr>
              <a:tr h="456084">
                <a:tc>
                  <a:txBody>
                    <a:bodyPr/>
                    <a:lstStyle/>
                    <a:p>
                      <a:r>
                        <a:rPr lang="en-US" sz="1200" dirty="0"/>
                        <a:t>CPU</a:t>
                      </a:r>
                      <a:endParaRPr lang="en-US" sz="1200" b="1" dirty="0">
                        <a:solidFill>
                          <a:srgbClr val="F2F2F2"/>
                        </a:solidFill>
                      </a:endParaRPr>
                    </a:p>
                  </a:txBody>
                  <a:tcPr marL="121888" marR="121888" anchor="ctr"/>
                </a:tc>
                <a:tc>
                  <a:txBody>
                    <a:bodyPr/>
                    <a:lstStyle/>
                    <a:p>
                      <a:pPr algn="ctr"/>
                      <a:r>
                        <a:rPr lang="en-US" sz="1100" dirty="0"/>
                        <a:t>2.00 GHz,</a:t>
                      </a:r>
                    </a:p>
                    <a:p>
                      <a:pPr algn="ctr"/>
                      <a:r>
                        <a:rPr lang="en-US" sz="1100" dirty="0"/>
                        <a:t>4C4T</a:t>
                      </a:r>
                      <a:endParaRPr lang="en-US" sz="1100" b="1" dirty="0">
                        <a:solidFill>
                          <a:srgbClr val="9E0000"/>
                        </a:solidFill>
                      </a:endParaRPr>
                    </a:p>
                  </a:txBody>
                  <a:tcPr marL="121888" marR="121888" anchor="ctr"/>
                </a:tc>
                <a:tc>
                  <a:txBody>
                    <a:bodyPr/>
                    <a:lstStyle/>
                    <a:p>
                      <a:pPr algn="ctr"/>
                      <a:r>
                        <a:rPr lang="en-US" sz="1100" dirty="0"/>
                        <a:t>3.20 GHz,</a:t>
                      </a:r>
                    </a:p>
                    <a:p>
                      <a:pPr algn="ctr"/>
                      <a:r>
                        <a:rPr lang="en-US" sz="1100" dirty="0"/>
                        <a:t>4C8T</a:t>
                      </a:r>
                      <a:endParaRPr lang="en-US" sz="1100" b="1" dirty="0">
                        <a:solidFill>
                          <a:srgbClr val="9E0000"/>
                        </a:solidFill>
                      </a:endParaRPr>
                    </a:p>
                  </a:txBody>
                  <a:tcPr marL="121888" marR="121888" anchor="ctr"/>
                </a:tc>
                <a:extLst>
                  <a:ext uri="{0D108BD9-81ED-4DB2-BD59-A6C34878D82A}">
                    <a16:rowId xmlns:a16="http://schemas.microsoft.com/office/drawing/2014/main" val="10008"/>
                  </a:ext>
                </a:extLst>
              </a:tr>
              <a:tr h="402332">
                <a:tc>
                  <a:txBody>
                    <a:bodyPr/>
                    <a:lstStyle/>
                    <a:p>
                      <a:r>
                        <a:rPr lang="en-US" sz="1200" dirty="0"/>
                        <a:t>RAM</a:t>
                      </a:r>
                      <a:endParaRPr lang="en-US" sz="1200" b="1" dirty="0">
                        <a:solidFill>
                          <a:srgbClr val="F2F2F2"/>
                        </a:solidFill>
                      </a:endParaRPr>
                    </a:p>
                  </a:txBody>
                  <a:tcPr marL="121888" marR="121888" anchor="ctr"/>
                </a:tc>
                <a:tc>
                  <a:txBody>
                    <a:bodyPr/>
                    <a:lstStyle/>
                    <a:p>
                      <a:pPr algn="ctr"/>
                      <a:r>
                        <a:rPr lang="en-US" sz="1100" dirty="0"/>
                        <a:t>4 GB</a:t>
                      </a:r>
                      <a:endParaRPr lang="en-US" sz="1100" b="1" dirty="0">
                        <a:solidFill>
                          <a:srgbClr val="9E0000"/>
                        </a:solidFill>
                      </a:endParaRPr>
                    </a:p>
                  </a:txBody>
                  <a:tcPr marL="121888" marR="121888" anchor="ctr"/>
                </a:tc>
                <a:tc>
                  <a:txBody>
                    <a:bodyPr/>
                    <a:lstStyle/>
                    <a:p>
                      <a:pPr algn="ctr"/>
                      <a:r>
                        <a:rPr lang="en-US" sz="1100" dirty="0"/>
                        <a:t>16 GB</a:t>
                      </a:r>
                      <a:endParaRPr lang="en-US" sz="1100" b="1" dirty="0">
                        <a:solidFill>
                          <a:srgbClr val="9E0000"/>
                        </a:solidFill>
                      </a:endParaRPr>
                    </a:p>
                  </a:txBody>
                  <a:tcPr marL="121888" marR="121888" anchor="ctr"/>
                </a:tc>
                <a:extLst>
                  <a:ext uri="{0D108BD9-81ED-4DB2-BD59-A6C34878D82A}">
                    <a16:rowId xmlns:a16="http://schemas.microsoft.com/office/drawing/2014/main" val="10009"/>
                  </a:ext>
                </a:extLst>
              </a:tr>
              <a:tr h="402332">
                <a:tc>
                  <a:txBody>
                    <a:bodyPr/>
                    <a:lstStyle/>
                    <a:p>
                      <a:r>
                        <a:rPr lang="en-US" sz="1200" dirty="0"/>
                        <a:t>Storage</a:t>
                      </a:r>
                      <a:endParaRPr lang="en-US" sz="1200" b="1" dirty="0">
                        <a:solidFill>
                          <a:srgbClr val="F2F2F2"/>
                        </a:solidFill>
                      </a:endParaRPr>
                    </a:p>
                  </a:txBody>
                  <a:tcPr marL="121888" marR="121888" anchor="ctr"/>
                </a:tc>
                <a:tc>
                  <a:txBody>
                    <a:bodyPr/>
                    <a:lstStyle/>
                    <a:p>
                      <a:pPr algn="ctr"/>
                      <a:r>
                        <a:rPr lang="en-US" sz="1100" dirty="0"/>
                        <a:t>1 TB</a:t>
                      </a:r>
                      <a:endParaRPr lang="en-US" sz="1100" b="1" dirty="0">
                        <a:solidFill>
                          <a:srgbClr val="9E0000"/>
                        </a:solidFill>
                      </a:endParaRPr>
                    </a:p>
                  </a:txBody>
                  <a:tcPr marL="121888" marR="121888" anchor="ctr"/>
                </a:tc>
                <a:tc>
                  <a:txBody>
                    <a:bodyPr/>
                    <a:lstStyle/>
                    <a:p>
                      <a:pPr algn="ctr"/>
                      <a:r>
                        <a:rPr lang="en-US" sz="1100" dirty="0"/>
                        <a:t>2 TB</a:t>
                      </a:r>
                      <a:endParaRPr lang="en-US" sz="1100" b="1" dirty="0">
                        <a:solidFill>
                          <a:srgbClr val="9E0000"/>
                        </a:solidFill>
                      </a:endParaRPr>
                    </a:p>
                  </a:txBody>
                  <a:tcPr marL="121888" marR="121888" anchor="ctr"/>
                </a:tc>
                <a:extLst>
                  <a:ext uri="{0D108BD9-81ED-4DB2-BD59-A6C34878D82A}">
                    <a16:rowId xmlns:a16="http://schemas.microsoft.com/office/drawing/2014/main" val="10010"/>
                  </a:ext>
                </a:extLst>
              </a:tr>
              <a:tr h="402332">
                <a:tc>
                  <a:txBody>
                    <a:bodyPr/>
                    <a:lstStyle/>
                    <a:p>
                      <a:r>
                        <a:rPr lang="en-US" sz="1200" dirty="0"/>
                        <a:t>Other</a:t>
                      </a:r>
                      <a:endParaRPr lang="en-US" sz="1200" b="1" dirty="0">
                        <a:solidFill>
                          <a:srgbClr val="F2F2F2"/>
                        </a:solidFill>
                      </a:endParaRPr>
                    </a:p>
                  </a:txBody>
                  <a:tcPr marL="121888" marR="121888" anchor="ctr"/>
                </a:tc>
                <a:tc>
                  <a:txBody>
                    <a:bodyPr/>
                    <a:lstStyle/>
                    <a:p>
                      <a:pPr algn="ctr"/>
                      <a:r>
                        <a:rPr lang="en-US" sz="1100" dirty="0"/>
                        <a:t>-</a:t>
                      </a:r>
                      <a:endParaRPr lang="en-US" sz="1100" b="1" dirty="0">
                        <a:solidFill>
                          <a:srgbClr val="9E0000"/>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a:t>Dual PS</a:t>
                      </a:r>
                      <a:endParaRPr lang="en-US" sz="1100" b="1" i="0" dirty="0">
                        <a:solidFill>
                          <a:srgbClr val="9E0000"/>
                        </a:solidFill>
                        <a:latin typeface="+mn-lt"/>
                      </a:endParaRPr>
                    </a:p>
                  </a:txBody>
                  <a:tcPr marL="121888" marR="121888" anchor="ctr"/>
                </a:tc>
                <a:extLst>
                  <a:ext uri="{0D108BD9-81ED-4DB2-BD59-A6C34878D82A}">
                    <a16:rowId xmlns:a16="http://schemas.microsoft.com/office/drawing/2014/main" val="10011"/>
                  </a:ext>
                </a:extLst>
              </a:tr>
              <a:tr h="402332">
                <a:tc>
                  <a:txBody>
                    <a:bodyPr/>
                    <a:lstStyle/>
                    <a:p>
                      <a:r>
                        <a:rPr lang="en-US" sz="1200" b="1" dirty="0">
                          <a:solidFill>
                            <a:srgbClr val="F2F2F2"/>
                          </a:solidFill>
                        </a:rPr>
                        <a:t>Price</a:t>
                      </a:r>
                    </a:p>
                  </a:txBody>
                  <a:tcPr marL="121888" marR="121888" anchor="ctr"/>
                </a:tc>
                <a:tc>
                  <a:txBody>
                    <a:bodyPr/>
                    <a:lstStyle/>
                    <a:p>
                      <a:pPr algn="ctr"/>
                      <a:r>
                        <a:rPr lang="en-US" sz="1100" b="1" dirty="0">
                          <a:solidFill>
                            <a:srgbClr val="9E0000"/>
                          </a:solidFill>
                        </a:rPr>
                        <a:t>4 000</a:t>
                      </a: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rgbClr val="9E0000"/>
                          </a:solidFill>
                          <a:latin typeface="+mn-lt"/>
                        </a:rPr>
                        <a:t>15 000</a:t>
                      </a:r>
                    </a:p>
                  </a:txBody>
                  <a:tcPr marL="121888" marR="121888" anchor="ctr"/>
                </a:tc>
                <a:extLst>
                  <a:ext uri="{0D108BD9-81ED-4DB2-BD59-A6C34878D82A}">
                    <a16:rowId xmlns:a16="http://schemas.microsoft.com/office/drawing/2014/main" val="10012"/>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401197064"/>
              </p:ext>
            </p:extLst>
          </p:nvPr>
        </p:nvGraphicFramePr>
        <p:xfrm>
          <a:off x="7924800" y="2861859"/>
          <a:ext cx="4002260" cy="785108"/>
        </p:xfrm>
        <a:graphic>
          <a:graphicData uri="http://schemas.openxmlformats.org/drawingml/2006/table">
            <a:tbl>
              <a:tblPr>
                <a:tableStyleId>{5C22544A-7EE6-4342-B048-85BDC9FD1C3A}</a:tableStyleId>
              </a:tblPr>
              <a:tblGrid>
                <a:gridCol w="3253785">
                  <a:extLst>
                    <a:ext uri="{9D8B030D-6E8A-4147-A177-3AD203B41FA5}">
                      <a16:colId xmlns:a16="http://schemas.microsoft.com/office/drawing/2014/main" val="20000"/>
                    </a:ext>
                  </a:extLst>
                </a:gridCol>
                <a:gridCol w="748475">
                  <a:extLst>
                    <a:ext uri="{9D8B030D-6E8A-4147-A177-3AD203B41FA5}">
                      <a16:colId xmlns:a16="http://schemas.microsoft.com/office/drawing/2014/main" val="20001"/>
                    </a:ext>
                  </a:extLst>
                </a:gridCol>
              </a:tblGrid>
              <a:tr h="249551">
                <a:tc>
                  <a:txBody>
                    <a:bodyPr/>
                    <a:lstStyle/>
                    <a:p>
                      <a:pPr algn="ctr" fontAlgn="ctr"/>
                      <a:r>
                        <a:rPr lang="en-US" sz="1100" b="0" i="0" u="none" strike="noStrike" dirty="0">
                          <a:effectLst/>
                          <a:latin typeface="Arial"/>
                        </a:rPr>
                        <a:t>FWM-NM-50-A</a:t>
                      </a:r>
                    </a:p>
                  </a:txBody>
                  <a:tcPr marL="0" marR="0" marT="0" marB="0" anchor="ctr"/>
                </a:tc>
                <a:tc>
                  <a:txBody>
                    <a:bodyPr/>
                    <a:lstStyle/>
                    <a:p>
                      <a:pPr algn="ctr" fontAlgn="ctr"/>
                      <a:r>
                        <a:rPr lang="en-US" sz="1100" u="none" strike="noStrike" dirty="0">
                          <a:effectLst/>
                        </a:rPr>
                        <a:t>1</a:t>
                      </a:r>
                      <a:r>
                        <a:rPr lang="en-US" sz="1100" u="none" strike="noStrike" baseline="0" dirty="0">
                          <a:effectLst/>
                        </a:rPr>
                        <a:t> </a:t>
                      </a:r>
                      <a:r>
                        <a:rPr lang="en-US" sz="1100" u="none" strike="noStrike" dirty="0">
                          <a:effectLst/>
                        </a:rPr>
                        <a:t>000 </a:t>
                      </a:r>
                      <a:endParaRPr lang="en-US" sz="1100" b="0" i="0" u="none" strike="noStrike" dirty="0">
                        <a:effectLst/>
                        <a:latin typeface="Arial"/>
                      </a:endParaRPr>
                    </a:p>
                  </a:txBody>
                  <a:tcPr marL="0" marR="0" marT="0" marB="0" anchor="ctr"/>
                </a:tc>
                <a:extLst>
                  <a:ext uri="{0D108BD9-81ED-4DB2-BD59-A6C34878D82A}">
                    <a16:rowId xmlns:a16="http://schemas.microsoft.com/office/drawing/2014/main" val="10000"/>
                  </a:ext>
                </a:extLst>
              </a:tr>
              <a:tr h="249551">
                <a:tc>
                  <a:txBody>
                    <a:bodyPr/>
                    <a:lstStyle/>
                    <a:p>
                      <a:pPr algn="ctr" fontAlgn="ctr"/>
                      <a:r>
                        <a:rPr lang="en-US" sz="1100" b="0" i="0" u="none" strike="noStrike" dirty="0">
                          <a:effectLst/>
                          <a:latin typeface="Arial"/>
                        </a:rPr>
                        <a:t>FWM-NM-250-A</a:t>
                      </a:r>
                    </a:p>
                  </a:txBody>
                  <a:tcPr marL="0" marR="0" marT="0" marB="0" anchor="ctr"/>
                </a:tc>
                <a:tc>
                  <a:txBody>
                    <a:bodyPr/>
                    <a:lstStyle/>
                    <a:p>
                      <a:pPr algn="ctr" fontAlgn="ctr"/>
                      <a:r>
                        <a:rPr lang="en-US" sz="1100" u="none" strike="noStrike" dirty="0">
                          <a:effectLst/>
                        </a:rPr>
                        <a:t>4</a:t>
                      </a:r>
                      <a:r>
                        <a:rPr lang="en-US" sz="1100" u="none" strike="noStrike" baseline="0" dirty="0">
                          <a:effectLst/>
                        </a:rPr>
                        <a:t> </a:t>
                      </a:r>
                      <a:r>
                        <a:rPr lang="en-US" sz="1100" u="none" strike="noStrike" dirty="0">
                          <a:effectLst/>
                        </a:rPr>
                        <a:t>000 </a:t>
                      </a:r>
                      <a:endParaRPr lang="en-US" sz="1100" b="0" i="0" u="none" strike="noStrike" dirty="0">
                        <a:effectLst/>
                        <a:latin typeface="Arial"/>
                      </a:endParaRPr>
                    </a:p>
                  </a:txBody>
                  <a:tcPr marL="0" marR="0" marT="0" marB="0" anchor="ctr"/>
                </a:tc>
                <a:extLst>
                  <a:ext uri="{0D108BD9-81ED-4DB2-BD59-A6C34878D82A}">
                    <a16:rowId xmlns:a16="http://schemas.microsoft.com/office/drawing/2014/main" val="10001"/>
                  </a:ext>
                </a:extLst>
              </a:tr>
              <a:tr h="286006">
                <a:tc>
                  <a:txBody>
                    <a:bodyPr/>
                    <a:lstStyle/>
                    <a:p>
                      <a:pPr algn="ctr" fontAlgn="ctr"/>
                      <a:r>
                        <a:rPr lang="en-US" sz="1100" b="0" i="0" u="none" strike="noStrike" dirty="0">
                          <a:effectLst/>
                          <a:latin typeface="Arial"/>
                        </a:rPr>
                        <a:t>FWM-NM-2500-A</a:t>
                      </a:r>
                    </a:p>
                  </a:txBody>
                  <a:tcPr marL="0" marR="0" marT="0" marB="0" anchor="ctr"/>
                </a:tc>
                <a:tc>
                  <a:txBody>
                    <a:bodyPr/>
                    <a:lstStyle/>
                    <a:p>
                      <a:pPr algn="ctr" fontAlgn="ctr"/>
                      <a:r>
                        <a:rPr lang="en-US" sz="1100" u="none" strike="noStrike" dirty="0">
                          <a:effectLst/>
                        </a:rPr>
                        <a:t>25 000 </a:t>
                      </a:r>
                      <a:endParaRPr lang="en-US" sz="1100" b="0" i="0" u="none" strike="noStrike" dirty="0">
                        <a:effectLst/>
                        <a:latin typeface="Arial"/>
                      </a:endParaRPr>
                    </a:p>
                  </a:txBody>
                  <a:tcPr marL="0" marR="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201577301"/>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r>
              <a:rPr lang="fr-FR" dirty="0"/>
              <a:t>Wireless LAN Manager</a:t>
            </a:r>
          </a:p>
        </p:txBody>
      </p:sp>
      <p:sp>
        <p:nvSpPr>
          <p:cNvPr id="24" name="Text Placeholder 23"/>
          <p:cNvSpPr>
            <a:spLocks noGrp="1"/>
          </p:cNvSpPr>
          <p:nvPr>
            <p:ph type="body" sz="quarter" idx="14"/>
          </p:nvPr>
        </p:nvSpPr>
        <p:spPr/>
        <p:txBody>
          <a:bodyPr/>
          <a:lstStyle/>
          <a:p>
            <a:r>
              <a:rPr lang="fr-FR" dirty="0"/>
              <a:t>IOS</a:t>
            </a:r>
            <a:r>
              <a:rPr lang="fr-FR" baseline="30000" dirty="0"/>
              <a:t>TM</a:t>
            </a:r>
            <a:r>
              <a:rPr lang="fr-FR" dirty="0"/>
              <a:t>  Management App</a:t>
            </a:r>
          </a:p>
        </p:txBody>
      </p:sp>
      <p:sp>
        <p:nvSpPr>
          <p:cNvPr id="29" name="Content Placeholder 28"/>
          <p:cNvSpPr>
            <a:spLocks noGrp="1"/>
          </p:cNvSpPr>
          <p:nvPr>
            <p:ph idx="16"/>
          </p:nvPr>
        </p:nvSpPr>
        <p:spPr/>
        <p:txBody>
          <a:bodyPr>
            <a:normAutofit fontScale="92500"/>
          </a:bodyPr>
          <a:lstStyle/>
          <a:p>
            <a:pPr lvl="0"/>
            <a:r>
              <a:rPr lang="en-IN" sz="1400" b="1" dirty="0">
                <a:latin typeface="Calibri" panose="020F0502020204030204" pitchFamily="34" charset="0"/>
              </a:rPr>
              <a:t>Overview of AP group with </a:t>
            </a:r>
          </a:p>
          <a:p>
            <a:pPr lvl="1"/>
            <a:r>
              <a:rPr lang="en-IN" sz="1400" dirty="0">
                <a:latin typeface="Calibri" panose="020F0502020204030204" pitchFamily="34" charset="0"/>
              </a:rPr>
              <a:t>Alarms, online and offline APs.</a:t>
            </a:r>
          </a:p>
          <a:p>
            <a:pPr lvl="1"/>
            <a:r>
              <a:rPr lang="en-IN" sz="1400" dirty="0">
                <a:latin typeface="Calibri" panose="020F0502020204030204" pitchFamily="34" charset="0"/>
              </a:rPr>
              <a:t>Station count.</a:t>
            </a:r>
          </a:p>
          <a:p>
            <a:pPr lvl="0"/>
            <a:r>
              <a:rPr lang="en-IN" sz="1400" b="1" dirty="0">
                <a:latin typeface="Calibri" panose="020F0502020204030204" pitchFamily="34" charset="0"/>
              </a:rPr>
              <a:t>Alarms</a:t>
            </a:r>
          </a:p>
          <a:p>
            <a:pPr lvl="1"/>
            <a:r>
              <a:rPr lang="en-IN" sz="1400" dirty="0">
                <a:latin typeface="Calibri" panose="020F0502020204030204" pitchFamily="34" charset="0"/>
              </a:rPr>
              <a:t>List of Critical major and minor alarms.</a:t>
            </a:r>
          </a:p>
          <a:p>
            <a:pPr lvl="1"/>
            <a:r>
              <a:rPr lang="en-IN" sz="1400" dirty="0">
                <a:latin typeface="Calibri" panose="020F0502020204030204" pitchFamily="34" charset="0"/>
              </a:rPr>
              <a:t>Sorting options</a:t>
            </a:r>
          </a:p>
          <a:p>
            <a:pPr lvl="1"/>
            <a:r>
              <a:rPr lang="en-IN" sz="1400" dirty="0">
                <a:latin typeface="Calibri" panose="020F0502020204030204" pitchFamily="34" charset="0"/>
              </a:rPr>
              <a:t>Filters based on alarm type, acknowledge status, controller and access point, severity.</a:t>
            </a:r>
          </a:p>
          <a:p>
            <a:pPr lvl="1"/>
            <a:r>
              <a:rPr lang="en-IN" sz="1400" dirty="0">
                <a:latin typeface="Calibri" panose="020F0502020204030204" pitchFamily="34" charset="0"/>
              </a:rPr>
              <a:t>Ability to mark alarms an acknowledged.</a:t>
            </a:r>
          </a:p>
          <a:p>
            <a:pPr lvl="1"/>
            <a:r>
              <a:rPr lang="en-IN" sz="1400" dirty="0">
                <a:latin typeface="Calibri" panose="020F0502020204030204" pitchFamily="34" charset="0"/>
              </a:rPr>
              <a:t>Forward alarms</a:t>
            </a:r>
          </a:p>
          <a:p>
            <a:pPr lvl="1"/>
            <a:r>
              <a:rPr lang="en-IN" sz="1400" dirty="0">
                <a:latin typeface="Calibri" panose="020F0502020204030204" pitchFamily="34" charset="0"/>
              </a:rPr>
              <a:t>Alerts on new alarms.</a:t>
            </a:r>
          </a:p>
          <a:p>
            <a:pPr lvl="0"/>
            <a:r>
              <a:rPr lang="en-IN" sz="1400" b="1" dirty="0">
                <a:latin typeface="Calibri" panose="020F0502020204030204" pitchFamily="34" charset="0"/>
              </a:rPr>
              <a:t>Stations</a:t>
            </a:r>
          </a:p>
          <a:p>
            <a:pPr lvl="1"/>
            <a:r>
              <a:rPr lang="en-IN" sz="1400" dirty="0">
                <a:latin typeface="Calibri" panose="020F0502020204030204" pitchFamily="34" charset="0"/>
              </a:rPr>
              <a:t>Search by mac address and wildcard</a:t>
            </a:r>
          </a:p>
          <a:p>
            <a:pPr lvl="1"/>
            <a:r>
              <a:rPr lang="en-IN" sz="1400" dirty="0">
                <a:latin typeface="Calibri" panose="020F0502020204030204" pitchFamily="34" charset="0"/>
              </a:rPr>
              <a:t>Station details like history and station logs.</a:t>
            </a:r>
          </a:p>
          <a:p>
            <a:pPr lvl="0"/>
            <a:r>
              <a:rPr lang="en-IN" sz="1400" b="1" dirty="0">
                <a:latin typeface="Calibri" panose="020F0502020204030204" pitchFamily="34" charset="0"/>
              </a:rPr>
              <a:t>Activities</a:t>
            </a:r>
          </a:p>
          <a:p>
            <a:pPr lvl="1"/>
            <a:r>
              <a:rPr lang="en-IN" sz="1400" dirty="0">
                <a:latin typeface="Calibri" panose="020F0502020204030204" pitchFamily="34" charset="0"/>
              </a:rPr>
              <a:t>Syslog’s generated with sort and filter functionality.</a:t>
            </a:r>
          </a:p>
          <a:p>
            <a:endParaRPr lang="fr-FR" dirty="0"/>
          </a:p>
        </p:txBody>
      </p:sp>
      <p:pic>
        <p:nvPicPr>
          <p:cNvPr id="26" name="Picture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4825" y="1388512"/>
            <a:ext cx="2176315" cy="446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Content Placeholder 7"/>
          <p:cNvPicPr>
            <a:picLocks noGrp="1"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3534" y="1326301"/>
            <a:ext cx="2176001" cy="4460426"/>
          </a:xfrm>
          <a:prstGeom prst="rect">
            <a:avLst/>
          </a:prstGeom>
        </p:spPr>
      </p:pic>
      <p:pic>
        <p:nvPicPr>
          <p:cNvPr id="28" name="Content Placeholder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8052" y="1796547"/>
            <a:ext cx="2309936" cy="4544352"/>
          </a:xfrm>
          <a:prstGeom prst="rect">
            <a:avLst/>
          </a:prstGeom>
        </p:spPr>
      </p:pic>
    </p:spTree>
    <p:extLst>
      <p:ext uri="{BB962C8B-B14F-4D97-AF65-F5344CB8AC3E}">
        <p14:creationId xmlns:p14="http://schemas.microsoft.com/office/powerpoint/2010/main" val="4034733443"/>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313081831"/>
              </p:ext>
            </p:extLst>
          </p:nvPr>
        </p:nvGraphicFramePr>
        <p:xfrm>
          <a:off x="379381" y="1828502"/>
          <a:ext cx="6707505" cy="3755258"/>
        </p:xfrm>
        <a:graphic>
          <a:graphicData uri="http://schemas.openxmlformats.org/drawingml/2006/table">
            <a:tbl>
              <a:tblPr firstRow="1" bandRow="1">
                <a:tableStyleId>{5C22544A-7EE6-4342-B048-85BDC9FD1C3A}</a:tableStyleId>
              </a:tblPr>
              <a:tblGrid>
                <a:gridCol w="2235835">
                  <a:extLst>
                    <a:ext uri="{9D8B030D-6E8A-4147-A177-3AD203B41FA5}">
                      <a16:colId xmlns:a16="http://schemas.microsoft.com/office/drawing/2014/main" val="20000"/>
                    </a:ext>
                  </a:extLst>
                </a:gridCol>
                <a:gridCol w="2235835">
                  <a:extLst>
                    <a:ext uri="{9D8B030D-6E8A-4147-A177-3AD203B41FA5}">
                      <a16:colId xmlns:a16="http://schemas.microsoft.com/office/drawing/2014/main" val="20001"/>
                    </a:ext>
                  </a:extLst>
                </a:gridCol>
                <a:gridCol w="2235835">
                  <a:extLst>
                    <a:ext uri="{9D8B030D-6E8A-4147-A177-3AD203B41FA5}">
                      <a16:colId xmlns:a16="http://schemas.microsoft.com/office/drawing/2014/main" val="20002"/>
                    </a:ext>
                  </a:extLst>
                </a:gridCol>
              </a:tblGrid>
              <a:tr h="505139">
                <a:tc>
                  <a:txBody>
                    <a:bodyPr/>
                    <a:lstStyle/>
                    <a:p>
                      <a:endParaRPr lang="en-US" dirty="0"/>
                    </a:p>
                  </a:txBody>
                  <a:tcPr>
                    <a:lnL w="12700" cmpd="sng">
                      <a:noFill/>
                    </a:lnL>
                    <a:lnR w="38100" cap="flat" cmpd="sng" algn="ctr">
                      <a:solidFill>
                        <a:srgbClr val="FFFFFF"/>
                      </a:solidFill>
                      <a:prstDash val="solid"/>
                      <a:round/>
                      <a:headEnd type="none" w="med" len="med"/>
                      <a:tailEnd type="none" w="med" len="med"/>
                    </a:lnR>
                    <a:lnT w="12700" cmpd="sng">
                      <a:noFill/>
                    </a:lnT>
                    <a:lnB w="38100" cap="flat" cmpd="sng" algn="ctr">
                      <a:solidFill>
                        <a:srgbClr val="FFFFFF"/>
                      </a:solidFill>
                      <a:prstDash val="solid"/>
                      <a:round/>
                      <a:headEnd type="none" w="med" len="med"/>
                      <a:tailEnd type="none" w="med" len="med"/>
                    </a:lnB>
                    <a:noFill/>
                  </a:tcPr>
                </a:tc>
                <a:tc>
                  <a:txBody>
                    <a:bodyPr/>
                    <a:lstStyle/>
                    <a:p>
                      <a:pPr algn="ctr"/>
                      <a:r>
                        <a:rPr lang="en-US" sz="1400" b="1" dirty="0"/>
                        <a:t>Special</a:t>
                      </a:r>
                      <a:r>
                        <a:rPr lang="en-US" sz="1400" b="1" baseline="0" dirty="0"/>
                        <a:t> Purpose AP</a:t>
                      </a:r>
                      <a:endParaRPr lang="en-US" sz="1400" b="1" dirty="0"/>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solidFill>
                      <a:schemeClr val="accent3"/>
                    </a:solidFill>
                  </a:tcPr>
                </a:tc>
                <a:tc>
                  <a:txBody>
                    <a:bodyPr/>
                    <a:lstStyle/>
                    <a:p>
                      <a:pPr algn="ctr"/>
                      <a:r>
                        <a:rPr lang="en-US" sz="1400" b="1" dirty="0"/>
                        <a:t>Traditional</a:t>
                      </a:r>
                      <a:r>
                        <a:rPr lang="en-US" sz="1400" b="1" baseline="0" dirty="0"/>
                        <a:t> Indoor</a:t>
                      </a:r>
                      <a:endParaRPr lang="en-US" sz="1400" b="1" dirty="0"/>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solidFill>
                      <a:srgbClr val="C00000"/>
                    </a:solidFill>
                  </a:tcPr>
                </a:tc>
                <a:extLst>
                  <a:ext uri="{0D108BD9-81ED-4DB2-BD59-A6C34878D82A}">
                    <a16:rowId xmlns:a16="http://schemas.microsoft.com/office/drawing/2014/main" val="10000"/>
                  </a:ext>
                </a:extLst>
              </a:tr>
              <a:tr h="870373">
                <a:tc>
                  <a:txBody>
                    <a:bodyPr/>
                    <a:lstStyle/>
                    <a:p>
                      <a:pPr algn="ctr"/>
                      <a:r>
                        <a:rPr kumimoji="0" lang="pl-PL" sz="1400" b="1" u="none" strike="noStrike" kern="100" cap="all" spc="-50" normalizeH="0" baseline="0" dirty="0">
                          <a:ln>
                            <a:noFill/>
                          </a:ln>
                          <a:solidFill>
                            <a:schemeClr val="bg1"/>
                          </a:solidFill>
                          <a:effectLst/>
                        </a:rPr>
                        <a:t>11ac wave2</a:t>
                      </a:r>
                    </a:p>
                    <a:p>
                      <a:pPr algn="ctr"/>
                      <a:r>
                        <a:rPr kumimoji="0" lang="pl-PL" sz="1400" b="0" u="none" strike="noStrike" kern="100" cap="all" spc="-50" normalizeH="0" baseline="0" dirty="0">
                          <a:ln>
                            <a:noFill/>
                          </a:ln>
                          <a:solidFill>
                            <a:schemeClr val="bg1"/>
                          </a:solidFill>
                          <a:effectLst/>
                        </a:rPr>
                        <a:t>4x4 </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solidFill>
                      <a:schemeClr val="tx1">
                        <a:lumMod val="65000"/>
                        <a:lumOff val="35000"/>
                      </a:schemeClr>
                    </a:solidFill>
                  </a:tcPr>
                </a:tc>
                <a:tc>
                  <a:txBody>
                    <a:bodyPr/>
                    <a:lstStyle/>
                    <a:p>
                      <a:pPr algn="ctr"/>
                      <a:endParaRPr lang="en-US" sz="1200" dirty="0">
                        <a:solidFill>
                          <a:schemeClr val="tx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solidFill>
                      <a:schemeClr val="bg1">
                        <a:lumMod val="85000"/>
                        <a:alpha val="80000"/>
                      </a:schemeClr>
                    </a:solidFill>
                  </a:tcPr>
                </a:tc>
                <a:tc>
                  <a:txBody>
                    <a:bodyPr/>
                    <a:lstStyle/>
                    <a:p>
                      <a:pPr algn="ctr"/>
                      <a:r>
                        <a:rPr lang="en-US" sz="1200" dirty="0"/>
                        <a:t>FAP-U421EV</a:t>
                      </a:r>
                    </a:p>
                    <a:p>
                      <a:pPr algn="ctr"/>
                      <a:r>
                        <a:rPr lang="en-US" sz="1200" dirty="0"/>
                        <a:t>FAP-U423EV</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solidFill>
                      <a:schemeClr val="bg1">
                        <a:lumMod val="85000"/>
                        <a:alpha val="80000"/>
                      </a:schemeClr>
                    </a:solidFill>
                  </a:tcPr>
                </a:tc>
                <a:extLst>
                  <a:ext uri="{0D108BD9-81ED-4DB2-BD59-A6C34878D82A}">
                    <a16:rowId xmlns:a16="http://schemas.microsoft.com/office/drawing/2014/main" val="10001"/>
                  </a:ext>
                </a:extLst>
              </a:tr>
              <a:tr h="1334046">
                <a:tc>
                  <a:txBody>
                    <a:bodyPr/>
                    <a:lstStyle/>
                    <a:p>
                      <a:pPr algn="ctr"/>
                      <a:r>
                        <a:rPr kumimoji="0" lang="hr-HR" sz="1400" b="1" u="none" strike="noStrike" kern="100" cap="all" spc="-50" normalizeH="0" baseline="0" dirty="0">
                          <a:ln>
                            <a:noFill/>
                          </a:ln>
                          <a:solidFill>
                            <a:schemeClr val="bg1"/>
                          </a:solidFill>
                          <a:effectLst/>
                        </a:rPr>
                        <a:t>802.11ac </a:t>
                      </a:r>
                      <a:br>
                        <a:rPr kumimoji="0" lang="hr-HR" sz="1400" b="1" u="none" strike="noStrike" kern="100" cap="all" spc="-50" normalizeH="0" baseline="0" dirty="0">
                          <a:ln>
                            <a:noFill/>
                          </a:ln>
                          <a:solidFill>
                            <a:schemeClr val="bg1"/>
                          </a:solidFill>
                          <a:effectLst/>
                        </a:rPr>
                      </a:br>
                      <a:r>
                        <a:rPr kumimoji="0" lang="hr-HR" sz="1400" b="0" u="none" strike="noStrike" kern="100" cap="all" spc="-50" normalizeH="0" baseline="0" dirty="0">
                          <a:ln>
                            <a:noFill/>
                          </a:ln>
                          <a:solidFill>
                            <a:schemeClr val="bg1"/>
                          </a:solidFill>
                          <a:effectLst/>
                        </a:rPr>
                        <a:t>3x3</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solidFill>
                      <a:schemeClr val="tx1">
                        <a:lumMod val="50000"/>
                        <a:lumOff val="50000"/>
                      </a:schemeClr>
                    </a:solidFill>
                  </a:tcPr>
                </a:tc>
                <a:tc>
                  <a:txBody>
                    <a:bodyPr/>
                    <a:lstStyle/>
                    <a:p>
                      <a:pPr algn="ctr"/>
                      <a:endParaRPr lang="en-US" sz="1200" dirty="0"/>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solidFill>
                      <a:schemeClr val="bg1">
                        <a:alpha val="80000"/>
                      </a:schemeClr>
                    </a:solidFill>
                  </a:tcPr>
                </a:tc>
                <a:tc>
                  <a:txBody>
                    <a:bodyPr/>
                    <a:lstStyle/>
                    <a:p>
                      <a:pPr algn="ctr"/>
                      <a:r>
                        <a:rPr lang="cs-CZ" sz="1200" dirty="0"/>
                        <a:t>OAP832</a:t>
                      </a:r>
                    </a:p>
                    <a:p>
                      <a:pPr algn="ctr"/>
                      <a:r>
                        <a:rPr lang="cs-CZ" sz="1200" dirty="0"/>
                        <a:t>AP832i</a:t>
                      </a:r>
                      <a:r>
                        <a:rPr lang="fr-FR" sz="1200" dirty="0"/>
                        <a:t>/e</a:t>
                      </a:r>
                      <a:endParaRPr lang="cs-CZ" sz="1200" dirty="0"/>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solidFill>
                      <a:schemeClr val="bg1">
                        <a:alpha val="80000"/>
                      </a:schemeClr>
                    </a:solidFill>
                  </a:tcPr>
                </a:tc>
                <a:extLst>
                  <a:ext uri="{0D108BD9-81ED-4DB2-BD59-A6C34878D82A}">
                    <a16:rowId xmlns:a16="http://schemas.microsoft.com/office/drawing/2014/main" val="10002"/>
                  </a:ext>
                </a:extLst>
              </a:tr>
              <a:tr h="1045700">
                <a:tc>
                  <a:txBody>
                    <a:bodyPr/>
                    <a:lstStyle/>
                    <a:p>
                      <a:pPr algn="ctr"/>
                      <a:r>
                        <a:rPr kumimoji="0" lang="hr-HR" sz="1400" b="1" u="none" strike="noStrike" kern="100" cap="all" spc="-50" normalizeH="0" baseline="0" dirty="0">
                          <a:ln>
                            <a:noFill/>
                          </a:ln>
                          <a:solidFill>
                            <a:schemeClr val="bg1"/>
                          </a:solidFill>
                          <a:effectLst/>
                        </a:rPr>
                        <a:t>802.11ac </a:t>
                      </a:r>
                      <a:br>
                        <a:rPr kumimoji="0" lang="hr-HR" sz="1400" b="1" u="none" strike="noStrike" kern="100" cap="all" spc="-50" normalizeH="0" baseline="0" dirty="0">
                          <a:ln>
                            <a:noFill/>
                          </a:ln>
                          <a:solidFill>
                            <a:schemeClr val="bg1"/>
                          </a:solidFill>
                          <a:effectLst/>
                        </a:rPr>
                      </a:br>
                      <a:r>
                        <a:rPr kumimoji="0" lang="hr-HR" sz="1400" b="0" u="none" strike="noStrike" kern="100" cap="all" spc="-50" normalizeH="0" baseline="0" dirty="0">
                          <a:ln>
                            <a:noFill/>
                          </a:ln>
                          <a:solidFill>
                            <a:schemeClr val="bg1"/>
                          </a:solidFill>
                          <a:effectLst/>
                        </a:rPr>
                        <a:t>2x2</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solidFill>
                      <a:schemeClr val="tx1">
                        <a:lumMod val="65000"/>
                        <a:lumOff val="35000"/>
                      </a:schemeClr>
                    </a:solidFill>
                  </a:tcP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200" dirty="0"/>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solidFill>
                      <a:schemeClr val="bg1">
                        <a:lumMod val="85000"/>
                        <a:alpha val="80000"/>
                      </a:schemeClr>
                    </a:solidFill>
                  </a:tcPr>
                </a:tc>
                <a:tc>
                  <a:txBody>
                    <a:bodyPr/>
                    <a:lstStyle/>
                    <a:p>
                      <a:pPr algn="ctr"/>
                      <a:r>
                        <a:rPr lang="is-IS" sz="1200" dirty="0"/>
                        <a:t>AP822i/e</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solidFill>
                      <a:schemeClr val="bg1">
                        <a:lumMod val="85000"/>
                        <a:alpha val="80000"/>
                      </a:schemeClr>
                    </a:solidFill>
                  </a:tcPr>
                </a:tc>
                <a:extLst>
                  <a:ext uri="{0D108BD9-81ED-4DB2-BD59-A6C34878D82A}">
                    <a16:rowId xmlns:a16="http://schemas.microsoft.com/office/drawing/2014/main" val="10003"/>
                  </a:ext>
                </a:extLst>
              </a:tr>
            </a:tbl>
          </a:graphicData>
        </a:graphic>
      </p:graphicFrame>
      <p:pic>
        <p:nvPicPr>
          <p:cNvPr id="10" name="Picture 4" descr="http://planet-iphones.com/wp-content/uploads/2011/11/bluetooth.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579410" y="2640728"/>
            <a:ext cx="381000" cy="291463"/>
          </a:xfrm>
          <a:prstGeom prst="rect">
            <a:avLst/>
          </a:prstGeom>
          <a:noFill/>
        </p:spPr>
      </p:pic>
      <p:sp>
        <p:nvSpPr>
          <p:cNvPr id="4" name="Text Placeholder 3"/>
          <p:cNvSpPr>
            <a:spLocks noGrp="1"/>
          </p:cNvSpPr>
          <p:nvPr>
            <p:ph type="body" sz="quarter" idx="13"/>
          </p:nvPr>
        </p:nvSpPr>
        <p:spPr/>
        <p:txBody>
          <a:bodyPr/>
          <a:lstStyle/>
          <a:p>
            <a:r>
              <a:rPr lang="fr-FR" dirty="0"/>
              <a:t>Portfolio: all 802.11ac!</a:t>
            </a:r>
          </a:p>
        </p:txBody>
      </p:sp>
      <p:sp>
        <p:nvSpPr>
          <p:cNvPr id="2" name="Title 1"/>
          <p:cNvSpPr>
            <a:spLocks noGrp="1"/>
          </p:cNvSpPr>
          <p:nvPr>
            <p:ph type="title"/>
          </p:nvPr>
        </p:nvSpPr>
        <p:spPr/>
        <p:txBody>
          <a:bodyPr>
            <a:normAutofit/>
          </a:bodyPr>
          <a:lstStyle/>
          <a:p>
            <a:r>
              <a:rPr lang="fr-FR" dirty="0"/>
              <a:t>Fortinet Wireless </a:t>
            </a:r>
            <a:r>
              <a:rPr lang="fr-FR" dirty="0" err="1"/>
              <a:t>APs</a:t>
            </a:r>
            <a:r>
              <a:rPr lang="fr-FR" dirty="0"/>
              <a:t> Matrix</a:t>
            </a:r>
          </a:p>
        </p:txBody>
      </p:sp>
      <p:pic>
        <p:nvPicPr>
          <p:cNvPr id="6" name="Picture 5" descr="FortiAP_4.png"/>
          <p:cNvPicPr>
            <a:picLocks noChangeAspect="1"/>
          </p:cNvPicPr>
          <p:nvPr/>
        </p:nvPicPr>
        <p:blipFill>
          <a:blip r:embed="rId3" cstate="print">
            <a:extLst>
              <a:ext uri="{28A0092B-C50C-407E-A947-70E740481C1C}">
                <a14:useLocalDpi xmlns:a14="http://schemas.microsoft.com/office/drawing/2010/main" val="0"/>
              </a:ext>
            </a:extLst>
          </a:blip>
          <a:srcRect l="42172" b="558"/>
          <a:stretch>
            <a:fillRect/>
          </a:stretch>
        </p:blipFill>
        <p:spPr bwMode="auto">
          <a:xfrm>
            <a:off x="2833698" y="3211328"/>
            <a:ext cx="644244" cy="132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430896" y="3467102"/>
            <a:ext cx="1234398" cy="861752"/>
          </a:xfrm>
          <a:prstGeom prst="rect">
            <a:avLst/>
          </a:prstGeom>
          <a:noFill/>
        </p:spPr>
        <p:txBody>
          <a:bodyPr wrap="none" lIns="121899" tIns="60949" rIns="121899" bIns="60949" rtlCol="0">
            <a:spAutoFit/>
          </a:bodyPr>
          <a:lstStyle/>
          <a:p>
            <a:r>
              <a:rPr lang="en-US" sz="1600" b="1" dirty="0"/>
              <a:t>OAP832</a:t>
            </a:r>
          </a:p>
          <a:p>
            <a:r>
              <a:rPr lang="en-US" sz="1600" dirty="0"/>
              <a:t>Outdoor</a:t>
            </a:r>
          </a:p>
          <a:p>
            <a:r>
              <a:rPr lang="en-US" sz="1600" dirty="0"/>
              <a:t>11ac 3x3:3</a:t>
            </a:r>
          </a:p>
        </p:txBody>
      </p:sp>
      <p:sp>
        <p:nvSpPr>
          <p:cNvPr id="11" name="TextBox 10"/>
          <p:cNvSpPr txBox="1"/>
          <p:nvPr/>
        </p:nvSpPr>
        <p:spPr>
          <a:xfrm>
            <a:off x="3396862" y="4666048"/>
            <a:ext cx="1526007" cy="769419"/>
          </a:xfrm>
          <a:prstGeom prst="rect">
            <a:avLst/>
          </a:prstGeom>
          <a:noFill/>
        </p:spPr>
        <p:txBody>
          <a:bodyPr wrap="square" lIns="121899" tIns="60949" rIns="121899" bIns="60949" rtlCol="0">
            <a:spAutoFit/>
          </a:bodyPr>
          <a:lstStyle/>
          <a:p>
            <a:r>
              <a:rPr lang="en-US" sz="1400" b="1" dirty="0"/>
              <a:t>AP122</a:t>
            </a:r>
          </a:p>
          <a:p>
            <a:r>
              <a:rPr lang="en-US" sz="1400" dirty="0"/>
              <a:t>Wall Plate</a:t>
            </a:r>
          </a:p>
          <a:p>
            <a:r>
              <a:rPr lang="en-US" sz="1400" dirty="0"/>
              <a:t>802.11ac 2x2:2</a:t>
            </a:r>
          </a:p>
        </p:txBody>
      </p:sp>
      <p:pic>
        <p:nvPicPr>
          <p:cNvPr id="15" name="Picture 14"/>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750579" y="4878619"/>
            <a:ext cx="644244" cy="344275"/>
          </a:xfrm>
          <a:prstGeom prst="rect">
            <a:avLst/>
          </a:prstGeom>
        </p:spPr>
      </p:pic>
      <p:pic>
        <p:nvPicPr>
          <p:cNvPr id="16" name="Bildobjekt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73122" y="2755206"/>
            <a:ext cx="2272026" cy="2357339"/>
          </a:xfrm>
          <a:prstGeom prst="rect">
            <a:avLst/>
          </a:prstGeom>
        </p:spPr>
      </p:pic>
      <p:pic>
        <p:nvPicPr>
          <p:cNvPr id="17" name="Bildobjekt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30794" y="3924321"/>
            <a:ext cx="2364341" cy="2412106"/>
          </a:xfrm>
          <a:prstGeom prst="rect">
            <a:avLst/>
          </a:prstGeom>
        </p:spPr>
      </p:pic>
      <p:pic>
        <p:nvPicPr>
          <p:cNvPr id="18" name="Bildobjekt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98313" y="484379"/>
            <a:ext cx="2629304" cy="2536006"/>
          </a:xfrm>
          <a:prstGeom prst="rect">
            <a:avLst/>
          </a:prstGeom>
        </p:spPr>
      </p:pic>
    </p:spTree>
    <p:extLst>
      <p:ext uri="{BB962C8B-B14F-4D97-AF65-F5344CB8AC3E}">
        <p14:creationId xmlns:p14="http://schemas.microsoft.com/office/powerpoint/2010/main" val="35877782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Recent performance tests have shown good results:</a:t>
            </a:r>
          </a:p>
        </p:txBody>
      </p:sp>
      <p:sp>
        <p:nvSpPr>
          <p:cNvPr id="3" name="Rectangle 2"/>
          <p:cNvSpPr/>
          <p:nvPr/>
        </p:nvSpPr>
        <p:spPr>
          <a:xfrm>
            <a:off x="1" y="4794566"/>
            <a:ext cx="12188824" cy="1231084"/>
          </a:xfrm>
          <a:prstGeom prst="rect">
            <a:avLst/>
          </a:prstGeom>
        </p:spPr>
        <p:txBody>
          <a:bodyPr wrap="square" lIns="121899" tIns="60949" rIns="121899" bIns="60949">
            <a:spAutoFit/>
          </a:bodyPr>
          <a:lstStyle/>
          <a:p>
            <a:pPr algn="ctr"/>
            <a:r>
              <a:rPr lang="en-US" dirty="0"/>
              <a:t>Real life environment testing</a:t>
            </a:r>
          </a:p>
          <a:p>
            <a:pPr algn="ctr"/>
            <a:r>
              <a:rPr lang="en-US" dirty="0"/>
              <a:t>10 x </a:t>
            </a:r>
            <a:r>
              <a:rPr lang="en-US" dirty="0" err="1"/>
              <a:t>MacBooks</a:t>
            </a:r>
            <a:r>
              <a:rPr lang="en-US" dirty="0"/>
              <a:t> (4 units@2x2 &amp; 6 units @3x3) - 80MHz channel 11ac Wave1</a:t>
            </a:r>
          </a:p>
          <a:p>
            <a:pPr algn="ctr"/>
            <a:r>
              <a:rPr lang="en-US" dirty="0"/>
              <a:t>20 TCP streams using Chariot</a:t>
            </a:r>
          </a:p>
          <a:p>
            <a:pPr algn="ctr"/>
            <a:r>
              <a:rPr lang="en-US" b="1" dirty="0"/>
              <a:t>No commands/manual intervention on FWLC – it is default 8.3 build setting</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8012" y="980641"/>
            <a:ext cx="4476407" cy="349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4419" y="977617"/>
            <a:ext cx="4794756" cy="3500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807777" y="3173790"/>
            <a:ext cx="972663" cy="615553"/>
          </a:xfrm>
          <a:prstGeom prst="rect">
            <a:avLst/>
          </a:prstGeom>
          <a:noFill/>
        </p:spPr>
        <p:txBody>
          <a:bodyPr wrap="none" lIns="121899" tIns="60949" rIns="121899" bIns="60949" rtlCol="0">
            <a:spAutoFit/>
          </a:bodyPr>
          <a:lstStyle/>
          <a:p>
            <a:pPr algn="ctr"/>
            <a:r>
              <a:rPr lang="en-US" sz="1600" dirty="0"/>
              <a:t>Cisco</a:t>
            </a:r>
          </a:p>
          <a:p>
            <a:pPr algn="ctr"/>
            <a:r>
              <a:rPr lang="en-US" sz="1600" dirty="0"/>
              <a:t>AP3702</a:t>
            </a:r>
          </a:p>
        </p:txBody>
      </p:sp>
      <p:sp>
        <p:nvSpPr>
          <p:cNvPr id="9" name="TextBox 8"/>
          <p:cNvSpPr txBox="1"/>
          <p:nvPr/>
        </p:nvSpPr>
        <p:spPr>
          <a:xfrm>
            <a:off x="9621944" y="3173790"/>
            <a:ext cx="940611" cy="615553"/>
          </a:xfrm>
          <a:prstGeom prst="rect">
            <a:avLst/>
          </a:prstGeom>
          <a:noFill/>
        </p:spPr>
        <p:txBody>
          <a:bodyPr wrap="none" lIns="121899" tIns="60949" rIns="121899" bIns="60949" rtlCol="0">
            <a:spAutoFit/>
          </a:bodyPr>
          <a:lstStyle/>
          <a:p>
            <a:pPr algn="ctr"/>
            <a:r>
              <a:rPr lang="en-US" sz="1600" dirty="0"/>
              <a:t>Fortinet</a:t>
            </a:r>
          </a:p>
          <a:p>
            <a:pPr algn="ctr"/>
            <a:r>
              <a:rPr lang="en-US" sz="1600" dirty="0"/>
              <a:t>AP832</a:t>
            </a:r>
          </a:p>
        </p:txBody>
      </p:sp>
      <p:sp>
        <p:nvSpPr>
          <p:cNvPr id="10" name="TextBox 9"/>
          <p:cNvSpPr txBox="1"/>
          <p:nvPr/>
        </p:nvSpPr>
        <p:spPr>
          <a:xfrm>
            <a:off x="1578012" y="4101605"/>
            <a:ext cx="4476407" cy="369332"/>
          </a:xfrm>
          <a:prstGeom prst="rect">
            <a:avLst/>
          </a:prstGeom>
          <a:noFill/>
        </p:spPr>
        <p:txBody>
          <a:bodyPr wrap="square" lIns="121899" tIns="60949" rIns="121899" bIns="60949" rtlCol="0">
            <a:spAutoFit/>
          </a:bodyPr>
          <a:lstStyle/>
          <a:p>
            <a:pPr algn="ctr"/>
            <a:r>
              <a:rPr lang="en-US" sz="1600" dirty="0"/>
              <a:t>Average: </a:t>
            </a:r>
            <a:r>
              <a:rPr lang="en-US" sz="1600" b="1" dirty="0"/>
              <a:t>81.16 Mbps up - 97.90 Mbps down</a:t>
            </a:r>
            <a:endParaRPr lang="en-US" sz="1600" dirty="0"/>
          </a:p>
        </p:txBody>
      </p:sp>
      <p:sp>
        <p:nvSpPr>
          <p:cNvPr id="11" name="TextBox 10"/>
          <p:cNvSpPr txBox="1"/>
          <p:nvPr/>
        </p:nvSpPr>
        <p:spPr>
          <a:xfrm>
            <a:off x="6054419" y="4101603"/>
            <a:ext cx="4794756" cy="369332"/>
          </a:xfrm>
          <a:prstGeom prst="rect">
            <a:avLst/>
          </a:prstGeom>
          <a:noFill/>
        </p:spPr>
        <p:txBody>
          <a:bodyPr wrap="square" lIns="121899" tIns="60949" rIns="121899" bIns="60949" rtlCol="0">
            <a:spAutoFit/>
          </a:bodyPr>
          <a:lstStyle/>
          <a:p>
            <a:pPr algn="ctr"/>
            <a:r>
              <a:rPr lang="en-US" sz="1600" dirty="0"/>
              <a:t>Average: </a:t>
            </a:r>
            <a:r>
              <a:rPr lang="en-US" sz="1600" b="1" dirty="0"/>
              <a:t>109.59 Mbps up - 90.33 Mbps down</a:t>
            </a:r>
            <a:endParaRPr lang="en-US" sz="1600" dirty="0"/>
          </a:p>
        </p:txBody>
      </p:sp>
    </p:spTree>
    <p:extLst>
      <p:ext uri="{BB962C8B-B14F-4D97-AF65-F5344CB8AC3E}">
        <p14:creationId xmlns:p14="http://schemas.microsoft.com/office/powerpoint/2010/main" val="1365355275"/>
      </p:ext>
    </p:extLst>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294" y="28058"/>
            <a:ext cx="11060527" cy="870962"/>
          </a:xfrm>
        </p:spPr>
        <p:txBody>
          <a:bodyPr/>
          <a:lstStyle/>
          <a:p>
            <a:r>
              <a:rPr lang="da-DK" dirty="0"/>
              <a:t>FortiAP -  Universal Wireless Access points</a:t>
            </a:r>
          </a:p>
        </p:txBody>
      </p:sp>
      <p:sp>
        <p:nvSpPr>
          <p:cNvPr id="46" name="TextBox 45"/>
          <p:cNvSpPr txBox="1"/>
          <p:nvPr/>
        </p:nvSpPr>
        <p:spPr>
          <a:xfrm>
            <a:off x="4563927" y="1453501"/>
            <a:ext cx="3726536" cy="738664"/>
          </a:xfrm>
          <a:prstGeom prst="rect">
            <a:avLst/>
          </a:prstGeom>
          <a:noFill/>
        </p:spPr>
        <p:txBody>
          <a:bodyPr wrap="square" lIns="0" tIns="0" rIns="0" bIns="0" rtlCol="0">
            <a:spAutoFit/>
          </a:bodyPr>
          <a:lstStyle/>
          <a:p>
            <a:r>
              <a:rPr lang="en-US" sz="2800" b="1" dirty="0" err="1">
                <a:solidFill>
                  <a:srgbClr val="000000"/>
                </a:solidFill>
                <a:latin typeface="Arial" charset="0"/>
              </a:rPr>
              <a:t>FortiAP</a:t>
            </a:r>
            <a:r>
              <a:rPr lang="en-US" sz="2800" b="1" dirty="0">
                <a:solidFill>
                  <a:srgbClr val="000000"/>
                </a:solidFill>
                <a:latin typeface="Arial" charset="0"/>
              </a:rPr>
              <a:t> U42</a:t>
            </a:r>
            <a:r>
              <a:rPr lang="en-US" sz="2800" b="1" dirty="0">
                <a:solidFill>
                  <a:srgbClr val="00B050"/>
                </a:solidFill>
                <a:latin typeface="Arial" charset="0"/>
              </a:rPr>
              <a:t>1</a:t>
            </a:r>
            <a:r>
              <a:rPr lang="en-US" sz="2800" b="1" dirty="0">
                <a:solidFill>
                  <a:srgbClr val="000000"/>
                </a:solidFill>
                <a:latin typeface="Arial" charset="0"/>
              </a:rPr>
              <a:t>EV</a:t>
            </a:r>
            <a:br>
              <a:rPr lang="en-US" sz="2000" dirty="0">
                <a:solidFill>
                  <a:srgbClr val="000000"/>
                </a:solidFill>
                <a:latin typeface="Arial" charset="0"/>
              </a:rPr>
            </a:br>
            <a:r>
              <a:rPr lang="en-US" sz="2000" dirty="0">
                <a:solidFill>
                  <a:srgbClr val="00B050"/>
                </a:solidFill>
                <a:latin typeface="Arial" charset="0"/>
              </a:rPr>
              <a:t>Internal antennas</a:t>
            </a:r>
          </a:p>
        </p:txBody>
      </p:sp>
      <p:pic>
        <p:nvPicPr>
          <p:cNvPr id="54" name="Picture 19" descr="FortiWifi_Icon_2U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8944422" y="4671183"/>
            <a:ext cx="1505421" cy="1048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7" name="Straight Arrow Connector 56"/>
          <p:cNvCxnSpPr/>
          <p:nvPr/>
        </p:nvCxnSpPr>
        <p:spPr>
          <a:xfrm>
            <a:off x="10165595" y="5517232"/>
            <a:ext cx="720080" cy="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9499055" y="5676499"/>
            <a:ext cx="2582422" cy="400110"/>
          </a:xfrm>
          <a:prstGeom prst="rect">
            <a:avLst/>
          </a:prstGeom>
          <a:noFill/>
        </p:spPr>
        <p:txBody>
          <a:bodyPr wrap="square" rtlCol="0">
            <a:spAutoFit/>
          </a:bodyPr>
          <a:lstStyle/>
          <a:p>
            <a:r>
              <a:rPr lang="en-US" sz="2000"/>
              <a:t>WLC Redundancy</a:t>
            </a:r>
          </a:p>
        </p:txBody>
      </p:sp>
      <p:pic>
        <p:nvPicPr>
          <p:cNvPr id="69" name="Picture 3" descr="FortiAP_Icon_F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9265186" y="2245289"/>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 descr="FortiAP_Icon_F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0827071" y="2756146"/>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3" descr="FortiAP_Icon_F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9812096" y="2767827"/>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 descr="FortiAP_Icon_F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0395703" y="3330315"/>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 descr="FortiAP_Icon_F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1328767" y="3274277"/>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 descr="FortiAP_Icon_F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9367903" y="3376100"/>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7" name="Straight Arrow Connector 76"/>
          <p:cNvCxnSpPr/>
          <p:nvPr/>
        </p:nvCxnSpPr>
        <p:spPr>
          <a:xfrm flipV="1">
            <a:off x="9766820" y="3961769"/>
            <a:ext cx="288032" cy="691367"/>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flipH="1" flipV="1">
            <a:off x="10994574" y="3862562"/>
            <a:ext cx="457986" cy="785435"/>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85" name="Picture 8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59283" y="1170512"/>
            <a:ext cx="2717116" cy="698687"/>
          </a:xfrm>
          <a:prstGeom prst="rect">
            <a:avLst/>
          </a:prstGeom>
        </p:spPr>
      </p:pic>
      <p:sp>
        <p:nvSpPr>
          <p:cNvPr id="28" name="TextBox 27"/>
          <p:cNvSpPr txBox="1"/>
          <p:nvPr/>
        </p:nvSpPr>
        <p:spPr>
          <a:xfrm>
            <a:off x="4557530" y="2319876"/>
            <a:ext cx="3726536" cy="738664"/>
          </a:xfrm>
          <a:prstGeom prst="rect">
            <a:avLst/>
          </a:prstGeom>
          <a:noFill/>
        </p:spPr>
        <p:txBody>
          <a:bodyPr wrap="square" lIns="0" tIns="0" rIns="0" bIns="0" rtlCol="0">
            <a:spAutoFit/>
          </a:bodyPr>
          <a:lstStyle/>
          <a:p>
            <a:r>
              <a:rPr lang="en-US" sz="2800" b="1" dirty="0" err="1">
                <a:solidFill>
                  <a:srgbClr val="000000"/>
                </a:solidFill>
                <a:latin typeface="Arial" charset="0"/>
              </a:rPr>
              <a:t>FortiAP</a:t>
            </a:r>
            <a:r>
              <a:rPr lang="en-US" sz="2800" b="1" dirty="0">
                <a:solidFill>
                  <a:srgbClr val="000000"/>
                </a:solidFill>
                <a:latin typeface="Arial" charset="0"/>
              </a:rPr>
              <a:t> U42</a:t>
            </a:r>
            <a:r>
              <a:rPr lang="en-US" sz="2800" b="1" dirty="0">
                <a:solidFill>
                  <a:srgbClr val="0070C0"/>
                </a:solidFill>
                <a:latin typeface="Arial" charset="0"/>
              </a:rPr>
              <a:t>3</a:t>
            </a:r>
            <a:r>
              <a:rPr lang="en-US" sz="2800" b="1" dirty="0">
                <a:solidFill>
                  <a:srgbClr val="000000"/>
                </a:solidFill>
                <a:latin typeface="Arial" charset="0"/>
              </a:rPr>
              <a:t>EV</a:t>
            </a:r>
            <a:br>
              <a:rPr lang="en-US" sz="2000" dirty="0">
                <a:solidFill>
                  <a:srgbClr val="000000"/>
                </a:solidFill>
                <a:latin typeface="Arial" charset="0"/>
              </a:rPr>
            </a:br>
            <a:r>
              <a:rPr lang="en-US" sz="2000" dirty="0">
                <a:solidFill>
                  <a:srgbClr val="0070C0"/>
                </a:solidFill>
                <a:latin typeface="Arial" charset="0"/>
              </a:rPr>
              <a:t>External antennas</a:t>
            </a:r>
          </a:p>
        </p:txBody>
      </p:sp>
      <p:pic>
        <p:nvPicPr>
          <p:cNvPr id="5" name="Picture 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6842" y="1500023"/>
            <a:ext cx="4292438" cy="4393948"/>
          </a:xfrm>
          <a:prstGeom prst="rect">
            <a:avLst/>
          </a:prstGeom>
        </p:spPr>
      </p:pic>
      <p:sp>
        <p:nvSpPr>
          <p:cNvPr id="6" name="Rounded Rectangle 5"/>
          <p:cNvSpPr/>
          <p:nvPr/>
        </p:nvSpPr>
        <p:spPr bwMode="invGray">
          <a:xfrm>
            <a:off x="9046740" y="2140692"/>
            <a:ext cx="2957790" cy="1720356"/>
          </a:xfrm>
          <a:prstGeom prst="roundRect">
            <a:avLst/>
          </a:prstGeom>
          <a:noFill/>
          <a:ln w="9525">
            <a:solidFill>
              <a:srgbClr val="FF0000"/>
            </a:solidFill>
            <a:prstDash val="dash"/>
            <a:round/>
            <a:headEnd/>
            <a:tailEnd/>
          </a:ln>
          <a:extLst/>
        </p:spPr>
        <p:txBody>
          <a:bodyPr wrap="square" rtlCol="0" anchor="ctr"/>
          <a:lstStyle/>
          <a:p>
            <a:pPr algn="ctr" defTabSz="342879"/>
            <a:endParaRPr lang="en-US" sz="2000"/>
          </a:p>
        </p:txBody>
      </p:sp>
      <p:pic>
        <p:nvPicPr>
          <p:cNvPr id="31" name="Picture 3" descr="FortiAP_Icon_F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0347986" y="2212330"/>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 descr="FortiAP_Icon_F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1270436" y="2220700"/>
            <a:ext cx="637747" cy="47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4475171" y="3186252"/>
            <a:ext cx="4398870" cy="2800767"/>
          </a:xfrm>
          <a:prstGeom prst="rect">
            <a:avLst/>
          </a:prstGeom>
        </p:spPr>
        <p:txBody>
          <a:bodyPr wrap="square">
            <a:spAutoFit/>
          </a:bodyPr>
          <a:lstStyle/>
          <a:p>
            <a:r>
              <a:rPr lang="en-US" sz="1600" b="1" dirty="0">
                <a:latin typeface="Arial" charset="0"/>
              </a:rPr>
              <a:t>Universal Access Management </a:t>
            </a:r>
          </a:p>
          <a:p>
            <a:r>
              <a:rPr lang="en-US" sz="1600" dirty="0">
                <a:latin typeface="Arial" charset="0"/>
              </a:rPr>
              <a:t>Supports ALL wireless deployment types from </a:t>
            </a:r>
            <a:r>
              <a:rPr lang="en-US" sz="1600" dirty="0" err="1">
                <a:solidFill>
                  <a:srgbClr val="FF0000"/>
                </a:solidFill>
                <a:latin typeface="Arial" charset="0"/>
              </a:rPr>
              <a:t>on-premise</a:t>
            </a:r>
            <a:r>
              <a:rPr lang="en-US" sz="1600" dirty="0">
                <a:solidFill>
                  <a:srgbClr val="FF0000"/>
                </a:solidFill>
                <a:latin typeface="Arial" charset="0"/>
              </a:rPr>
              <a:t> controllers to cloud </a:t>
            </a:r>
            <a:r>
              <a:rPr lang="en-US" sz="1600" dirty="0">
                <a:latin typeface="Arial" charset="0"/>
              </a:rPr>
              <a:t>management.</a:t>
            </a:r>
          </a:p>
          <a:p>
            <a:r>
              <a:rPr lang="en-US" sz="1600" b="1" dirty="0">
                <a:latin typeface="Arial" charset="0"/>
              </a:rPr>
              <a:t>Highest Gigabit WiFi Performance</a:t>
            </a:r>
          </a:p>
          <a:p>
            <a:r>
              <a:rPr lang="en-US" sz="1600" dirty="0">
                <a:latin typeface="Arial" charset="0"/>
              </a:rPr>
              <a:t>Incorporates the highest WiFi standards available today — </a:t>
            </a:r>
            <a:r>
              <a:rPr lang="en-US" sz="1600" dirty="0">
                <a:solidFill>
                  <a:srgbClr val="FF0000"/>
                </a:solidFill>
                <a:latin typeface="Arial" charset="0"/>
              </a:rPr>
              <a:t>802.11ac </a:t>
            </a:r>
          </a:p>
          <a:p>
            <a:r>
              <a:rPr lang="en-US" sz="1600" dirty="0">
                <a:solidFill>
                  <a:srgbClr val="FF0000"/>
                </a:solidFill>
                <a:latin typeface="Arial" charset="0"/>
              </a:rPr>
              <a:t>Wave 1 and 2, 3.5 </a:t>
            </a:r>
            <a:r>
              <a:rPr lang="en-US" sz="1600" dirty="0" err="1">
                <a:solidFill>
                  <a:srgbClr val="FF0000"/>
                </a:solidFill>
                <a:latin typeface="Arial" charset="0"/>
              </a:rPr>
              <a:t>Gbps</a:t>
            </a:r>
            <a:r>
              <a:rPr lang="en-US" sz="1600" dirty="0">
                <a:solidFill>
                  <a:srgbClr val="FF0000"/>
                </a:solidFill>
                <a:latin typeface="Arial" charset="0"/>
              </a:rPr>
              <a:t>, 4x4, MU-MIMO</a:t>
            </a:r>
            <a:r>
              <a:rPr lang="en-US" sz="1600" dirty="0">
                <a:latin typeface="Arial" charset="0"/>
              </a:rPr>
              <a:t>.</a:t>
            </a:r>
          </a:p>
          <a:p>
            <a:r>
              <a:rPr lang="en-US" sz="1600" b="1" dirty="0">
                <a:latin typeface="Arial" charset="0"/>
              </a:rPr>
              <a:t>Unmatched Security Protection</a:t>
            </a:r>
          </a:p>
          <a:p>
            <a:r>
              <a:rPr lang="en-US" sz="1600" dirty="0">
                <a:latin typeface="Arial" charset="0"/>
              </a:rPr>
              <a:t>Integrates with Fortinet’s Security Fabric providing unparalleled </a:t>
            </a:r>
            <a:r>
              <a:rPr lang="en-US" sz="1600" dirty="0">
                <a:solidFill>
                  <a:srgbClr val="FF0000"/>
                </a:solidFill>
                <a:latin typeface="Arial" charset="0"/>
              </a:rPr>
              <a:t>cybersecurity protection at the network edge.</a:t>
            </a:r>
            <a:endParaRPr lang="en-US" sz="1600" dirty="0">
              <a:solidFill>
                <a:srgbClr val="FF0000"/>
              </a:solidFill>
              <a:effectLst/>
              <a:latin typeface="Arial" charset="0"/>
            </a:endParaRPr>
          </a:p>
        </p:txBody>
      </p:sp>
      <p:pic>
        <p:nvPicPr>
          <p:cNvPr id="34" name="Picture 19" descr="FortiWifi_Icon_2U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0576056" y="4623964"/>
            <a:ext cx="1505421" cy="1048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163467" y="5969453"/>
            <a:ext cx="3022277" cy="369332"/>
          </a:xfrm>
          <a:prstGeom prst="rect">
            <a:avLst/>
          </a:prstGeom>
          <a:noFill/>
        </p:spPr>
        <p:txBody>
          <a:bodyPr wrap="square" rtlCol="0">
            <a:spAutoFit/>
          </a:bodyPr>
          <a:lstStyle/>
          <a:p>
            <a:r>
              <a:rPr lang="en-US" sz="1800" dirty="0"/>
              <a:t>Access points </a:t>
            </a:r>
            <a:r>
              <a:rPr lang="en-US" sz="1800" dirty="0">
                <a:hlinkClick r:id="rId7"/>
              </a:rPr>
              <a:t>pdf</a:t>
            </a:r>
            <a:endParaRPr lang="en-US" sz="1800" dirty="0"/>
          </a:p>
        </p:txBody>
      </p:sp>
      <p:sp>
        <p:nvSpPr>
          <p:cNvPr id="3" name="TextBox 2"/>
          <p:cNvSpPr txBox="1"/>
          <p:nvPr/>
        </p:nvSpPr>
        <p:spPr>
          <a:xfrm>
            <a:off x="426955" y="2319876"/>
            <a:ext cx="3960440" cy="461665"/>
          </a:xfrm>
          <a:prstGeom prst="rect">
            <a:avLst/>
          </a:prstGeom>
          <a:noFill/>
        </p:spPr>
        <p:txBody>
          <a:bodyPr wrap="square" rtlCol="0">
            <a:spAutoFit/>
          </a:bodyPr>
          <a:lstStyle/>
          <a:p>
            <a:pPr algn="r"/>
            <a:r>
              <a:rPr lang="en-US" sz="2400" i="1">
                <a:solidFill>
                  <a:schemeClr val="tx1">
                    <a:lumMod val="50000"/>
                    <a:lumOff val="50000"/>
                  </a:schemeClr>
                </a:solidFill>
              </a:rPr>
              <a:t>4th Generation</a:t>
            </a:r>
          </a:p>
        </p:txBody>
      </p:sp>
      <p:sp>
        <p:nvSpPr>
          <p:cNvPr id="4" name="TextBox 3"/>
          <p:cNvSpPr txBox="1"/>
          <p:nvPr/>
        </p:nvSpPr>
        <p:spPr>
          <a:xfrm>
            <a:off x="9159283" y="2878475"/>
            <a:ext cx="607537" cy="307777"/>
          </a:xfrm>
          <a:prstGeom prst="rect">
            <a:avLst/>
          </a:prstGeom>
          <a:noFill/>
        </p:spPr>
        <p:txBody>
          <a:bodyPr wrap="square" rtlCol="0">
            <a:spAutoFit/>
          </a:bodyPr>
          <a:lstStyle/>
          <a:p>
            <a:r>
              <a:rPr lang="en-US" sz="1400"/>
              <a:t>AP:s</a:t>
            </a:r>
          </a:p>
        </p:txBody>
      </p:sp>
      <p:pic>
        <p:nvPicPr>
          <p:cNvPr id="26" name="Bildobjekt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10417" y="1378157"/>
            <a:ext cx="929870" cy="681432"/>
          </a:xfrm>
          <a:prstGeom prst="rect">
            <a:avLst/>
          </a:prstGeom>
        </p:spPr>
      </p:pic>
    </p:spTree>
    <p:extLst>
      <p:ext uri="{BB962C8B-B14F-4D97-AF65-F5344CB8AC3E}">
        <p14:creationId xmlns:p14="http://schemas.microsoft.com/office/powerpoint/2010/main" val="1560248156"/>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8" name="Picture 4" descr="Image result for eddystone lighthous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61305" y="3032644"/>
            <a:ext cx="3824312" cy="255145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2"/>
          <p:cNvSpPr txBox="1">
            <a:spLocks/>
          </p:cNvSpPr>
          <p:nvPr/>
        </p:nvSpPr>
        <p:spPr>
          <a:xfrm>
            <a:off x="431212" y="2535028"/>
            <a:ext cx="3807426" cy="4816861"/>
          </a:xfrm>
          <a:prstGeom prst="rect">
            <a:avLst/>
          </a:prstGeom>
        </p:spPr>
        <p:txBody>
          <a:bodyPr vert="horz" wrap="square" lIns="121899" tIns="60949" rIns="121899" bIns="60949" rtlCol="0">
            <a:noAutofit/>
          </a:bodyPr>
          <a:lstStyle>
            <a:lvl1pPr marL="234910" indent="-234910" algn="l" defTabSz="914240" rtl="0" eaLnBrk="1" latinLnBrk="0" hangingPunct="1">
              <a:lnSpc>
                <a:spcPct val="100000"/>
              </a:lnSpc>
              <a:spcBef>
                <a:spcPts val="900"/>
              </a:spcBef>
              <a:buClr>
                <a:srgbClr val="FF0000"/>
              </a:buClr>
              <a:buFont typeface="Wingdings" panose="05000000000000000000" pitchFamily="2" charset="2"/>
              <a:buChar char="§"/>
              <a:defRPr sz="2800" kern="120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0000"/>
              </a:buClr>
              <a:buFont typeface="Arial" panose="020B0604020202020204" pitchFamily="34" charset="0"/>
              <a:buChar char="»"/>
              <a:defRPr sz="2500" kern="120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0000"/>
              </a:buClr>
              <a:buFont typeface="Wingdings" panose="05000000000000000000" pitchFamily="2" charset="2"/>
              <a:buChar char="§"/>
              <a:defRPr sz="2300" kern="120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0000"/>
              </a:buClr>
              <a:buFont typeface="Arial" panose="020B0604020202020204" pitchFamily="34" charset="0"/>
              <a:buChar char="»"/>
              <a:defRPr sz="2000" kern="120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43975" indent="-143975">
              <a:spcBef>
                <a:spcPts val="0"/>
              </a:spcBef>
              <a:spcAft>
                <a:spcPts val="533"/>
              </a:spcAft>
              <a:buClr>
                <a:schemeClr val="accent2"/>
              </a:buClr>
            </a:pPr>
            <a:r>
              <a:rPr lang="en-GB" sz="1900" kern="800" spc="-53" dirty="0"/>
              <a:t>Beacons broadcast a string many times per second</a:t>
            </a:r>
          </a:p>
          <a:p>
            <a:pPr marL="143975" indent="-143975">
              <a:spcBef>
                <a:spcPts val="0"/>
              </a:spcBef>
              <a:spcAft>
                <a:spcPts val="533"/>
              </a:spcAft>
              <a:buClr>
                <a:schemeClr val="accent2"/>
              </a:buClr>
            </a:pPr>
            <a:r>
              <a:rPr lang="en-GB" sz="1900" kern="800" spc="-53" dirty="0"/>
              <a:t>For iBeacon the string includes:</a:t>
            </a:r>
          </a:p>
          <a:p>
            <a:pPr marL="651797" lvl="1" indent="-143975">
              <a:spcBef>
                <a:spcPts val="0"/>
              </a:spcBef>
              <a:spcAft>
                <a:spcPts val="533"/>
              </a:spcAft>
              <a:buClr>
                <a:schemeClr val="accent2"/>
              </a:buClr>
            </a:pPr>
            <a:r>
              <a:rPr lang="en-GB" sz="1500" kern="800" spc="-53" dirty="0"/>
              <a:t>UUID</a:t>
            </a:r>
          </a:p>
          <a:p>
            <a:pPr marL="651797" lvl="1" indent="-143975">
              <a:spcBef>
                <a:spcPts val="0"/>
              </a:spcBef>
              <a:spcAft>
                <a:spcPts val="533"/>
              </a:spcAft>
              <a:buClr>
                <a:schemeClr val="accent2"/>
              </a:buClr>
            </a:pPr>
            <a:r>
              <a:rPr lang="en-GB" sz="1500" kern="800" spc="-53" dirty="0"/>
              <a:t>Major</a:t>
            </a:r>
          </a:p>
          <a:p>
            <a:pPr marL="651797" lvl="1" indent="-143975">
              <a:spcBef>
                <a:spcPts val="0"/>
              </a:spcBef>
              <a:spcAft>
                <a:spcPts val="533"/>
              </a:spcAft>
              <a:buClr>
                <a:schemeClr val="accent2"/>
              </a:buClr>
            </a:pPr>
            <a:r>
              <a:rPr lang="en-GB" sz="1500" kern="800" spc="-53" dirty="0"/>
              <a:t>Minor</a:t>
            </a:r>
          </a:p>
          <a:p>
            <a:pPr marL="651797" lvl="1" indent="-143975">
              <a:spcBef>
                <a:spcPts val="0"/>
              </a:spcBef>
              <a:spcAft>
                <a:spcPts val="533"/>
              </a:spcAft>
              <a:buClr>
                <a:schemeClr val="accent2"/>
              </a:buClr>
            </a:pPr>
            <a:endParaRPr lang="en-GB" sz="1500" kern="800" spc="-53" dirty="0"/>
          </a:p>
          <a:p>
            <a:pPr marL="143975" indent="-143975">
              <a:spcBef>
                <a:spcPts val="0"/>
              </a:spcBef>
              <a:spcAft>
                <a:spcPts val="533"/>
              </a:spcAft>
              <a:buClr>
                <a:schemeClr val="accent2"/>
              </a:buClr>
            </a:pPr>
            <a:r>
              <a:rPr lang="en-GB" sz="1900" kern="800" spc="-53" dirty="0"/>
              <a:t>Mobile devices can tune into specific UUID to trigger applications.  Application can figure out what offer to show</a:t>
            </a:r>
          </a:p>
        </p:txBody>
      </p:sp>
      <p:cxnSp>
        <p:nvCxnSpPr>
          <p:cNvPr id="6" name="Straight Connector 5"/>
          <p:cNvCxnSpPr/>
          <p:nvPr/>
        </p:nvCxnSpPr>
        <p:spPr>
          <a:xfrm>
            <a:off x="4238637" y="1723434"/>
            <a:ext cx="0" cy="4298484"/>
          </a:xfrm>
          <a:prstGeom prst="line">
            <a:avLst/>
          </a:prstGeom>
          <a:ln>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 Placeholder 2"/>
          <p:cNvSpPr txBox="1">
            <a:spLocks/>
          </p:cNvSpPr>
          <p:nvPr/>
        </p:nvSpPr>
        <p:spPr>
          <a:xfrm>
            <a:off x="409701" y="1604798"/>
            <a:ext cx="3709407" cy="1056116"/>
          </a:xfrm>
          <a:prstGeom prst="rect">
            <a:avLst/>
          </a:prstGeom>
        </p:spPr>
        <p:txBody>
          <a:bodyPr vert="horz" wrap="square" lIns="121899" tIns="60949" rIns="121899" bIns="60949" rtlCol="0">
            <a:noAutofit/>
          </a:bodyPr>
          <a:lstStyle>
            <a:lvl1pPr marL="234910" indent="-234910" algn="l" defTabSz="914240" rtl="0" eaLnBrk="1" latinLnBrk="0" hangingPunct="1">
              <a:lnSpc>
                <a:spcPct val="100000"/>
              </a:lnSpc>
              <a:spcBef>
                <a:spcPts val="900"/>
              </a:spcBef>
              <a:buClr>
                <a:srgbClr val="FF0000"/>
              </a:buClr>
              <a:buFont typeface="Wingdings" panose="05000000000000000000" pitchFamily="2" charset="2"/>
              <a:buChar char="§"/>
              <a:defRPr sz="2800" kern="1200">
                <a:solidFill>
                  <a:schemeClr val="tx1"/>
                </a:solidFill>
                <a:latin typeface="+mn-lt"/>
                <a:ea typeface="+mn-ea"/>
                <a:cs typeface="+mn-cs"/>
              </a:defRPr>
            </a:lvl1pPr>
            <a:lvl2pPr marL="615843" indent="-256073" algn="l" defTabSz="914240" rtl="0" eaLnBrk="1" latinLnBrk="0" hangingPunct="1">
              <a:lnSpc>
                <a:spcPct val="100000"/>
              </a:lnSpc>
              <a:spcBef>
                <a:spcPts val="400"/>
              </a:spcBef>
              <a:buClr>
                <a:srgbClr val="FF0000"/>
              </a:buClr>
              <a:buFont typeface="Arial" panose="020B0604020202020204" pitchFamily="34" charset="0"/>
              <a:buChar char="»"/>
              <a:defRPr sz="2500" kern="1200">
                <a:solidFill>
                  <a:schemeClr val="tx1"/>
                </a:solidFill>
                <a:latin typeface="+mn-lt"/>
                <a:ea typeface="+mn-ea"/>
                <a:cs typeface="+mn-cs"/>
              </a:defRPr>
            </a:lvl2pPr>
            <a:lvl3pPr marL="984078" indent="-241258" algn="l" defTabSz="914240" rtl="0" eaLnBrk="1" latinLnBrk="0" hangingPunct="1">
              <a:lnSpc>
                <a:spcPct val="100000"/>
              </a:lnSpc>
              <a:spcBef>
                <a:spcPts val="400"/>
              </a:spcBef>
              <a:buClr>
                <a:srgbClr val="FF0000"/>
              </a:buClr>
              <a:buFont typeface="Wingdings" panose="05000000000000000000" pitchFamily="2" charset="2"/>
              <a:buChar char="§"/>
              <a:defRPr sz="2300" kern="120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rgbClr val="FF0000"/>
              </a:buClr>
              <a:buFont typeface="Arial" panose="020B0604020202020204" pitchFamily="34" charset="0"/>
              <a:buChar char="»"/>
              <a:defRPr sz="2000" kern="120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533"/>
              </a:lnSpc>
              <a:spcBef>
                <a:spcPts val="0"/>
              </a:spcBef>
              <a:spcAft>
                <a:spcPts val="667"/>
              </a:spcAft>
              <a:buNone/>
            </a:pPr>
            <a:r>
              <a:rPr lang="en-GB" sz="2500" b="1" kern="800" spc="-80" dirty="0"/>
              <a:t>BLE Beacons Explained</a:t>
            </a:r>
            <a:endParaRPr lang="en-GB" sz="2500" b="1" kern="800" spc="-80" dirty="0">
              <a:solidFill>
                <a:schemeClr val="accent2"/>
              </a:solidFill>
            </a:endParaRPr>
          </a:p>
        </p:txBody>
      </p:sp>
      <p:sp>
        <p:nvSpPr>
          <p:cNvPr id="8" name="Shape 35"/>
          <p:cNvSpPr/>
          <p:nvPr/>
        </p:nvSpPr>
        <p:spPr>
          <a:xfrm>
            <a:off x="442041" y="135341"/>
            <a:ext cx="11442064" cy="615527"/>
          </a:xfrm>
          <a:prstGeom prst="rect">
            <a:avLst/>
          </a:prstGeom>
          <a:ln w="12700">
            <a:miter lim="400000"/>
          </a:ln>
          <a:extLst>
            <a:ext uri="{C572A759-6A51-4108-AA02-DFA0A04FC94B}">
              <ma14:wrappingTextBoxFlag xmlns:ma14="http://schemas.microsoft.com/office/mac/drawingml/2011/main" xmlns="" val="1"/>
            </a:ext>
          </a:extLst>
        </p:spPr>
        <p:txBody>
          <a:bodyPr wrap="square" lIns="60947" tIns="60947" rIns="60947" bIns="60947">
            <a:spAutoFit/>
          </a:bodyPr>
          <a:lstStyle>
            <a:lvl1pPr defTabSz="457200">
              <a:spcBef>
                <a:spcPts val="900"/>
              </a:spcBef>
              <a:defRPr sz="1900" b="1">
                <a:solidFill>
                  <a:srgbClr val="FFFFFF"/>
                </a:solidFill>
              </a:defRPr>
            </a:lvl1pPr>
          </a:lstStyle>
          <a:p>
            <a:r>
              <a:rPr lang="en-GB" sz="3200" b="0" spc="-67" dirty="0">
                <a:solidFill>
                  <a:schemeClr val="tx1"/>
                </a:solidFill>
              </a:rPr>
              <a:t>New AP with BLE  (Low Energy / Bluetooth Smart)</a:t>
            </a:r>
            <a:endParaRPr sz="3200" b="0" spc="-67" dirty="0">
              <a:solidFill>
                <a:schemeClr val="tx1"/>
              </a:solidFill>
            </a:endParaRPr>
          </a:p>
        </p:txBody>
      </p:sp>
      <p:pic>
        <p:nvPicPr>
          <p:cNvPr id="1030" name="Picture 6" descr="Image result for ibeacon"/>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500" b="80500" l="10000" r="90000">
                        <a14:foregroundMark x1="15500" y1="87000" x2="87500" y2="90500"/>
                        <a14:foregroundMark x1="19000" y1="84000" x2="79000" y2="87500"/>
                        <a14:foregroundMark x1="80500" y1="95000" x2="29000" y2="87000"/>
                        <a14:foregroundMark x1="21000" y1="82500" x2="22000" y2="96500"/>
                        <a14:foregroundMark x1="18000" y1="92500" x2="89000" y2="89000"/>
                        <a14:foregroundMark x1="31500" y1="95000" x2="79500" y2="85500"/>
                        <a14:foregroundMark x1="15000" y1="92500" x2="83000" y2="96000"/>
                      </a14:backgroundRemoval>
                    </a14:imgEffect>
                  </a14:imgLayer>
                </a14:imgProps>
              </a:ext>
              <a:ext uri="{28A0092B-C50C-407E-A947-70E740481C1C}">
                <a14:useLocalDpi xmlns:a14="http://schemas.microsoft.com/office/drawing/2010/main" val="0"/>
              </a:ext>
            </a:extLst>
          </a:blip>
          <a:srcRect/>
          <a:stretch>
            <a:fillRect/>
          </a:stretch>
        </p:blipFill>
        <p:spPr bwMode="auto">
          <a:xfrm>
            <a:off x="7225151" y="3284905"/>
            <a:ext cx="1059147" cy="105942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ibeacon workflow"/>
          <p:cNvPicPr>
            <a:picLocks noChangeAspect="1" noChangeArrowheads="1"/>
          </p:cNvPicPr>
          <p:nvPr/>
        </p:nvPicPr>
        <p:blipFill rotWithShape="1">
          <a:blip r:embed="rId5">
            <a:extLst>
              <a:ext uri="{28A0092B-C50C-407E-A947-70E740481C1C}">
                <a14:useLocalDpi xmlns:a14="http://schemas.microsoft.com/office/drawing/2010/main" val="0"/>
              </a:ext>
            </a:extLst>
          </a:blip>
          <a:srcRect l="33746"/>
          <a:stretch/>
        </p:blipFill>
        <p:spPr bwMode="auto">
          <a:xfrm>
            <a:off x="7864694" y="1198506"/>
            <a:ext cx="4845369" cy="5006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66880" y="2042587"/>
            <a:ext cx="1661967" cy="98485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60947" tIns="60947" rIns="60947" bIns="60947" numCol="1" spcCol="50791" rtlCol="0" anchor="t">
            <a:spAutoFit/>
          </a:bodyPr>
          <a:lstStyle/>
          <a:p>
            <a:pPr defTabSz="1218987" hangingPunct="0"/>
            <a:r>
              <a:rPr lang="en-US" sz="1900" dirty="0">
                <a:solidFill>
                  <a:srgbClr val="000000"/>
                </a:solidFill>
                <a:sym typeface="Arial"/>
              </a:rPr>
              <a:t>BLE Beacon</a:t>
            </a:r>
          </a:p>
          <a:p>
            <a:pPr marL="380933" indent="-380933" defTabSz="1218987" hangingPunct="0">
              <a:buFont typeface="Arial" panose="020B0604020202020204" pitchFamily="34" charset="0"/>
              <a:buChar char="•"/>
            </a:pPr>
            <a:r>
              <a:rPr lang="en-US" dirty="0"/>
              <a:t>iBeacon</a:t>
            </a:r>
          </a:p>
          <a:p>
            <a:pPr marL="380933" indent="-380933" defTabSz="1218987" hangingPunct="0">
              <a:buFont typeface="Arial" panose="020B0604020202020204" pitchFamily="34" charset="0"/>
              <a:buChar char="•"/>
            </a:pPr>
            <a:r>
              <a:rPr lang="en-US" sz="1900" dirty="0" err="1">
                <a:solidFill>
                  <a:srgbClr val="000000"/>
                </a:solidFill>
                <a:sym typeface="Arial"/>
              </a:rPr>
              <a:t>Eddystone</a:t>
            </a:r>
            <a:endParaRPr lang="en-US" sz="1900" dirty="0">
              <a:solidFill>
                <a:srgbClr val="000000"/>
              </a:solidFill>
              <a:sym typeface="Arial"/>
            </a:endParaRPr>
          </a:p>
        </p:txBody>
      </p:sp>
    </p:spTree>
    <p:extLst>
      <p:ext uri="{BB962C8B-B14F-4D97-AF65-F5344CB8AC3E}">
        <p14:creationId xmlns:p14="http://schemas.microsoft.com/office/powerpoint/2010/main" val="371374304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Mobility Trends</a:t>
            </a:r>
          </a:p>
        </p:txBody>
      </p:sp>
    </p:spTree>
    <p:extLst>
      <p:ext uri="{BB962C8B-B14F-4D97-AF65-F5344CB8AC3E}">
        <p14:creationId xmlns:p14="http://schemas.microsoft.com/office/powerpoint/2010/main" val="3472666084"/>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a:t>
            </a:r>
            <a:r>
              <a:rPr lang="en-US" dirty="0" err="1"/>
              <a:t>MacBookPro</a:t>
            </a:r>
            <a:r>
              <a:rPr lang="en-US" dirty="0"/>
              <a:t> 11ac Client - TCP Bi-Directional </a:t>
            </a:r>
          </a:p>
        </p:txBody>
      </p:sp>
      <p:graphicFrame>
        <p:nvGraphicFramePr>
          <p:cNvPr id="4" name="Table 3"/>
          <p:cNvGraphicFramePr>
            <a:graphicFrameLocks noGrp="1"/>
          </p:cNvGraphicFramePr>
          <p:nvPr>
            <p:extLst>
              <p:ext uri="{D42A27DB-BD31-4B8C-83A1-F6EECF244321}">
                <p14:modId xmlns:p14="http://schemas.microsoft.com/office/powerpoint/2010/main" val="804220267"/>
              </p:ext>
            </p:extLst>
          </p:nvPr>
        </p:nvGraphicFramePr>
        <p:xfrm>
          <a:off x="361513" y="1115527"/>
          <a:ext cx="5507664" cy="1866939"/>
        </p:xfrm>
        <a:graphic>
          <a:graphicData uri="http://schemas.openxmlformats.org/drawingml/2006/table">
            <a:tbl>
              <a:tblPr firstRow="1" bandRow="1">
                <a:tableStyleId>{5C22544A-7EE6-4342-B048-85BDC9FD1C3A}</a:tableStyleId>
              </a:tblPr>
              <a:tblGrid>
                <a:gridCol w="3242929">
                  <a:extLst>
                    <a:ext uri="{9D8B030D-6E8A-4147-A177-3AD203B41FA5}">
                      <a16:colId xmlns:a16="http://schemas.microsoft.com/office/drawing/2014/main" val="20000"/>
                    </a:ext>
                  </a:extLst>
                </a:gridCol>
                <a:gridCol w="2264735">
                  <a:extLst>
                    <a:ext uri="{9D8B030D-6E8A-4147-A177-3AD203B41FA5}">
                      <a16:colId xmlns:a16="http://schemas.microsoft.com/office/drawing/2014/main" val="20001"/>
                    </a:ext>
                  </a:extLst>
                </a:gridCol>
              </a:tblGrid>
              <a:tr h="853440">
                <a:tc>
                  <a:txBody>
                    <a:bodyPr/>
                    <a:lstStyle/>
                    <a:p>
                      <a:r>
                        <a:rPr lang="en-US" sz="2400" dirty="0"/>
                        <a:t>TCP</a:t>
                      </a:r>
                      <a:r>
                        <a:rPr lang="en-US" sz="2400" baseline="0" dirty="0"/>
                        <a:t> Bi-directional</a:t>
                      </a:r>
                      <a:endParaRPr lang="en-US" sz="2400" dirty="0"/>
                    </a:p>
                  </a:txBody>
                  <a:tcPr marL="121888" marR="121888" marT="60960" marB="60960"/>
                </a:tc>
                <a:tc>
                  <a:txBody>
                    <a:bodyPr/>
                    <a:lstStyle/>
                    <a:p>
                      <a:r>
                        <a:rPr lang="en-US" sz="2400" dirty="0"/>
                        <a:t>Performance</a:t>
                      </a:r>
                    </a:p>
                  </a:txBody>
                  <a:tcPr marL="121888" marR="121888" marT="60960" marB="60960"/>
                </a:tc>
                <a:extLst>
                  <a:ext uri="{0D108BD9-81ED-4DB2-BD59-A6C34878D82A}">
                    <a16:rowId xmlns:a16="http://schemas.microsoft.com/office/drawing/2014/main" val="10000"/>
                  </a:ext>
                </a:extLst>
              </a:tr>
              <a:tr h="519046">
                <a:tc>
                  <a:txBody>
                    <a:bodyPr/>
                    <a:lstStyle/>
                    <a:p>
                      <a:pPr algn="ctr"/>
                      <a:r>
                        <a:rPr lang="en-US" sz="2400" dirty="0"/>
                        <a:t>Fortinet-FAP-U421EV</a:t>
                      </a:r>
                    </a:p>
                  </a:txBody>
                  <a:tcPr marL="121888" marR="121888" marT="60960" marB="60960"/>
                </a:tc>
                <a:tc>
                  <a:txBody>
                    <a:bodyPr/>
                    <a:lstStyle/>
                    <a:p>
                      <a:pPr algn="ctr"/>
                      <a:r>
                        <a:rPr lang="en-US" sz="2400" dirty="0"/>
                        <a:t>848 Mbps</a:t>
                      </a:r>
                    </a:p>
                  </a:txBody>
                  <a:tcPr marL="121888" marR="121888" marT="60960" marB="60960"/>
                </a:tc>
                <a:extLst>
                  <a:ext uri="{0D108BD9-81ED-4DB2-BD59-A6C34878D82A}">
                    <a16:rowId xmlns:a16="http://schemas.microsoft.com/office/drawing/2014/main" val="10001"/>
                  </a:ext>
                </a:extLst>
              </a:tr>
              <a:tr h="494453">
                <a:tc>
                  <a:txBody>
                    <a:bodyPr/>
                    <a:lstStyle/>
                    <a:p>
                      <a:pPr algn="ctr"/>
                      <a:r>
                        <a:rPr lang="en-US" sz="2400" dirty="0"/>
                        <a:t>Ruckus-R710</a:t>
                      </a:r>
                    </a:p>
                  </a:txBody>
                  <a:tcPr marL="121888" marR="121888" marT="60960" marB="60960"/>
                </a:tc>
                <a:tc>
                  <a:txBody>
                    <a:bodyPr/>
                    <a:lstStyle/>
                    <a:p>
                      <a:pPr algn="ctr"/>
                      <a:r>
                        <a:rPr lang="en-US" sz="2400" dirty="0"/>
                        <a:t>744 Mbps</a:t>
                      </a:r>
                    </a:p>
                  </a:txBody>
                  <a:tcPr marL="121888" marR="121888" marT="60960" marB="60960"/>
                </a:tc>
                <a:extLst>
                  <a:ext uri="{0D108BD9-81ED-4DB2-BD59-A6C34878D82A}">
                    <a16:rowId xmlns:a16="http://schemas.microsoft.com/office/drawing/2014/main" val="10002"/>
                  </a:ext>
                </a:extLst>
              </a:tr>
            </a:tbl>
          </a:graphicData>
        </a:graphic>
      </p:graphicFrame>
      <p:graphicFrame>
        <p:nvGraphicFramePr>
          <p:cNvPr id="6" name="Chart 5"/>
          <p:cNvGraphicFramePr>
            <a:graphicFrameLocks/>
          </p:cNvGraphicFramePr>
          <p:nvPr>
            <p:extLst>
              <p:ext uri="{D42A27DB-BD31-4B8C-83A1-F6EECF244321}">
                <p14:modId xmlns:p14="http://schemas.microsoft.com/office/powerpoint/2010/main" val="3014372077"/>
              </p:ext>
            </p:extLst>
          </p:nvPr>
        </p:nvGraphicFramePr>
        <p:xfrm>
          <a:off x="6092812" y="1487672"/>
          <a:ext cx="5935141" cy="45180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510274237"/>
              </p:ext>
            </p:extLst>
          </p:nvPr>
        </p:nvGraphicFramePr>
        <p:xfrm>
          <a:off x="369346" y="3012323"/>
          <a:ext cx="5510459" cy="1554480"/>
        </p:xfrm>
        <a:graphic>
          <a:graphicData uri="http://schemas.openxmlformats.org/drawingml/2006/table">
            <a:tbl>
              <a:tblPr firstRow="1" bandRow="1">
                <a:tableStyleId>{5C22544A-7EE6-4342-B048-85BDC9FD1C3A}</a:tableStyleId>
              </a:tblPr>
              <a:tblGrid>
                <a:gridCol w="2729896">
                  <a:extLst>
                    <a:ext uri="{9D8B030D-6E8A-4147-A177-3AD203B41FA5}">
                      <a16:colId xmlns:a16="http://schemas.microsoft.com/office/drawing/2014/main" val="20000"/>
                    </a:ext>
                  </a:extLst>
                </a:gridCol>
                <a:gridCol w="2780563">
                  <a:extLst>
                    <a:ext uri="{9D8B030D-6E8A-4147-A177-3AD203B41FA5}">
                      <a16:colId xmlns:a16="http://schemas.microsoft.com/office/drawing/2014/main" val="20001"/>
                    </a:ext>
                  </a:extLst>
                </a:gridCol>
              </a:tblGrid>
              <a:tr h="853440">
                <a:tc>
                  <a:txBody>
                    <a:bodyPr/>
                    <a:lstStyle/>
                    <a:p>
                      <a:pPr algn="ctr"/>
                      <a:r>
                        <a:rPr lang="en-US" sz="2400" dirty="0"/>
                        <a:t>Applications</a:t>
                      </a:r>
                    </a:p>
                  </a:txBody>
                  <a:tcPr marL="0" marR="0" marT="60960" marB="60960" anchor="ctr"/>
                </a:tc>
                <a:tc>
                  <a:txBody>
                    <a:bodyPr/>
                    <a:lstStyle/>
                    <a:p>
                      <a:pPr algn="ctr"/>
                      <a:r>
                        <a:rPr lang="en-US" sz="2400" dirty="0"/>
                        <a:t>Vendor</a:t>
                      </a:r>
                    </a:p>
                  </a:txBody>
                  <a:tcPr marL="0" marR="0" marT="60960" marB="60960" anchor="ctr"/>
                </a:tc>
                <a:extLst>
                  <a:ext uri="{0D108BD9-81ED-4DB2-BD59-A6C34878D82A}">
                    <a16:rowId xmlns:a16="http://schemas.microsoft.com/office/drawing/2014/main" val="10000"/>
                  </a:ext>
                </a:extLst>
              </a:tr>
              <a:tr h="690880">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US" sz="1900" dirty="0"/>
                        <a:t>Traffic</a:t>
                      </a:r>
                      <a:r>
                        <a:rPr lang="en-US" sz="1900" baseline="0" dirty="0"/>
                        <a:t> Simulation – in anechoic chamber</a:t>
                      </a:r>
                      <a:endParaRPr lang="en-US" sz="1900" dirty="0"/>
                    </a:p>
                  </a:txBody>
                  <a:tcPr marL="0" marR="0" marT="60960" marB="60960" anchor="ctr"/>
                </a:tc>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US" sz="1900" dirty="0"/>
                        <a:t> Ixia Chariot  - 7.30 –</a:t>
                      </a:r>
                      <a:r>
                        <a:rPr lang="en-US" sz="1900" baseline="0" dirty="0"/>
                        <a:t> 10 parallel streams</a:t>
                      </a:r>
                      <a:endParaRPr lang="en-US" sz="1900" dirty="0"/>
                    </a:p>
                  </a:txBody>
                  <a:tcPr marL="0" marR="0" marT="60960" marB="60960" anchor="ctr"/>
                </a:tc>
                <a:extLst>
                  <a:ext uri="{0D108BD9-81ED-4DB2-BD59-A6C34878D82A}">
                    <a16:rowId xmlns:a16="http://schemas.microsoft.com/office/drawing/2014/main" val="10001"/>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869137351"/>
              </p:ext>
            </p:extLst>
          </p:nvPr>
        </p:nvGraphicFramePr>
        <p:xfrm>
          <a:off x="3416601" y="4592374"/>
          <a:ext cx="2452878" cy="2138031"/>
        </p:xfrm>
        <a:graphic>
          <a:graphicData uri="http://schemas.openxmlformats.org/drawingml/2006/table">
            <a:tbl>
              <a:tblPr firstRow="1" bandRow="1">
                <a:tableStyleId>{5C22544A-7EE6-4342-B048-85BDC9FD1C3A}</a:tableStyleId>
              </a:tblPr>
              <a:tblGrid>
                <a:gridCol w="2452878">
                  <a:extLst>
                    <a:ext uri="{9D8B030D-6E8A-4147-A177-3AD203B41FA5}">
                      <a16:colId xmlns:a16="http://schemas.microsoft.com/office/drawing/2014/main" val="20000"/>
                    </a:ext>
                  </a:extLst>
                </a:gridCol>
              </a:tblGrid>
              <a:tr h="4914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dirty="0"/>
                        <a:t>Ruckus</a:t>
                      </a:r>
                    </a:p>
                  </a:txBody>
                  <a:tcPr marL="0" marR="0" anchor="ctr"/>
                </a:tc>
                <a:extLst>
                  <a:ext uri="{0D108BD9-81ED-4DB2-BD59-A6C34878D82A}">
                    <a16:rowId xmlns:a16="http://schemas.microsoft.com/office/drawing/2014/main" val="10000"/>
                  </a:ext>
                </a:extLst>
              </a:tr>
              <a:tr h="482825">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US" sz="1600" dirty="0"/>
                        <a:t>1 – SmartZone</a:t>
                      </a:r>
                      <a:r>
                        <a:rPr lang="en-US" sz="1600" baseline="0" dirty="0"/>
                        <a:t> 100</a:t>
                      </a:r>
                      <a:endParaRPr lang="en-US" sz="1600" dirty="0"/>
                    </a:p>
                  </a:txBody>
                  <a:tcPr marL="0" marR="0" anchor="ctr"/>
                </a:tc>
                <a:extLst>
                  <a:ext uri="{0D108BD9-81ED-4DB2-BD59-A6C34878D82A}">
                    <a16:rowId xmlns:a16="http://schemas.microsoft.com/office/drawing/2014/main" val="10001"/>
                  </a:ext>
                </a:extLst>
              </a:tr>
              <a:tr h="581898">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US" sz="1600" dirty="0"/>
                        <a:t>1 – AP-R710R Wave2</a:t>
                      </a:r>
                    </a:p>
                  </a:txBody>
                  <a:tcPr marL="0" marR="0" anchor="ctr"/>
                </a:tc>
                <a:extLst>
                  <a:ext uri="{0D108BD9-81ED-4DB2-BD59-A6C34878D82A}">
                    <a16:rowId xmlns:a16="http://schemas.microsoft.com/office/drawing/2014/main" val="10002"/>
                  </a:ext>
                </a:extLst>
              </a:tr>
              <a:tr h="581898">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US" sz="1600" dirty="0"/>
                        <a:t> 100.2.1.0.148</a:t>
                      </a:r>
                    </a:p>
                  </a:txBody>
                  <a:tcPr marL="0" marR="0" anchor="ctr"/>
                </a:tc>
                <a:extLst>
                  <a:ext uri="{0D108BD9-81ED-4DB2-BD59-A6C34878D82A}">
                    <a16:rowId xmlns:a16="http://schemas.microsoft.com/office/drawing/2014/main" val="10003"/>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9902174"/>
              </p:ext>
            </p:extLst>
          </p:nvPr>
        </p:nvGraphicFramePr>
        <p:xfrm>
          <a:off x="212653" y="4965407"/>
          <a:ext cx="3083447" cy="1087710"/>
        </p:xfrm>
        <a:graphic>
          <a:graphicData uri="http://schemas.openxmlformats.org/drawingml/2006/table">
            <a:tbl>
              <a:tblPr firstRow="1" bandRow="1">
                <a:tableStyleId>{5C22544A-7EE6-4342-B048-85BDC9FD1C3A}</a:tableStyleId>
              </a:tblPr>
              <a:tblGrid>
                <a:gridCol w="1925763">
                  <a:extLst>
                    <a:ext uri="{9D8B030D-6E8A-4147-A177-3AD203B41FA5}">
                      <a16:colId xmlns:a16="http://schemas.microsoft.com/office/drawing/2014/main" val="20000"/>
                    </a:ext>
                  </a:extLst>
                </a:gridCol>
                <a:gridCol w="1157684">
                  <a:extLst>
                    <a:ext uri="{9D8B030D-6E8A-4147-A177-3AD203B41FA5}">
                      <a16:colId xmlns:a16="http://schemas.microsoft.com/office/drawing/2014/main" val="20001"/>
                    </a:ext>
                  </a:extLst>
                </a:gridCol>
              </a:tblGrid>
              <a:tr h="460894">
                <a:tc>
                  <a:txBody>
                    <a:bodyPr/>
                    <a:lstStyle/>
                    <a:p>
                      <a:pPr algn="ctr"/>
                      <a:r>
                        <a:rPr lang="en-US" dirty="0"/>
                        <a:t>Client</a:t>
                      </a:r>
                    </a:p>
                  </a:txBody>
                  <a:tcPr marL="0" marR="0" anchor="ctr"/>
                </a:tc>
                <a:tc>
                  <a:txBody>
                    <a:bodyPr/>
                    <a:lstStyle/>
                    <a:p>
                      <a:pPr algn="ctr"/>
                      <a:r>
                        <a:rPr lang="en-US" dirty="0"/>
                        <a:t>Vendor</a:t>
                      </a:r>
                    </a:p>
                  </a:txBody>
                  <a:tcPr marL="0" marR="0" anchor="ctr"/>
                </a:tc>
                <a:extLst>
                  <a:ext uri="{0D108BD9-81ED-4DB2-BD59-A6C34878D82A}">
                    <a16:rowId xmlns:a16="http://schemas.microsoft.com/office/drawing/2014/main" val="10000"/>
                  </a:ext>
                </a:extLst>
              </a:tr>
              <a:tr h="626816">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dirty="0"/>
                        <a:t>Mac</a:t>
                      </a:r>
                      <a:r>
                        <a:rPr lang="en-US" sz="1600" baseline="0" dirty="0"/>
                        <a:t> Book Pro (MBP) 10.10.5; 3x3 11ac</a:t>
                      </a:r>
                      <a:endParaRPr lang="en-US" sz="1600" dirty="0"/>
                    </a:p>
                  </a:txBody>
                  <a:tcPr marL="0" marR="0" anchor="ctr"/>
                </a:tc>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US" sz="1400" dirty="0"/>
                        <a:t> </a:t>
                      </a:r>
                      <a:r>
                        <a:rPr lang="en-US" sz="1600" dirty="0"/>
                        <a:t>Apple</a:t>
                      </a:r>
                      <a:endParaRPr lang="en-US" sz="1400" dirty="0"/>
                    </a:p>
                  </a:txBody>
                  <a:tcPr marL="0" marR="0" anchor="ctr"/>
                </a:tc>
                <a:extLst>
                  <a:ext uri="{0D108BD9-81ED-4DB2-BD59-A6C34878D82A}">
                    <a16:rowId xmlns:a16="http://schemas.microsoft.com/office/drawing/2014/main" val="10001"/>
                  </a:ext>
                </a:extLst>
              </a:tr>
            </a:tbl>
          </a:graphicData>
        </a:graphic>
      </p:graphicFrame>
      <p:sp>
        <p:nvSpPr>
          <p:cNvPr id="5" name="Rectangle 4"/>
          <p:cNvSpPr/>
          <p:nvPr/>
        </p:nvSpPr>
        <p:spPr>
          <a:xfrm>
            <a:off x="6096000" y="5806506"/>
            <a:ext cx="6092825" cy="646331"/>
          </a:xfrm>
          <a:prstGeom prst="rect">
            <a:avLst/>
          </a:prstGeom>
        </p:spPr>
        <p:txBody>
          <a:bodyPr>
            <a:spAutoFit/>
          </a:bodyPr>
          <a:lstStyle/>
          <a:p>
            <a:pPr algn="ctr"/>
            <a:r>
              <a:rPr lang="en-US" b="1" dirty="0"/>
              <a:t>No commands/manual intervention on FWLC – it is default Fortinet WLC build settings</a:t>
            </a:r>
            <a:endParaRPr lang="en-US" dirty="0"/>
          </a:p>
        </p:txBody>
      </p:sp>
    </p:spTree>
    <p:extLst>
      <p:ext uri="{BB962C8B-B14F-4D97-AF65-F5344CB8AC3E}">
        <p14:creationId xmlns:p14="http://schemas.microsoft.com/office/powerpoint/2010/main" val="326486370"/>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88825" cy="2307303"/>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029486" y="3334521"/>
            <a:ext cx="4438953" cy="2496262"/>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b="18098"/>
          <a:stretch/>
        </p:blipFill>
        <p:spPr>
          <a:xfrm>
            <a:off x="938347" y="2307303"/>
            <a:ext cx="3124595" cy="4550699"/>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b="18864"/>
          <a:stretch/>
        </p:blipFill>
        <p:spPr>
          <a:xfrm>
            <a:off x="8601414" y="2282237"/>
            <a:ext cx="3171443" cy="4575764"/>
          </a:xfrm>
          <a:prstGeom prst="rect">
            <a:avLst/>
          </a:prstGeom>
        </p:spPr>
      </p:pic>
    </p:spTree>
    <p:extLst>
      <p:ext uri="{BB962C8B-B14F-4D97-AF65-F5344CB8AC3E}">
        <p14:creationId xmlns:p14="http://schemas.microsoft.com/office/powerpoint/2010/main" val="1798147150"/>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04080" y="-14109"/>
            <a:ext cx="10522190" cy="898170"/>
          </a:xfrm>
        </p:spPr>
        <p:txBody>
          <a:bodyPr vert="horz" lIns="121899" tIns="60949" rIns="121899" bIns="60949" rtlCol="0" anchor="b" anchorCtr="0">
            <a:normAutofit/>
          </a:bodyPr>
          <a:lstStyle/>
          <a:p>
            <a:r>
              <a:rPr lang="en-US" sz="3600" dirty="0">
                <a:solidFill>
                  <a:schemeClr val="tx1"/>
                </a:solidFill>
              </a:rPr>
              <a:t>A new ERA</a:t>
            </a:r>
          </a:p>
        </p:txBody>
      </p:sp>
      <p:sp>
        <p:nvSpPr>
          <p:cNvPr id="11" name="Content Placeholder 2"/>
          <p:cNvSpPr txBox="1">
            <a:spLocks/>
          </p:cNvSpPr>
          <p:nvPr/>
        </p:nvSpPr>
        <p:spPr>
          <a:xfrm>
            <a:off x="470910" y="5904942"/>
            <a:ext cx="8934801" cy="416514"/>
          </a:xfrm>
          <a:prstGeom prst="rect">
            <a:avLst/>
          </a:prstGeom>
        </p:spPr>
        <p:txBody>
          <a:bodyPr/>
          <a:lstStyle>
            <a:lvl1pPr marL="169863" indent="-169863" algn="l" rtl="0" eaLnBrk="1" fontAlgn="base" hangingPunct="1">
              <a:spcBef>
                <a:spcPts val="800"/>
              </a:spcBef>
              <a:spcAft>
                <a:spcPts val="400"/>
              </a:spcAft>
              <a:buClr>
                <a:srgbClr val="F37B19"/>
              </a:buClr>
              <a:buSzPct val="100000"/>
              <a:buFont typeface="Arial" charset="0"/>
              <a:buChar char="•"/>
              <a:defRPr sz="2200" b="1">
                <a:solidFill>
                  <a:srgbClr val="474E5A"/>
                </a:solidFill>
                <a:latin typeface="+mn-lt"/>
                <a:ea typeface="ＭＳ Ｐゴシック" charset="0"/>
                <a:cs typeface="ＭＳ Ｐゴシック" charset="0"/>
              </a:defRPr>
            </a:lvl1pPr>
            <a:lvl2pPr marL="515938" indent="-171450" algn="l" rtl="0" eaLnBrk="1" fontAlgn="base" hangingPunct="1">
              <a:spcBef>
                <a:spcPct val="0"/>
              </a:spcBef>
              <a:spcAft>
                <a:spcPts val="500"/>
              </a:spcAft>
              <a:buClr>
                <a:srgbClr val="4EB6D1"/>
              </a:buClr>
              <a:buSzPct val="90000"/>
              <a:buFont typeface="Lucida Grande" charset="0"/>
              <a:buChar char="­"/>
              <a:defRPr sz="2000">
                <a:solidFill>
                  <a:srgbClr val="474E5A"/>
                </a:solidFill>
                <a:latin typeface="+mn-lt"/>
                <a:ea typeface="ＭＳ Ｐゴシック" charset="0"/>
              </a:defRPr>
            </a:lvl2pPr>
            <a:lvl3pPr marL="862013" indent="-173038" algn="l" defTabSz="909638" rtl="0" eaLnBrk="1" fontAlgn="base" hangingPunct="1">
              <a:spcBef>
                <a:spcPct val="0"/>
              </a:spcBef>
              <a:spcAft>
                <a:spcPts val="500"/>
              </a:spcAft>
              <a:buClr>
                <a:srgbClr val="539743"/>
              </a:buClr>
              <a:buSzPct val="100000"/>
              <a:buFont typeface="Arial" charset="0"/>
              <a:buChar char="•"/>
              <a:defRPr>
                <a:solidFill>
                  <a:srgbClr val="474E5A"/>
                </a:solidFill>
                <a:latin typeface="+mn-lt"/>
                <a:ea typeface="ＭＳ Ｐゴシック" charset="0"/>
              </a:defRPr>
            </a:lvl3pPr>
            <a:lvl4pPr marL="1201738" indent="-177800" algn="l" rtl="0" eaLnBrk="1" fontAlgn="base" hangingPunct="1">
              <a:spcBef>
                <a:spcPct val="0"/>
              </a:spcBef>
              <a:spcAft>
                <a:spcPts val="500"/>
              </a:spcAft>
              <a:buClr>
                <a:srgbClr val="002354"/>
              </a:buClr>
              <a:buFont typeface="Arial" charset="0"/>
              <a:buChar char="–"/>
              <a:defRPr sz="1600">
                <a:solidFill>
                  <a:srgbClr val="474E5A"/>
                </a:solidFill>
                <a:latin typeface="+mn-lt"/>
                <a:ea typeface="ＭＳ Ｐゴシック" charset="0"/>
              </a:defRPr>
            </a:lvl4pPr>
            <a:lvl5pPr marL="1541463" indent="-173038" algn="l" rtl="0" eaLnBrk="1" fontAlgn="base" hangingPunct="1">
              <a:spcBef>
                <a:spcPct val="0"/>
              </a:spcBef>
              <a:spcAft>
                <a:spcPts val="500"/>
              </a:spcAft>
              <a:buClr>
                <a:srgbClr val="18668E"/>
              </a:buClr>
              <a:buFont typeface="Wingdings" charset="0"/>
              <a:buChar char="§"/>
              <a:defRPr sz="1600">
                <a:solidFill>
                  <a:srgbClr val="474E5A"/>
                </a:solidFill>
                <a:latin typeface="+mn-lt"/>
                <a:ea typeface="ＭＳ Ｐゴシック" charset="0"/>
              </a:defRPr>
            </a:lvl5pPr>
            <a:lvl6pPr marL="1889125" indent="-173038" algn="l" rtl="0" eaLnBrk="1" fontAlgn="base" hangingPunct="1">
              <a:spcBef>
                <a:spcPct val="0"/>
              </a:spcBef>
              <a:spcAft>
                <a:spcPts val="500"/>
              </a:spcAft>
              <a:buClr>
                <a:schemeClr val="tx1"/>
              </a:buClr>
              <a:buFont typeface="Arial" pitchFamily="34" charset="0"/>
              <a:buChar char="-"/>
              <a:defRPr sz="1600">
                <a:solidFill>
                  <a:schemeClr val="tx1"/>
                </a:solidFill>
                <a:latin typeface="+mn-lt"/>
              </a:defRPr>
            </a:lvl6pPr>
            <a:lvl7pPr marL="2346325" indent="-173038" algn="l" rtl="0" eaLnBrk="1" fontAlgn="base" hangingPunct="1">
              <a:spcBef>
                <a:spcPct val="0"/>
              </a:spcBef>
              <a:spcAft>
                <a:spcPts val="500"/>
              </a:spcAft>
              <a:buClr>
                <a:schemeClr val="tx1"/>
              </a:buClr>
              <a:buFont typeface="Arial" pitchFamily="34" charset="0"/>
              <a:buChar char="-"/>
              <a:defRPr sz="1600">
                <a:solidFill>
                  <a:schemeClr val="tx1"/>
                </a:solidFill>
                <a:latin typeface="+mn-lt"/>
              </a:defRPr>
            </a:lvl7pPr>
            <a:lvl8pPr marL="2803525" indent="-173038" algn="l" rtl="0" eaLnBrk="1" fontAlgn="base" hangingPunct="1">
              <a:spcBef>
                <a:spcPct val="0"/>
              </a:spcBef>
              <a:spcAft>
                <a:spcPts val="500"/>
              </a:spcAft>
              <a:buClr>
                <a:schemeClr val="tx1"/>
              </a:buClr>
              <a:buFont typeface="Arial" pitchFamily="34" charset="0"/>
              <a:buChar char="-"/>
              <a:defRPr sz="1600">
                <a:solidFill>
                  <a:schemeClr val="tx1"/>
                </a:solidFill>
                <a:latin typeface="+mn-lt"/>
              </a:defRPr>
            </a:lvl8pPr>
            <a:lvl9pPr marL="3260725" indent="-173038" algn="l" rtl="0" eaLnBrk="1" fontAlgn="base" hangingPunct="1">
              <a:spcBef>
                <a:spcPct val="0"/>
              </a:spcBef>
              <a:spcAft>
                <a:spcPts val="500"/>
              </a:spcAft>
              <a:buClr>
                <a:schemeClr val="tx1"/>
              </a:buClr>
              <a:buFont typeface="Arial" pitchFamily="34" charset="0"/>
              <a:buChar char="-"/>
              <a:defRPr sz="1600">
                <a:solidFill>
                  <a:schemeClr val="tx1"/>
                </a:solidFill>
                <a:latin typeface="+mn-lt"/>
              </a:defRPr>
            </a:lvl9pPr>
          </a:lstStyle>
          <a:p>
            <a:pPr marL="0" indent="0">
              <a:lnSpc>
                <a:spcPct val="140000"/>
              </a:lnSpc>
              <a:buNone/>
            </a:pPr>
            <a:r>
              <a:rPr lang="en-US" sz="933" dirty="0"/>
              <a:t>SOURCE: </a:t>
            </a:r>
            <a:r>
              <a:rPr lang="en-US" sz="933" b="0" dirty="0"/>
              <a:t>Cisco VNI Mobile, Dell’Oro Group, Wireless LAN Report Five Year Forecast 2014-2018, Gartner, Gartner Strategy Analytics, Morgan Stanley Research </a:t>
            </a:r>
          </a:p>
        </p:txBody>
      </p:sp>
      <p:sp>
        <p:nvSpPr>
          <p:cNvPr id="14" name="Slide Number Placeholder 4"/>
          <p:cNvSpPr txBox="1">
            <a:spLocks/>
          </p:cNvSpPr>
          <p:nvPr/>
        </p:nvSpPr>
        <p:spPr>
          <a:xfrm>
            <a:off x="11737937" y="6295839"/>
            <a:ext cx="515518" cy="366087"/>
          </a:xfrm>
          <a:prstGeom prst="rect">
            <a:avLst/>
          </a:prstGeom>
        </p:spPr>
        <p:txBody>
          <a:bodyPr vert="horz" lIns="121888" tIns="60944" rIns="121888" bIns="60944" rtlCol="0" anchor="ctr"/>
          <a:lstStyle>
            <a:defPPr>
              <a:defRPr lang="en-US"/>
            </a:defPPr>
            <a:lvl1pPr algn="r" rtl="0" fontAlgn="base">
              <a:spcBef>
                <a:spcPct val="0"/>
              </a:spcBef>
              <a:spcAft>
                <a:spcPct val="0"/>
              </a:spcAft>
              <a:defRPr lang="en-US" sz="1000" kern="1200" smtClean="0">
                <a:solidFill>
                  <a:schemeClr val="bg1"/>
                </a:solidFill>
                <a:latin typeface="Arial" charset="0"/>
                <a:ea typeface="ＭＳ Ｐゴシック" charset="0"/>
                <a:cs typeface="Arial" charset="0"/>
              </a:defRPr>
            </a:lvl1pPr>
            <a:lvl2pPr marL="457200" algn="l" rtl="0" fontAlgn="base">
              <a:spcBef>
                <a:spcPct val="0"/>
              </a:spcBef>
              <a:spcAft>
                <a:spcPct val="0"/>
              </a:spcAft>
              <a:defRPr kern="1200">
                <a:solidFill>
                  <a:schemeClr val="tx1"/>
                </a:solidFill>
                <a:latin typeface="Arial" charset="0"/>
                <a:ea typeface="ＭＳ Ｐゴシック" charset="0"/>
                <a:cs typeface="Arial" charset="0"/>
              </a:defRPr>
            </a:lvl2pPr>
            <a:lvl3pPr marL="914400" algn="l" rtl="0" fontAlgn="base">
              <a:spcBef>
                <a:spcPct val="0"/>
              </a:spcBef>
              <a:spcAft>
                <a:spcPct val="0"/>
              </a:spcAft>
              <a:defRPr kern="1200">
                <a:solidFill>
                  <a:schemeClr val="tx1"/>
                </a:solidFill>
                <a:latin typeface="Arial" charset="0"/>
                <a:ea typeface="ＭＳ Ｐゴシック" charset="0"/>
                <a:cs typeface="Arial" charset="0"/>
              </a:defRPr>
            </a:lvl3pPr>
            <a:lvl4pPr marL="1371600" algn="l" rtl="0" fontAlgn="base">
              <a:spcBef>
                <a:spcPct val="0"/>
              </a:spcBef>
              <a:spcAft>
                <a:spcPct val="0"/>
              </a:spcAft>
              <a:defRPr kern="1200">
                <a:solidFill>
                  <a:schemeClr val="tx1"/>
                </a:solidFill>
                <a:latin typeface="Arial" charset="0"/>
                <a:ea typeface="ＭＳ Ｐゴシック" charset="0"/>
                <a:cs typeface="Arial" charset="0"/>
              </a:defRPr>
            </a:lvl4pPr>
            <a:lvl5pPr marL="1828800" algn="l" rtl="0" fontAlgn="base">
              <a:spcBef>
                <a:spcPct val="0"/>
              </a:spcBef>
              <a:spcAft>
                <a:spcPct val="0"/>
              </a:spcAft>
              <a:defRPr kern="1200">
                <a:solidFill>
                  <a:schemeClr val="tx1"/>
                </a:solidFill>
                <a:latin typeface="Arial" charset="0"/>
                <a:ea typeface="ＭＳ Ｐゴシック" charset="0"/>
                <a:cs typeface="Arial" charset="0"/>
              </a:defRPr>
            </a:lvl5pPr>
            <a:lvl6pPr marL="2286000" algn="l" defTabSz="457200" rtl="0" eaLnBrk="1" latinLnBrk="0" hangingPunct="1">
              <a:defRPr kern="1200">
                <a:solidFill>
                  <a:schemeClr val="tx1"/>
                </a:solidFill>
                <a:latin typeface="Arial" charset="0"/>
                <a:ea typeface="ＭＳ Ｐゴシック" charset="0"/>
                <a:cs typeface="Arial" charset="0"/>
              </a:defRPr>
            </a:lvl6pPr>
            <a:lvl7pPr marL="2743200" algn="l" defTabSz="457200" rtl="0" eaLnBrk="1" latinLnBrk="0" hangingPunct="1">
              <a:defRPr kern="1200">
                <a:solidFill>
                  <a:schemeClr val="tx1"/>
                </a:solidFill>
                <a:latin typeface="Arial" charset="0"/>
                <a:ea typeface="ＭＳ Ｐゴシック" charset="0"/>
                <a:cs typeface="Arial" charset="0"/>
              </a:defRPr>
            </a:lvl7pPr>
            <a:lvl8pPr marL="3200400" algn="l" defTabSz="457200" rtl="0" eaLnBrk="1" latinLnBrk="0" hangingPunct="1">
              <a:defRPr kern="1200">
                <a:solidFill>
                  <a:schemeClr val="tx1"/>
                </a:solidFill>
                <a:latin typeface="Arial" charset="0"/>
                <a:ea typeface="ＭＳ Ｐゴシック" charset="0"/>
                <a:cs typeface="Arial" charset="0"/>
              </a:defRPr>
            </a:lvl8pPr>
            <a:lvl9pPr marL="3657600" algn="l" defTabSz="457200" rtl="0" eaLnBrk="1" latinLnBrk="0" hangingPunct="1">
              <a:defRPr kern="1200">
                <a:solidFill>
                  <a:schemeClr val="tx1"/>
                </a:solidFill>
                <a:latin typeface="Arial" charset="0"/>
                <a:ea typeface="ＭＳ Ｐゴシック" charset="0"/>
                <a:cs typeface="Arial" charset="0"/>
              </a:defRPr>
            </a:lvl9pPr>
          </a:lstStyle>
          <a:p>
            <a:fld id="{C5866EE6-2FF4-474A-89DD-8F1EF39E3199}" type="slidenum">
              <a:rPr lang="en-US" sz="1333"/>
              <a:pPr/>
              <a:t>7</a:t>
            </a:fld>
            <a:endParaRPr lang="en-US" sz="1333" dirty="0"/>
          </a:p>
        </p:txBody>
      </p:sp>
      <p:grpSp>
        <p:nvGrpSpPr>
          <p:cNvPr id="15" name="Group 14"/>
          <p:cNvGrpSpPr/>
          <p:nvPr/>
        </p:nvGrpSpPr>
        <p:grpSpPr>
          <a:xfrm>
            <a:off x="5462333" y="4389823"/>
            <a:ext cx="6726492" cy="1523603"/>
            <a:chOff x="4097817" y="954468"/>
            <a:chExt cx="5046183" cy="1143000"/>
          </a:xfrm>
        </p:grpSpPr>
        <p:sp>
          <p:nvSpPr>
            <p:cNvPr id="16" name="Rectangle 15"/>
            <p:cNvSpPr/>
            <p:nvPr/>
          </p:nvSpPr>
          <p:spPr bwMode="gray">
            <a:xfrm>
              <a:off x="4097817" y="954468"/>
              <a:ext cx="5046183" cy="1143000"/>
            </a:xfrm>
            <a:prstGeom prst="rect">
              <a:avLst/>
            </a:prstGeom>
            <a:solidFill>
              <a:schemeClr val="accent1"/>
            </a:solidFill>
            <a:ln w="19050">
              <a:solidFill>
                <a:schemeClr val="bg1"/>
              </a:solid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7" name="TextBox 16"/>
            <p:cNvSpPr txBox="1"/>
            <p:nvPr/>
          </p:nvSpPr>
          <p:spPr>
            <a:xfrm>
              <a:off x="4927466" y="1183746"/>
              <a:ext cx="1347114" cy="807980"/>
            </a:xfrm>
            <a:prstGeom prst="rect">
              <a:avLst/>
            </a:prstGeom>
            <a:noFill/>
          </p:spPr>
          <p:txBody>
            <a:bodyPr wrap="none" rtlCol="0" anchor="ctr">
              <a:spAutoFit/>
            </a:bodyPr>
            <a:lstStyle/>
            <a:p>
              <a:r>
                <a:rPr lang="en-US" sz="2133" dirty="0">
                  <a:solidFill>
                    <a:schemeClr val="bg1"/>
                  </a:solidFill>
                </a:rPr>
                <a:t>The average </a:t>
              </a:r>
              <a:br>
                <a:rPr lang="en-US" sz="2133" dirty="0">
                  <a:solidFill>
                    <a:schemeClr val="bg1"/>
                  </a:solidFill>
                </a:rPr>
              </a:br>
              <a:r>
                <a:rPr lang="en-US" sz="2133" dirty="0">
                  <a:solidFill>
                    <a:schemeClr val="bg1"/>
                  </a:solidFill>
                </a:rPr>
                <a:t>smartphone </a:t>
              </a:r>
              <a:br>
                <a:rPr lang="en-US" sz="2133" dirty="0">
                  <a:solidFill>
                    <a:schemeClr val="bg1"/>
                  </a:solidFill>
                </a:rPr>
              </a:br>
              <a:r>
                <a:rPr lang="en-US" sz="2133" dirty="0">
                  <a:solidFill>
                    <a:schemeClr val="bg1"/>
                  </a:solidFill>
                </a:rPr>
                <a:t>will generate</a:t>
              </a:r>
            </a:p>
          </p:txBody>
        </p:sp>
        <p:sp>
          <p:nvSpPr>
            <p:cNvPr id="18" name="Rectangle 17"/>
            <p:cNvSpPr/>
            <p:nvPr/>
          </p:nvSpPr>
          <p:spPr>
            <a:xfrm>
              <a:off x="7875626" y="1183745"/>
              <a:ext cx="1233452" cy="807980"/>
            </a:xfrm>
            <a:prstGeom prst="rect">
              <a:avLst/>
            </a:prstGeom>
          </p:spPr>
          <p:txBody>
            <a:bodyPr wrap="square" anchor="ctr">
              <a:spAutoFit/>
            </a:bodyPr>
            <a:lstStyle/>
            <a:p>
              <a:r>
                <a:rPr lang="en-US" sz="2133" b="1" dirty="0">
                  <a:solidFill>
                    <a:schemeClr val="bg1"/>
                  </a:solidFill>
                </a:rPr>
                <a:t>of traffic </a:t>
              </a:r>
              <a:br>
                <a:rPr lang="en-US" sz="2133" b="1" dirty="0">
                  <a:solidFill>
                    <a:schemeClr val="bg1"/>
                  </a:solidFill>
                </a:rPr>
              </a:br>
              <a:r>
                <a:rPr lang="en-US" sz="2133" b="1" dirty="0">
                  <a:solidFill>
                    <a:schemeClr val="bg1"/>
                  </a:solidFill>
                </a:rPr>
                <a:t>per month </a:t>
              </a:r>
              <a:br>
                <a:rPr lang="en-US" sz="2133" b="1" dirty="0">
                  <a:solidFill>
                    <a:schemeClr val="bg1"/>
                  </a:solidFill>
                </a:rPr>
              </a:br>
              <a:r>
                <a:rPr lang="en-US" sz="2133" b="1" dirty="0">
                  <a:solidFill>
                    <a:schemeClr val="bg1"/>
                  </a:solidFill>
                </a:rPr>
                <a:t>by 2019</a:t>
              </a:r>
            </a:p>
          </p:txBody>
        </p:sp>
        <p:sp>
          <p:nvSpPr>
            <p:cNvPr id="19" name="Rectangle 18"/>
            <p:cNvSpPr/>
            <p:nvPr/>
          </p:nvSpPr>
          <p:spPr>
            <a:xfrm>
              <a:off x="6168872" y="1033267"/>
              <a:ext cx="1742758" cy="1054121"/>
            </a:xfrm>
            <a:prstGeom prst="rect">
              <a:avLst/>
            </a:prstGeom>
          </p:spPr>
          <p:txBody>
            <a:bodyPr wrap="none" anchor="ctr">
              <a:spAutoFit/>
            </a:bodyPr>
            <a:lstStyle/>
            <a:p>
              <a:r>
                <a:rPr lang="en-US" sz="8531" spc="-400" dirty="0">
                  <a:solidFill>
                    <a:schemeClr val="accent2"/>
                  </a:solidFill>
                </a:rPr>
                <a:t>4</a:t>
              </a:r>
              <a:r>
                <a:rPr lang="en-US" sz="8531" dirty="0">
                  <a:solidFill>
                    <a:schemeClr val="accent2"/>
                  </a:solidFill>
                </a:rPr>
                <a:t>GB</a:t>
              </a:r>
            </a:p>
          </p:txBody>
        </p:sp>
        <p:sp>
          <p:nvSpPr>
            <p:cNvPr id="20" name="Freeform 69"/>
            <p:cNvSpPr>
              <a:spLocks noChangeAspect="1" noEditPoints="1"/>
            </p:cNvSpPr>
            <p:nvPr/>
          </p:nvSpPr>
          <p:spPr bwMode="auto">
            <a:xfrm>
              <a:off x="4590265" y="1336274"/>
              <a:ext cx="278248" cy="502920"/>
            </a:xfrm>
            <a:custGeom>
              <a:avLst/>
              <a:gdLst>
                <a:gd name="T0" fmla="*/ 77 w 161"/>
                <a:gd name="T1" fmla="*/ 270 h 291"/>
                <a:gd name="T2" fmla="*/ 74 w 161"/>
                <a:gd name="T3" fmla="*/ 276 h 291"/>
                <a:gd name="T4" fmla="*/ 77 w 161"/>
                <a:gd name="T5" fmla="*/ 282 h 291"/>
                <a:gd name="T6" fmla="*/ 84 w 161"/>
                <a:gd name="T7" fmla="*/ 282 h 291"/>
                <a:gd name="T8" fmla="*/ 87 w 161"/>
                <a:gd name="T9" fmla="*/ 276 h 291"/>
                <a:gd name="T10" fmla="*/ 84 w 161"/>
                <a:gd name="T11" fmla="*/ 270 h 291"/>
                <a:gd name="T12" fmla="*/ 27 w 161"/>
                <a:gd name="T13" fmla="*/ 30 h 291"/>
                <a:gd name="T14" fmla="*/ 21 w 161"/>
                <a:gd name="T15" fmla="*/ 33 h 291"/>
                <a:gd name="T16" fmla="*/ 18 w 161"/>
                <a:gd name="T17" fmla="*/ 39 h 291"/>
                <a:gd name="T18" fmla="*/ 20 w 161"/>
                <a:gd name="T19" fmla="*/ 255 h 291"/>
                <a:gd name="T20" fmla="*/ 23 w 161"/>
                <a:gd name="T21" fmla="*/ 260 h 291"/>
                <a:gd name="T22" fmla="*/ 134 w 161"/>
                <a:gd name="T23" fmla="*/ 261 h 291"/>
                <a:gd name="T24" fmla="*/ 140 w 161"/>
                <a:gd name="T25" fmla="*/ 258 h 291"/>
                <a:gd name="T26" fmla="*/ 143 w 161"/>
                <a:gd name="T27" fmla="*/ 252 h 291"/>
                <a:gd name="T28" fmla="*/ 143 w 161"/>
                <a:gd name="T29" fmla="*/ 36 h 291"/>
                <a:gd name="T30" fmla="*/ 138 w 161"/>
                <a:gd name="T31" fmla="*/ 30 h 291"/>
                <a:gd name="T32" fmla="*/ 27 w 161"/>
                <a:gd name="T33" fmla="*/ 30 h 291"/>
                <a:gd name="T34" fmla="*/ 66 w 161"/>
                <a:gd name="T35" fmla="*/ 14 h 291"/>
                <a:gd name="T36" fmla="*/ 66 w 161"/>
                <a:gd name="T37" fmla="*/ 18 h 291"/>
                <a:gd name="T38" fmla="*/ 92 w 161"/>
                <a:gd name="T39" fmla="*/ 18 h 291"/>
                <a:gd name="T40" fmla="*/ 95 w 161"/>
                <a:gd name="T41" fmla="*/ 15 h 291"/>
                <a:gd name="T42" fmla="*/ 92 w 161"/>
                <a:gd name="T43" fmla="*/ 12 h 291"/>
                <a:gd name="T44" fmla="*/ 11 w 161"/>
                <a:gd name="T45" fmla="*/ 0 h 291"/>
                <a:gd name="T46" fmla="*/ 153 w 161"/>
                <a:gd name="T47" fmla="*/ 2 h 291"/>
                <a:gd name="T48" fmla="*/ 159 w 161"/>
                <a:gd name="T49" fmla="*/ 8 h 291"/>
                <a:gd name="T50" fmla="*/ 161 w 161"/>
                <a:gd name="T51" fmla="*/ 279 h 291"/>
                <a:gd name="T52" fmla="*/ 158 w 161"/>
                <a:gd name="T53" fmla="*/ 287 h 291"/>
                <a:gd name="T54" fmla="*/ 149 w 161"/>
                <a:gd name="T55" fmla="*/ 291 h 291"/>
                <a:gd name="T56" fmla="*/ 6 w 161"/>
                <a:gd name="T57" fmla="*/ 290 h 291"/>
                <a:gd name="T58" fmla="*/ 0 w 161"/>
                <a:gd name="T59" fmla="*/ 284 h 291"/>
                <a:gd name="T60" fmla="*/ 0 w 161"/>
                <a:gd name="T61" fmla="*/ 12 h 291"/>
                <a:gd name="T62" fmla="*/ 3 w 161"/>
                <a:gd name="T63" fmla="*/ 3 h 291"/>
                <a:gd name="T64" fmla="*/ 11 w 161"/>
                <a:gd name="T65"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1" h="291">
                  <a:moveTo>
                    <a:pt x="80" y="269"/>
                  </a:moveTo>
                  <a:lnTo>
                    <a:pt x="77" y="270"/>
                  </a:lnTo>
                  <a:lnTo>
                    <a:pt x="74" y="272"/>
                  </a:lnTo>
                  <a:lnTo>
                    <a:pt x="74" y="276"/>
                  </a:lnTo>
                  <a:lnTo>
                    <a:pt x="74" y="279"/>
                  </a:lnTo>
                  <a:lnTo>
                    <a:pt x="77" y="282"/>
                  </a:lnTo>
                  <a:lnTo>
                    <a:pt x="80" y="282"/>
                  </a:lnTo>
                  <a:lnTo>
                    <a:pt x="84" y="282"/>
                  </a:lnTo>
                  <a:lnTo>
                    <a:pt x="86" y="279"/>
                  </a:lnTo>
                  <a:lnTo>
                    <a:pt x="87" y="276"/>
                  </a:lnTo>
                  <a:lnTo>
                    <a:pt x="86" y="272"/>
                  </a:lnTo>
                  <a:lnTo>
                    <a:pt x="84" y="270"/>
                  </a:lnTo>
                  <a:lnTo>
                    <a:pt x="80" y="269"/>
                  </a:lnTo>
                  <a:close/>
                  <a:moveTo>
                    <a:pt x="27" y="30"/>
                  </a:moveTo>
                  <a:lnTo>
                    <a:pt x="24" y="30"/>
                  </a:lnTo>
                  <a:lnTo>
                    <a:pt x="21" y="33"/>
                  </a:lnTo>
                  <a:lnTo>
                    <a:pt x="20" y="35"/>
                  </a:lnTo>
                  <a:lnTo>
                    <a:pt x="18" y="39"/>
                  </a:lnTo>
                  <a:lnTo>
                    <a:pt x="18" y="252"/>
                  </a:lnTo>
                  <a:lnTo>
                    <a:pt x="20" y="255"/>
                  </a:lnTo>
                  <a:lnTo>
                    <a:pt x="21" y="258"/>
                  </a:lnTo>
                  <a:lnTo>
                    <a:pt x="23" y="260"/>
                  </a:lnTo>
                  <a:lnTo>
                    <a:pt x="26" y="261"/>
                  </a:lnTo>
                  <a:lnTo>
                    <a:pt x="134" y="261"/>
                  </a:lnTo>
                  <a:lnTo>
                    <a:pt x="137" y="260"/>
                  </a:lnTo>
                  <a:lnTo>
                    <a:pt x="140" y="258"/>
                  </a:lnTo>
                  <a:lnTo>
                    <a:pt x="143" y="255"/>
                  </a:lnTo>
                  <a:lnTo>
                    <a:pt x="143" y="252"/>
                  </a:lnTo>
                  <a:lnTo>
                    <a:pt x="143" y="39"/>
                  </a:lnTo>
                  <a:lnTo>
                    <a:pt x="143" y="36"/>
                  </a:lnTo>
                  <a:lnTo>
                    <a:pt x="141" y="33"/>
                  </a:lnTo>
                  <a:lnTo>
                    <a:pt x="138" y="30"/>
                  </a:lnTo>
                  <a:lnTo>
                    <a:pt x="134" y="30"/>
                  </a:lnTo>
                  <a:lnTo>
                    <a:pt x="27" y="30"/>
                  </a:lnTo>
                  <a:close/>
                  <a:moveTo>
                    <a:pt x="69" y="12"/>
                  </a:moveTo>
                  <a:lnTo>
                    <a:pt x="66" y="14"/>
                  </a:lnTo>
                  <a:lnTo>
                    <a:pt x="66" y="15"/>
                  </a:lnTo>
                  <a:lnTo>
                    <a:pt x="66" y="18"/>
                  </a:lnTo>
                  <a:lnTo>
                    <a:pt x="69" y="18"/>
                  </a:lnTo>
                  <a:lnTo>
                    <a:pt x="92" y="18"/>
                  </a:lnTo>
                  <a:lnTo>
                    <a:pt x="93" y="18"/>
                  </a:lnTo>
                  <a:lnTo>
                    <a:pt x="95" y="15"/>
                  </a:lnTo>
                  <a:lnTo>
                    <a:pt x="93" y="14"/>
                  </a:lnTo>
                  <a:lnTo>
                    <a:pt x="92" y="12"/>
                  </a:lnTo>
                  <a:lnTo>
                    <a:pt x="69" y="12"/>
                  </a:lnTo>
                  <a:close/>
                  <a:moveTo>
                    <a:pt x="11" y="0"/>
                  </a:moveTo>
                  <a:lnTo>
                    <a:pt x="149" y="0"/>
                  </a:lnTo>
                  <a:lnTo>
                    <a:pt x="153" y="2"/>
                  </a:lnTo>
                  <a:lnTo>
                    <a:pt x="158" y="3"/>
                  </a:lnTo>
                  <a:lnTo>
                    <a:pt x="159" y="8"/>
                  </a:lnTo>
                  <a:lnTo>
                    <a:pt x="161" y="12"/>
                  </a:lnTo>
                  <a:lnTo>
                    <a:pt x="161" y="279"/>
                  </a:lnTo>
                  <a:lnTo>
                    <a:pt x="159" y="284"/>
                  </a:lnTo>
                  <a:lnTo>
                    <a:pt x="158" y="287"/>
                  </a:lnTo>
                  <a:lnTo>
                    <a:pt x="153" y="290"/>
                  </a:lnTo>
                  <a:lnTo>
                    <a:pt x="149" y="291"/>
                  </a:lnTo>
                  <a:lnTo>
                    <a:pt x="11" y="291"/>
                  </a:lnTo>
                  <a:lnTo>
                    <a:pt x="6" y="290"/>
                  </a:lnTo>
                  <a:lnTo>
                    <a:pt x="3" y="287"/>
                  </a:lnTo>
                  <a:lnTo>
                    <a:pt x="0" y="284"/>
                  </a:lnTo>
                  <a:lnTo>
                    <a:pt x="0" y="279"/>
                  </a:lnTo>
                  <a:lnTo>
                    <a:pt x="0" y="12"/>
                  </a:lnTo>
                  <a:lnTo>
                    <a:pt x="0" y="8"/>
                  </a:lnTo>
                  <a:lnTo>
                    <a:pt x="3" y="3"/>
                  </a:lnTo>
                  <a:lnTo>
                    <a:pt x="6" y="2"/>
                  </a:lnTo>
                  <a:lnTo>
                    <a:pt x="11" y="0"/>
                  </a:lnTo>
                  <a:close/>
                </a:path>
              </a:pathLst>
            </a:custGeom>
            <a:solidFill>
              <a:schemeClr val="accent2"/>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nvGrpSpPr>
          <p:cNvPr id="22" name="Group 21"/>
          <p:cNvGrpSpPr/>
          <p:nvPr/>
        </p:nvGrpSpPr>
        <p:grpSpPr>
          <a:xfrm>
            <a:off x="-5981" y="4752512"/>
            <a:ext cx="5472528" cy="1160914"/>
            <a:chOff x="-4487" y="3564642"/>
            <a:chExt cx="4105465" cy="870912"/>
          </a:xfrm>
        </p:grpSpPr>
        <p:sp>
          <p:nvSpPr>
            <p:cNvPr id="23" name="Rectangle 22"/>
            <p:cNvSpPr/>
            <p:nvPr/>
          </p:nvSpPr>
          <p:spPr bwMode="gray">
            <a:xfrm>
              <a:off x="-4487" y="3564642"/>
              <a:ext cx="4105465" cy="870912"/>
            </a:xfrm>
            <a:prstGeom prst="rect">
              <a:avLst/>
            </a:prstGeom>
            <a:solidFill>
              <a:schemeClr val="accent5">
                <a:lumMod val="75000"/>
              </a:schemeClr>
            </a:solidFill>
            <a:ln w="19050">
              <a:solidFill>
                <a:schemeClr val="bg1"/>
              </a:solid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24" name="TextBox 23"/>
            <p:cNvSpPr txBox="1"/>
            <p:nvPr/>
          </p:nvSpPr>
          <p:spPr>
            <a:xfrm>
              <a:off x="747841" y="3693869"/>
              <a:ext cx="3195066" cy="561742"/>
            </a:xfrm>
            <a:prstGeom prst="rect">
              <a:avLst/>
            </a:prstGeom>
            <a:noFill/>
          </p:spPr>
          <p:txBody>
            <a:bodyPr wrap="square" rtlCol="0" anchor="ctr">
              <a:spAutoFit/>
            </a:bodyPr>
            <a:lstStyle/>
            <a:p>
              <a:r>
                <a:rPr lang="en-US" sz="2133" dirty="0">
                  <a:solidFill>
                    <a:schemeClr val="bg1"/>
                  </a:solidFill>
                </a:rPr>
                <a:t>of users say that bad Wi-Fi has </a:t>
              </a:r>
              <a:br>
                <a:rPr lang="en-US" sz="2133" dirty="0">
                  <a:solidFill>
                    <a:schemeClr val="bg1"/>
                  </a:solidFill>
                </a:rPr>
              </a:br>
              <a:r>
                <a:rPr lang="en-US" sz="2133" dirty="0">
                  <a:solidFill>
                    <a:schemeClr val="bg1"/>
                  </a:solidFill>
                </a:rPr>
                <a:t>kept them from doing their job</a:t>
              </a:r>
            </a:p>
          </p:txBody>
        </p:sp>
        <p:grpSp>
          <p:nvGrpSpPr>
            <p:cNvPr id="25" name="Group 24"/>
            <p:cNvGrpSpPr>
              <a:grpSpLocks noChangeAspect="1"/>
            </p:cNvGrpSpPr>
            <p:nvPr/>
          </p:nvGrpSpPr>
          <p:grpSpPr>
            <a:xfrm>
              <a:off x="216382" y="3700419"/>
              <a:ext cx="552029" cy="548640"/>
              <a:chOff x="5271835" y="3618633"/>
              <a:chExt cx="1104058" cy="1097280"/>
            </a:xfrm>
          </p:grpSpPr>
          <p:grpSp>
            <p:nvGrpSpPr>
              <p:cNvPr id="26" name="Group 25"/>
              <p:cNvGrpSpPr/>
              <p:nvPr/>
            </p:nvGrpSpPr>
            <p:grpSpPr>
              <a:xfrm>
                <a:off x="5271835" y="3618633"/>
                <a:ext cx="1097280" cy="1097280"/>
                <a:chOff x="853758" y="1985335"/>
                <a:chExt cx="1920240" cy="1920240"/>
              </a:xfrm>
            </p:grpSpPr>
            <p:sp>
              <p:nvSpPr>
                <p:cNvPr id="28" name="Pie 27"/>
                <p:cNvSpPr/>
                <p:nvPr/>
              </p:nvSpPr>
              <p:spPr>
                <a:xfrm flipH="1">
                  <a:off x="853758" y="1985335"/>
                  <a:ext cx="1920240" cy="1920240"/>
                </a:xfrm>
                <a:prstGeom prst="pie">
                  <a:avLst>
                    <a:gd name="adj1" fmla="val 16167186"/>
                    <a:gd name="adj2" fmla="val 12991405"/>
                  </a:avLst>
                </a:prstGeom>
                <a:solidFill>
                  <a:schemeClr val="accent5">
                    <a:lumMod val="40000"/>
                    <a:lumOff val="6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2399" dirty="0">
                    <a:solidFill>
                      <a:schemeClr val="bg1"/>
                    </a:solidFill>
                  </a:endParaRPr>
                </a:p>
              </p:txBody>
            </p:sp>
            <p:sp>
              <p:nvSpPr>
                <p:cNvPr id="29" name="Pie 28"/>
                <p:cNvSpPr/>
                <p:nvPr/>
              </p:nvSpPr>
              <p:spPr>
                <a:xfrm flipH="1">
                  <a:off x="853818" y="1985395"/>
                  <a:ext cx="1920124" cy="1920125"/>
                </a:xfrm>
                <a:prstGeom prst="pie">
                  <a:avLst>
                    <a:gd name="adj1" fmla="val 12973459"/>
                    <a:gd name="adj2" fmla="val 16196225"/>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2399" dirty="0">
                    <a:solidFill>
                      <a:schemeClr val="bg1"/>
                    </a:solidFill>
                  </a:endParaRPr>
                </a:p>
              </p:txBody>
            </p:sp>
            <p:sp>
              <p:nvSpPr>
                <p:cNvPr id="30" name="Oval 29"/>
                <p:cNvSpPr>
                  <a:spLocks noChangeAspect="1"/>
                </p:cNvSpPr>
                <p:nvPr/>
              </p:nvSpPr>
              <p:spPr>
                <a:xfrm>
                  <a:off x="1013778" y="2145355"/>
                  <a:ext cx="1600200" cy="1600200"/>
                </a:xfrm>
                <a:prstGeom prst="ellipse">
                  <a:avLst/>
                </a:prstGeom>
                <a:solidFill>
                  <a:schemeClr val="bg1">
                    <a:lumMod val="9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0000"/>
                    </a:lnSpc>
                  </a:pPr>
                  <a:endParaRPr lang="en-US" sz="5332" b="1" dirty="0">
                    <a:solidFill>
                      <a:schemeClr val="bg1"/>
                    </a:solidFill>
                  </a:endParaRPr>
                </a:p>
              </p:txBody>
            </p:sp>
          </p:grpSp>
          <p:sp>
            <p:nvSpPr>
              <p:cNvPr id="27" name="Rectangle 26"/>
              <p:cNvSpPr/>
              <p:nvPr/>
            </p:nvSpPr>
            <p:spPr>
              <a:xfrm>
                <a:off x="5309939" y="3848739"/>
                <a:ext cx="1065954" cy="637070"/>
              </a:xfrm>
              <a:prstGeom prst="rect">
                <a:avLst/>
              </a:prstGeom>
            </p:spPr>
            <p:txBody>
              <a:bodyPr wrap="none" anchor="ctr">
                <a:spAutoFit/>
              </a:bodyPr>
              <a:lstStyle/>
              <a:p>
                <a:pPr algn="ctr">
                  <a:lnSpc>
                    <a:spcPct val="90000"/>
                  </a:lnSpc>
                </a:pPr>
                <a:r>
                  <a:rPr lang="en-US" sz="2399" b="1" dirty="0">
                    <a:solidFill>
                      <a:schemeClr val="accent5"/>
                    </a:solidFill>
                  </a:rPr>
                  <a:t>84</a:t>
                </a:r>
                <a:r>
                  <a:rPr lang="en-US" sz="1600" b="1" dirty="0">
                    <a:solidFill>
                      <a:schemeClr val="accent5"/>
                    </a:solidFill>
                  </a:rPr>
                  <a:t>%</a:t>
                </a:r>
                <a:endParaRPr lang="en-US" sz="1600" b="1" baseline="30000" dirty="0">
                  <a:solidFill>
                    <a:schemeClr val="accent5"/>
                  </a:solidFill>
                </a:endParaRPr>
              </a:p>
            </p:txBody>
          </p:sp>
        </p:grpSp>
      </p:grpSp>
      <p:grpSp>
        <p:nvGrpSpPr>
          <p:cNvPr id="31" name="Group 30"/>
          <p:cNvGrpSpPr/>
          <p:nvPr/>
        </p:nvGrpSpPr>
        <p:grpSpPr>
          <a:xfrm>
            <a:off x="8960423" y="1267186"/>
            <a:ext cx="3231337" cy="3118989"/>
            <a:chOff x="6718156" y="2095703"/>
            <a:chExt cx="2424134" cy="2339851"/>
          </a:xfrm>
        </p:grpSpPr>
        <p:sp>
          <p:nvSpPr>
            <p:cNvPr id="32" name="Rectangle 31"/>
            <p:cNvSpPr/>
            <p:nvPr/>
          </p:nvSpPr>
          <p:spPr bwMode="gray">
            <a:xfrm>
              <a:off x="6718156" y="2095703"/>
              <a:ext cx="2424134" cy="2339851"/>
            </a:xfrm>
            <a:prstGeom prst="rect">
              <a:avLst/>
            </a:prstGeom>
            <a:solidFill>
              <a:schemeClr val="accent1"/>
            </a:solidFill>
            <a:ln w="19050">
              <a:solidFill>
                <a:schemeClr val="bg1"/>
              </a:solid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33" name="TextBox 32"/>
            <p:cNvSpPr txBox="1"/>
            <p:nvPr/>
          </p:nvSpPr>
          <p:spPr>
            <a:xfrm>
              <a:off x="8221447" y="2382176"/>
              <a:ext cx="887631" cy="434848"/>
            </a:xfrm>
            <a:prstGeom prst="rect">
              <a:avLst/>
            </a:prstGeom>
          </p:spPr>
          <p:txBody>
            <a:bodyPr wrap="square" anchor="ctr">
              <a:spAutoFit/>
            </a:bodyPr>
            <a:lstStyle>
              <a:defPPr>
                <a:defRPr lang="en-US"/>
              </a:defPPr>
              <a:lvl1pPr>
                <a:lnSpc>
                  <a:spcPts val="1500"/>
                </a:lnSpc>
                <a:defRPr sz="1400">
                  <a:solidFill>
                    <a:schemeClr val="accent1"/>
                  </a:solidFill>
                </a:defRPr>
              </a:lvl1pPr>
            </a:lstStyle>
            <a:p>
              <a:pPr>
                <a:lnSpc>
                  <a:spcPts val="1866"/>
                </a:lnSpc>
              </a:pPr>
              <a:r>
                <a:rPr lang="en-US" sz="1866" dirty="0">
                  <a:solidFill>
                    <a:schemeClr val="bg1"/>
                  </a:solidFill>
                </a:rPr>
                <a:t>of users think</a:t>
              </a:r>
            </a:p>
          </p:txBody>
        </p:sp>
        <p:sp>
          <p:nvSpPr>
            <p:cNvPr id="34" name="TextBox 33"/>
            <p:cNvSpPr txBox="1"/>
            <p:nvPr/>
          </p:nvSpPr>
          <p:spPr>
            <a:xfrm>
              <a:off x="7359959" y="2288941"/>
              <a:ext cx="1005840" cy="561743"/>
            </a:xfrm>
            <a:prstGeom prst="rect">
              <a:avLst/>
            </a:prstGeom>
            <a:noFill/>
          </p:spPr>
          <p:txBody>
            <a:bodyPr wrap="square" rtlCol="0">
              <a:spAutoFit/>
            </a:bodyPr>
            <a:lstStyle/>
            <a:p>
              <a:r>
                <a:rPr lang="en-US" sz="4266" dirty="0">
                  <a:solidFill>
                    <a:schemeClr val="accent2"/>
                  </a:solidFill>
                </a:rPr>
                <a:t>76%</a:t>
              </a:r>
            </a:p>
          </p:txBody>
        </p:sp>
        <p:grpSp>
          <p:nvGrpSpPr>
            <p:cNvPr id="35" name="Group 34"/>
            <p:cNvGrpSpPr/>
            <p:nvPr/>
          </p:nvGrpSpPr>
          <p:grpSpPr>
            <a:xfrm>
              <a:off x="6926664" y="2336801"/>
              <a:ext cx="489055" cy="489055"/>
              <a:chOff x="-100539" y="3821700"/>
              <a:chExt cx="489055" cy="489055"/>
            </a:xfrm>
          </p:grpSpPr>
          <p:sp>
            <p:nvSpPr>
              <p:cNvPr id="40" name="Oval 39"/>
              <p:cNvSpPr/>
              <p:nvPr/>
            </p:nvSpPr>
            <p:spPr bwMode="gray">
              <a:xfrm>
                <a:off x="-100539" y="3821700"/>
                <a:ext cx="489055" cy="489055"/>
              </a:xfrm>
              <a:prstGeom prst="ellipse">
                <a:avLst/>
              </a:prstGeom>
              <a:solidFill>
                <a:schemeClr val="accent2"/>
              </a:solidFill>
              <a:ln w="6350">
                <a:noFill/>
              </a:ln>
              <a:effectLst/>
            </p:spPr>
            <p:txBody>
              <a:bodyPr wrap="square" rtlCol="0" anchor="ctr" anchorCtr="1">
                <a:noAutofit/>
              </a:bodyPr>
              <a:lstStyle/>
              <a:p>
                <a:pPr algn="ctr"/>
                <a:endParaRPr lang="en-US" sz="1600" dirty="0">
                  <a:solidFill>
                    <a:schemeClr val="bg1"/>
                  </a:solidFill>
                  <a:latin typeface="+mj-lt"/>
                  <a:cs typeface="Arial"/>
                </a:endParaRPr>
              </a:p>
            </p:txBody>
          </p:sp>
          <p:grpSp>
            <p:nvGrpSpPr>
              <p:cNvPr id="41" name="Group 40"/>
              <p:cNvGrpSpPr>
                <a:grpSpLocks noChangeAspect="1"/>
              </p:cNvGrpSpPr>
              <p:nvPr/>
            </p:nvGrpSpPr>
            <p:grpSpPr>
              <a:xfrm>
                <a:off x="-21987" y="3929067"/>
                <a:ext cx="331950" cy="274320"/>
                <a:chOff x="2266951" y="4694238"/>
                <a:chExt cx="457200" cy="377825"/>
              </a:xfrm>
            </p:grpSpPr>
            <p:sp>
              <p:nvSpPr>
                <p:cNvPr id="42" name="Freeform 11"/>
                <p:cNvSpPr>
                  <a:spLocks/>
                </p:cNvSpPr>
                <p:nvPr/>
              </p:nvSpPr>
              <p:spPr bwMode="auto">
                <a:xfrm>
                  <a:off x="2266951" y="4729163"/>
                  <a:ext cx="300038" cy="342900"/>
                </a:xfrm>
                <a:custGeom>
                  <a:avLst/>
                  <a:gdLst>
                    <a:gd name="T0" fmla="*/ 110 w 189"/>
                    <a:gd name="T1" fmla="*/ 2 h 216"/>
                    <a:gd name="T2" fmla="*/ 131 w 189"/>
                    <a:gd name="T3" fmla="*/ 14 h 216"/>
                    <a:gd name="T4" fmla="*/ 140 w 189"/>
                    <a:gd name="T5" fmla="*/ 30 h 216"/>
                    <a:gd name="T6" fmla="*/ 141 w 189"/>
                    <a:gd name="T7" fmla="*/ 45 h 216"/>
                    <a:gd name="T8" fmla="*/ 140 w 189"/>
                    <a:gd name="T9" fmla="*/ 50 h 216"/>
                    <a:gd name="T10" fmla="*/ 141 w 189"/>
                    <a:gd name="T11" fmla="*/ 53 h 216"/>
                    <a:gd name="T12" fmla="*/ 144 w 189"/>
                    <a:gd name="T13" fmla="*/ 57 h 216"/>
                    <a:gd name="T14" fmla="*/ 143 w 189"/>
                    <a:gd name="T15" fmla="*/ 81 h 216"/>
                    <a:gd name="T16" fmla="*/ 140 w 189"/>
                    <a:gd name="T17" fmla="*/ 89 h 216"/>
                    <a:gd name="T18" fmla="*/ 135 w 189"/>
                    <a:gd name="T19" fmla="*/ 92 h 216"/>
                    <a:gd name="T20" fmla="*/ 135 w 189"/>
                    <a:gd name="T21" fmla="*/ 96 h 216"/>
                    <a:gd name="T22" fmla="*/ 131 w 189"/>
                    <a:gd name="T23" fmla="*/ 105 h 216"/>
                    <a:gd name="T24" fmla="*/ 126 w 189"/>
                    <a:gd name="T25" fmla="*/ 110 h 216"/>
                    <a:gd name="T26" fmla="*/ 126 w 189"/>
                    <a:gd name="T27" fmla="*/ 123 h 216"/>
                    <a:gd name="T28" fmla="*/ 129 w 189"/>
                    <a:gd name="T29" fmla="*/ 128 h 216"/>
                    <a:gd name="T30" fmla="*/ 176 w 189"/>
                    <a:gd name="T31" fmla="*/ 143 h 216"/>
                    <a:gd name="T32" fmla="*/ 189 w 189"/>
                    <a:gd name="T33" fmla="*/ 158 h 216"/>
                    <a:gd name="T34" fmla="*/ 189 w 189"/>
                    <a:gd name="T35" fmla="*/ 186 h 216"/>
                    <a:gd name="T36" fmla="*/ 186 w 189"/>
                    <a:gd name="T37" fmla="*/ 197 h 216"/>
                    <a:gd name="T38" fmla="*/ 179 w 189"/>
                    <a:gd name="T39" fmla="*/ 204 h 216"/>
                    <a:gd name="T40" fmla="*/ 135 w 189"/>
                    <a:gd name="T41" fmla="*/ 213 h 216"/>
                    <a:gd name="T42" fmla="*/ 56 w 189"/>
                    <a:gd name="T43" fmla="*/ 213 h 216"/>
                    <a:gd name="T44" fmla="*/ 12 w 189"/>
                    <a:gd name="T45" fmla="*/ 204 h 216"/>
                    <a:gd name="T46" fmla="*/ 5 w 189"/>
                    <a:gd name="T47" fmla="*/ 197 h 216"/>
                    <a:gd name="T48" fmla="*/ 2 w 189"/>
                    <a:gd name="T49" fmla="*/ 185 h 216"/>
                    <a:gd name="T50" fmla="*/ 2 w 189"/>
                    <a:gd name="T51" fmla="*/ 171 h 216"/>
                    <a:gd name="T52" fmla="*/ 2 w 189"/>
                    <a:gd name="T53" fmla="*/ 158 h 216"/>
                    <a:gd name="T54" fmla="*/ 14 w 189"/>
                    <a:gd name="T55" fmla="*/ 143 h 216"/>
                    <a:gd name="T56" fmla="*/ 62 w 189"/>
                    <a:gd name="T57" fmla="*/ 128 h 216"/>
                    <a:gd name="T58" fmla="*/ 65 w 189"/>
                    <a:gd name="T59" fmla="*/ 123 h 216"/>
                    <a:gd name="T60" fmla="*/ 63 w 189"/>
                    <a:gd name="T61" fmla="*/ 110 h 216"/>
                    <a:gd name="T62" fmla="*/ 60 w 189"/>
                    <a:gd name="T63" fmla="*/ 105 h 216"/>
                    <a:gd name="T64" fmla="*/ 56 w 189"/>
                    <a:gd name="T65" fmla="*/ 96 h 216"/>
                    <a:gd name="T66" fmla="*/ 56 w 189"/>
                    <a:gd name="T67" fmla="*/ 92 h 216"/>
                    <a:gd name="T68" fmla="*/ 51 w 189"/>
                    <a:gd name="T69" fmla="*/ 89 h 216"/>
                    <a:gd name="T70" fmla="*/ 48 w 189"/>
                    <a:gd name="T71" fmla="*/ 81 h 216"/>
                    <a:gd name="T72" fmla="*/ 47 w 189"/>
                    <a:gd name="T73" fmla="*/ 57 h 216"/>
                    <a:gd name="T74" fmla="*/ 50 w 189"/>
                    <a:gd name="T75" fmla="*/ 53 h 216"/>
                    <a:gd name="T76" fmla="*/ 51 w 189"/>
                    <a:gd name="T77" fmla="*/ 50 h 216"/>
                    <a:gd name="T78" fmla="*/ 50 w 189"/>
                    <a:gd name="T79" fmla="*/ 39 h 216"/>
                    <a:gd name="T80" fmla="*/ 53 w 189"/>
                    <a:gd name="T81" fmla="*/ 21 h 216"/>
                    <a:gd name="T82" fmla="*/ 69 w 189"/>
                    <a:gd name="T83" fmla="*/ 6 h 216"/>
                    <a:gd name="T84" fmla="*/ 95 w 189"/>
                    <a:gd name="T8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9" h="216">
                      <a:moveTo>
                        <a:pt x="95" y="0"/>
                      </a:moveTo>
                      <a:lnTo>
                        <a:pt x="110" y="2"/>
                      </a:lnTo>
                      <a:lnTo>
                        <a:pt x="122" y="6"/>
                      </a:lnTo>
                      <a:lnTo>
                        <a:pt x="131" y="14"/>
                      </a:lnTo>
                      <a:lnTo>
                        <a:pt x="138" y="21"/>
                      </a:lnTo>
                      <a:lnTo>
                        <a:pt x="140" y="30"/>
                      </a:lnTo>
                      <a:lnTo>
                        <a:pt x="141" y="39"/>
                      </a:lnTo>
                      <a:lnTo>
                        <a:pt x="141" y="45"/>
                      </a:lnTo>
                      <a:lnTo>
                        <a:pt x="140" y="47"/>
                      </a:lnTo>
                      <a:lnTo>
                        <a:pt x="140" y="50"/>
                      </a:lnTo>
                      <a:lnTo>
                        <a:pt x="140" y="51"/>
                      </a:lnTo>
                      <a:lnTo>
                        <a:pt x="141" y="53"/>
                      </a:lnTo>
                      <a:lnTo>
                        <a:pt x="141" y="53"/>
                      </a:lnTo>
                      <a:lnTo>
                        <a:pt x="144" y="57"/>
                      </a:lnTo>
                      <a:lnTo>
                        <a:pt x="144" y="62"/>
                      </a:lnTo>
                      <a:lnTo>
                        <a:pt x="143" y="81"/>
                      </a:lnTo>
                      <a:lnTo>
                        <a:pt x="141" y="86"/>
                      </a:lnTo>
                      <a:lnTo>
                        <a:pt x="140" y="89"/>
                      </a:lnTo>
                      <a:lnTo>
                        <a:pt x="137" y="90"/>
                      </a:lnTo>
                      <a:lnTo>
                        <a:pt x="135" y="92"/>
                      </a:lnTo>
                      <a:lnTo>
                        <a:pt x="135" y="93"/>
                      </a:lnTo>
                      <a:lnTo>
                        <a:pt x="135" y="96"/>
                      </a:lnTo>
                      <a:lnTo>
                        <a:pt x="134" y="101"/>
                      </a:lnTo>
                      <a:lnTo>
                        <a:pt x="131" y="105"/>
                      </a:lnTo>
                      <a:lnTo>
                        <a:pt x="128" y="110"/>
                      </a:lnTo>
                      <a:lnTo>
                        <a:pt x="126" y="110"/>
                      </a:lnTo>
                      <a:lnTo>
                        <a:pt x="126" y="111"/>
                      </a:lnTo>
                      <a:lnTo>
                        <a:pt x="126" y="123"/>
                      </a:lnTo>
                      <a:lnTo>
                        <a:pt x="128" y="126"/>
                      </a:lnTo>
                      <a:lnTo>
                        <a:pt x="129" y="128"/>
                      </a:lnTo>
                      <a:lnTo>
                        <a:pt x="153" y="134"/>
                      </a:lnTo>
                      <a:lnTo>
                        <a:pt x="176" y="143"/>
                      </a:lnTo>
                      <a:lnTo>
                        <a:pt x="183" y="149"/>
                      </a:lnTo>
                      <a:lnTo>
                        <a:pt x="189" y="158"/>
                      </a:lnTo>
                      <a:lnTo>
                        <a:pt x="189" y="168"/>
                      </a:lnTo>
                      <a:lnTo>
                        <a:pt x="189" y="186"/>
                      </a:lnTo>
                      <a:lnTo>
                        <a:pt x="188" y="191"/>
                      </a:lnTo>
                      <a:lnTo>
                        <a:pt x="186" y="197"/>
                      </a:lnTo>
                      <a:lnTo>
                        <a:pt x="182" y="201"/>
                      </a:lnTo>
                      <a:lnTo>
                        <a:pt x="179" y="204"/>
                      </a:lnTo>
                      <a:lnTo>
                        <a:pt x="173" y="206"/>
                      </a:lnTo>
                      <a:lnTo>
                        <a:pt x="135" y="213"/>
                      </a:lnTo>
                      <a:lnTo>
                        <a:pt x="95" y="216"/>
                      </a:lnTo>
                      <a:lnTo>
                        <a:pt x="56" y="213"/>
                      </a:lnTo>
                      <a:lnTo>
                        <a:pt x="18" y="206"/>
                      </a:lnTo>
                      <a:lnTo>
                        <a:pt x="12" y="204"/>
                      </a:lnTo>
                      <a:lnTo>
                        <a:pt x="8" y="201"/>
                      </a:lnTo>
                      <a:lnTo>
                        <a:pt x="5" y="197"/>
                      </a:lnTo>
                      <a:lnTo>
                        <a:pt x="3" y="191"/>
                      </a:lnTo>
                      <a:lnTo>
                        <a:pt x="2" y="185"/>
                      </a:lnTo>
                      <a:lnTo>
                        <a:pt x="2" y="177"/>
                      </a:lnTo>
                      <a:lnTo>
                        <a:pt x="2" y="171"/>
                      </a:lnTo>
                      <a:lnTo>
                        <a:pt x="0" y="168"/>
                      </a:lnTo>
                      <a:lnTo>
                        <a:pt x="2" y="158"/>
                      </a:lnTo>
                      <a:lnTo>
                        <a:pt x="6" y="149"/>
                      </a:lnTo>
                      <a:lnTo>
                        <a:pt x="14" y="143"/>
                      </a:lnTo>
                      <a:lnTo>
                        <a:pt x="38" y="134"/>
                      </a:lnTo>
                      <a:lnTo>
                        <a:pt x="62" y="128"/>
                      </a:lnTo>
                      <a:lnTo>
                        <a:pt x="63" y="126"/>
                      </a:lnTo>
                      <a:lnTo>
                        <a:pt x="65" y="123"/>
                      </a:lnTo>
                      <a:lnTo>
                        <a:pt x="65" y="111"/>
                      </a:lnTo>
                      <a:lnTo>
                        <a:pt x="63" y="110"/>
                      </a:lnTo>
                      <a:lnTo>
                        <a:pt x="63" y="110"/>
                      </a:lnTo>
                      <a:lnTo>
                        <a:pt x="60" y="105"/>
                      </a:lnTo>
                      <a:lnTo>
                        <a:pt x="57" y="101"/>
                      </a:lnTo>
                      <a:lnTo>
                        <a:pt x="56" y="96"/>
                      </a:lnTo>
                      <a:lnTo>
                        <a:pt x="56" y="93"/>
                      </a:lnTo>
                      <a:lnTo>
                        <a:pt x="56" y="92"/>
                      </a:lnTo>
                      <a:lnTo>
                        <a:pt x="54" y="90"/>
                      </a:lnTo>
                      <a:lnTo>
                        <a:pt x="51" y="89"/>
                      </a:lnTo>
                      <a:lnTo>
                        <a:pt x="50" y="86"/>
                      </a:lnTo>
                      <a:lnTo>
                        <a:pt x="48" y="81"/>
                      </a:lnTo>
                      <a:lnTo>
                        <a:pt x="47" y="62"/>
                      </a:lnTo>
                      <a:lnTo>
                        <a:pt x="47" y="57"/>
                      </a:lnTo>
                      <a:lnTo>
                        <a:pt x="48" y="53"/>
                      </a:lnTo>
                      <a:lnTo>
                        <a:pt x="50" y="53"/>
                      </a:lnTo>
                      <a:lnTo>
                        <a:pt x="50" y="51"/>
                      </a:lnTo>
                      <a:lnTo>
                        <a:pt x="51" y="50"/>
                      </a:lnTo>
                      <a:lnTo>
                        <a:pt x="50" y="45"/>
                      </a:lnTo>
                      <a:lnTo>
                        <a:pt x="50" y="39"/>
                      </a:lnTo>
                      <a:lnTo>
                        <a:pt x="50" y="30"/>
                      </a:lnTo>
                      <a:lnTo>
                        <a:pt x="53" y="21"/>
                      </a:lnTo>
                      <a:lnTo>
                        <a:pt x="60" y="12"/>
                      </a:lnTo>
                      <a:lnTo>
                        <a:pt x="69" y="6"/>
                      </a:lnTo>
                      <a:lnTo>
                        <a:pt x="81" y="2"/>
                      </a:lnTo>
                      <a:lnTo>
                        <a:pt x="95" y="0"/>
                      </a:lnTo>
                      <a:close/>
                    </a:path>
                  </a:pathLst>
                </a:custGeom>
                <a:solidFill>
                  <a:schemeClr val="bg1">
                    <a:lumMod val="95000"/>
                  </a:schemeClr>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sp>
              <p:nvSpPr>
                <p:cNvPr id="43" name="Freeform 12"/>
                <p:cNvSpPr>
                  <a:spLocks/>
                </p:cNvSpPr>
                <p:nvPr/>
              </p:nvSpPr>
              <p:spPr bwMode="auto">
                <a:xfrm>
                  <a:off x="2522538" y="4694238"/>
                  <a:ext cx="201613" cy="230188"/>
                </a:xfrm>
                <a:custGeom>
                  <a:avLst/>
                  <a:gdLst>
                    <a:gd name="T0" fmla="*/ 70 w 127"/>
                    <a:gd name="T1" fmla="*/ 1 h 145"/>
                    <a:gd name="T2" fmla="*/ 82 w 127"/>
                    <a:gd name="T3" fmla="*/ 6 h 145"/>
                    <a:gd name="T4" fmla="*/ 91 w 127"/>
                    <a:gd name="T5" fmla="*/ 13 h 145"/>
                    <a:gd name="T6" fmla="*/ 94 w 127"/>
                    <a:gd name="T7" fmla="*/ 22 h 145"/>
                    <a:gd name="T8" fmla="*/ 94 w 127"/>
                    <a:gd name="T9" fmla="*/ 30 h 145"/>
                    <a:gd name="T10" fmla="*/ 93 w 127"/>
                    <a:gd name="T11" fmla="*/ 33 h 145"/>
                    <a:gd name="T12" fmla="*/ 94 w 127"/>
                    <a:gd name="T13" fmla="*/ 36 h 145"/>
                    <a:gd name="T14" fmla="*/ 96 w 127"/>
                    <a:gd name="T15" fmla="*/ 42 h 145"/>
                    <a:gd name="T16" fmla="*/ 94 w 127"/>
                    <a:gd name="T17" fmla="*/ 58 h 145"/>
                    <a:gd name="T18" fmla="*/ 90 w 127"/>
                    <a:gd name="T19" fmla="*/ 61 h 145"/>
                    <a:gd name="T20" fmla="*/ 90 w 127"/>
                    <a:gd name="T21" fmla="*/ 64 h 145"/>
                    <a:gd name="T22" fmla="*/ 85 w 127"/>
                    <a:gd name="T23" fmla="*/ 73 h 145"/>
                    <a:gd name="T24" fmla="*/ 84 w 127"/>
                    <a:gd name="T25" fmla="*/ 84 h 145"/>
                    <a:gd name="T26" fmla="*/ 87 w 127"/>
                    <a:gd name="T27" fmla="*/ 85 h 145"/>
                    <a:gd name="T28" fmla="*/ 121 w 127"/>
                    <a:gd name="T29" fmla="*/ 99 h 145"/>
                    <a:gd name="T30" fmla="*/ 126 w 127"/>
                    <a:gd name="T31" fmla="*/ 108 h 145"/>
                    <a:gd name="T32" fmla="*/ 126 w 127"/>
                    <a:gd name="T33" fmla="*/ 124 h 145"/>
                    <a:gd name="T34" fmla="*/ 123 w 127"/>
                    <a:gd name="T35" fmla="*/ 133 h 145"/>
                    <a:gd name="T36" fmla="*/ 115 w 127"/>
                    <a:gd name="T37" fmla="*/ 138 h 145"/>
                    <a:gd name="T38" fmla="*/ 63 w 127"/>
                    <a:gd name="T39" fmla="*/ 145 h 145"/>
                    <a:gd name="T40" fmla="*/ 12 w 127"/>
                    <a:gd name="T41" fmla="*/ 138 h 145"/>
                    <a:gd name="T42" fmla="*/ 4 w 127"/>
                    <a:gd name="T43" fmla="*/ 133 h 145"/>
                    <a:gd name="T44" fmla="*/ 0 w 127"/>
                    <a:gd name="T45" fmla="*/ 124 h 145"/>
                    <a:gd name="T46" fmla="*/ 0 w 127"/>
                    <a:gd name="T47" fmla="*/ 115 h 145"/>
                    <a:gd name="T48" fmla="*/ 0 w 127"/>
                    <a:gd name="T49" fmla="*/ 108 h 145"/>
                    <a:gd name="T50" fmla="*/ 6 w 127"/>
                    <a:gd name="T51" fmla="*/ 99 h 145"/>
                    <a:gd name="T52" fmla="*/ 40 w 127"/>
                    <a:gd name="T53" fmla="*/ 85 h 145"/>
                    <a:gd name="T54" fmla="*/ 43 w 127"/>
                    <a:gd name="T55" fmla="*/ 84 h 145"/>
                    <a:gd name="T56" fmla="*/ 42 w 127"/>
                    <a:gd name="T57" fmla="*/ 73 h 145"/>
                    <a:gd name="T58" fmla="*/ 37 w 127"/>
                    <a:gd name="T59" fmla="*/ 64 h 145"/>
                    <a:gd name="T60" fmla="*/ 36 w 127"/>
                    <a:gd name="T61" fmla="*/ 61 h 145"/>
                    <a:gd name="T62" fmla="*/ 31 w 127"/>
                    <a:gd name="T63" fmla="*/ 55 h 145"/>
                    <a:gd name="T64" fmla="*/ 31 w 127"/>
                    <a:gd name="T65" fmla="*/ 39 h 145"/>
                    <a:gd name="T66" fmla="*/ 33 w 127"/>
                    <a:gd name="T67" fmla="*/ 36 h 145"/>
                    <a:gd name="T68" fmla="*/ 33 w 127"/>
                    <a:gd name="T69" fmla="*/ 30 h 145"/>
                    <a:gd name="T70" fmla="*/ 33 w 127"/>
                    <a:gd name="T71" fmla="*/ 22 h 145"/>
                    <a:gd name="T72" fmla="*/ 36 w 127"/>
                    <a:gd name="T73" fmla="*/ 13 h 145"/>
                    <a:gd name="T74" fmla="*/ 45 w 127"/>
                    <a:gd name="T75" fmla="*/ 4 h 145"/>
                    <a:gd name="T76" fmla="*/ 57 w 127"/>
                    <a:gd name="T7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7" h="145">
                      <a:moveTo>
                        <a:pt x="63" y="0"/>
                      </a:moveTo>
                      <a:lnTo>
                        <a:pt x="70" y="1"/>
                      </a:lnTo>
                      <a:lnTo>
                        <a:pt x="76" y="3"/>
                      </a:lnTo>
                      <a:lnTo>
                        <a:pt x="82" y="6"/>
                      </a:lnTo>
                      <a:lnTo>
                        <a:pt x="87" y="9"/>
                      </a:lnTo>
                      <a:lnTo>
                        <a:pt x="91" y="13"/>
                      </a:lnTo>
                      <a:lnTo>
                        <a:pt x="93" y="18"/>
                      </a:lnTo>
                      <a:lnTo>
                        <a:pt x="94" y="22"/>
                      </a:lnTo>
                      <a:lnTo>
                        <a:pt x="94" y="27"/>
                      </a:lnTo>
                      <a:lnTo>
                        <a:pt x="94" y="30"/>
                      </a:lnTo>
                      <a:lnTo>
                        <a:pt x="94" y="31"/>
                      </a:lnTo>
                      <a:lnTo>
                        <a:pt x="93" y="33"/>
                      </a:lnTo>
                      <a:lnTo>
                        <a:pt x="94" y="36"/>
                      </a:lnTo>
                      <a:lnTo>
                        <a:pt x="94" y="36"/>
                      </a:lnTo>
                      <a:lnTo>
                        <a:pt x="96" y="39"/>
                      </a:lnTo>
                      <a:lnTo>
                        <a:pt x="96" y="42"/>
                      </a:lnTo>
                      <a:lnTo>
                        <a:pt x="94" y="55"/>
                      </a:lnTo>
                      <a:lnTo>
                        <a:pt x="94" y="58"/>
                      </a:lnTo>
                      <a:lnTo>
                        <a:pt x="91" y="61"/>
                      </a:lnTo>
                      <a:lnTo>
                        <a:pt x="90" y="61"/>
                      </a:lnTo>
                      <a:lnTo>
                        <a:pt x="90" y="63"/>
                      </a:lnTo>
                      <a:lnTo>
                        <a:pt x="90" y="64"/>
                      </a:lnTo>
                      <a:lnTo>
                        <a:pt x="88" y="69"/>
                      </a:lnTo>
                      <a:lnTo>
                        <a:pt x="85" y="73"/>
                      </a:lnTo>
                      <a:lnTo>
                        <a:pt x="84" y="75"/>
                      </a:lnTo>
                      <a:lnTo>
                        <a:pt x="84" y="84"/>
                      </a:lnTo>
                      <a:lnTo>
                        <a:pt x="85" y="85"/>
                      </a:lnTo>
                      <a:lnTo>
                        <a:pt x="87" y="85"/>
                      </a:lnTo>
                      <a:lnTo>
                        <a:pt x="117" y="96"/>
                      </a:lnTo>
                      <a:lnTo>
                        <a:pt x="121" y="99"/>
                      </a:lnTo>
                      <a:lnTo>
                        <a:pt x="124" y="103"/>
                      </a:lnTo>
                      <a:lnTo>
                        <a:pt x="126" y="108"/>
                      </a:lnTo>
                      <a:lnTo>
                        <a:pt x="127" y="112"/>
                      </a:lnTo>
                      <a:lnTo>
                        <a:pt x="126" y="124"/>
                      </a:lnTo>
                      <a:lnTo>
                        <a:pt x="126" y="129"/>
                      </a:lnTo>
                      <a:lnTo>
                        <a:pt x="123" y="133"/>
                      </a:lnTo>
                      <a:lnTo>
                        <a:pt x="120" y="136"/>
                      </a:lnTo>
                      <a:lnTo>
                        <a:pt x="115" y="138"/>
                      </a:lnTo>
                      <a:lnTo>
                        <a:pt x="90" y="144"/>
                      </a:lnTo>
                      <a:lnTo>
                        <a:pt x="63" y="145"/>
                      </a:lnTo>
                      <a:lnTo>
                        <a:pt x="36" y="144"/>
                      </a:lnTo>
                      <a:lnTo>
                        <a:pt x="12" y="138"/>
                      </a:lnTo>
                      <a:lnTo>
                        <a:pt x="7" y="136"/>
                      </a:lnTo>
                      <a:lnTo>
                        <a:pt x="4" y="133"/>
                      </a:lnTo>
                      <a:lnTo>
                        <a:pt x="1" y="129"/>
                      </a:lnTo>
                      <a:lnTo>
                        <a:pt x="0" y="124"/>
                      </a:lnTo>
                      <a:lnTo>
                        <a:pt x="0" y="120"/>
                      </a:lnTo>
                      <a:lnTo>
                        <a:pt x="0" y="115"/>
                      </a:lnTo>
                      <a:lnTo>
                        <a:pt x="0" y="112"/>
                      </a:lnTo>
                      <a:lnTo>
                        <a:pt x="0" y="108"/>
                      </a:lnTo>
                      <a:lnTo>
                        <a:pt x="3" y="103"/>
                      </a:lnTo>
                      <a:lnTo>
                        <a:pt x="6" y="99"/>
                      </a:lnTo>
                      <a:lnTo>
                        <a:pt x="9" y="96"/>
                      </a:lnTo>
                      <a:lnTo>
                        <a:pt x="40" y="85"/>
                      </a:lnTo>
                      <a:lnTo>
                        <a:pt x="42" y="85"/>
                      </a:lnTo>
                      <a:lnTo>
                        <a:pt x="43" y="84"/>
                      </a:lnTo>
                      <a:lnTo>
                        <a:pt x="42" y="75"/>
                      </a:lnTo>
                      <a:lnTo>
                        <a:pt x="42" y="73"/>
                      </a:lnTo>
                      <a:lnTo>
                        <a:pt x="39" y="69"/>
                      </a:lnTo>
                      <a:lnTo>
                        <a:pt x="37" y="64"/>
                      </a:lnTo>
                      <a:lnTo>
                        <a:pt x="37" y="63"/>
                      </a:lnTo>
                      <a:lnTo>
                        <a:pt x="36" y="61"/>
                      </a:lnTo>
                      <a:lnTo>
                        <a:pt x="33" y="58"/>
                      </a:lnTo>
                      <a:lnTo>
                        <a:pt x="31" y="55"/>
                      </a:lnTo>
                      <a:lnTo>
                        <a:pt x="30" y="42"/>
                      </a:lnTo>
                      <a:lnTo>
                        <a:pt x="31" y="39"/>
                      </a:lnTo>
                      <a:lnTo>
                        <a:pt x="33" y="36"/>
                      </a:lnTo>
                      <a:lnTo>
                        <a:pt x="33" y="36"/>
                      </a:lnTo>
                      <a:lnTo>
                        <a:pt x="33" y="33"/>
                      </a:lnTo>
                      <a:lnTo>
                        <a:pt x="33" y="30"/>
                      </a:lnTo>
                      <a:lnTo>
                        <a:pt x="33" y="27"/>
                      </a:lnTo>
                      <a:lnTo>
                        <a:pt x="33" y="22"/>
                      </a:lnTo>
                      <a:lnTo>
                        <a:pt x="34" y="18"/>
                      </a:lnTo>
                      <a:lnTo>
                        <a:pt x="36" y="13"/>
                      </a:lnTo>
                      <a:lnTo>
                        <a:pt x="40" y="9"/>
                      </a:lnTo>
                      <a:lnTo>
                        <a:pt x="45" y="4"/>
                      </a:lnTo>
                      <a:lnTo>
                        <a:pt x="49" y="3"/>
                      </a:lnTo>
                      <a:lnTo>
                        <a:pt x="57" y="1"/>
                      </a:lnTo>
                      <a:lnTo>
                        <a:pt x="63" y="0"/>
                      </a:lnTo>
                      <a:close/>
                    </a:path>
                  </a:pathLst>
                </a:custGeom>
                <a:solidFill>
                  <a:schemeClr val="bg1">
                    <a:lumMod val="95000"/>
                  </a:schemeClr>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sp>
          <p:nvSpPr>
            <p:cNvPr id="36" name="Rectangle 35"/>
            <p:cNvSpPr/>
            <p:nvPr/>
          </p:nvSpPr>
          <p:spPr>
            <a:xfrm>
              <a:off x="6892663" y="3562183"/>
              <a:ext cx="959888" cy="561743"/>
            </a:xfrm>
            <a:prstGeom prst="rect">
              <a:avLst/>
            </a:prstGeom>
          </p:spPr>
          <p:txBody>
            <a:bodyPr wrap="none">
              <a:spAutoFit/>
            </a:bodyPr>
            <a:lstStyle/>
            <a:p>
              <a:r>
                <a:rPr lang="en-US" sz="4266" dirty="0">
                  <a:solidFill>
                    <a:schemeClr val="accent2"/>
                  </a:solidFill>
                </a:rPr>
                <a:t>62%</a:t>
              </a:r>
            </a:p>
          </p:txBody>
        </p:sp>
        <p:sp>
          <p:nvSpPr>
            <p:cNvPr id="37" name="Rectangle 36"/>
            <p:cNvSpPr/>
            <p:nvPr/>
          </p:nvSpPr>
          <p:spPr>
            <a:xfrm>
              <a:off x="7773074" y="3691387"/>
              <a:ext cx="848718" cy="396366"/>
            </a:xfrm>
            <a:prstGeom prst="rect">
              <a:avLst/>
            </a:prstGeom>
          </p:spPr>
          <p:txBody>
            <a:bodyPr wrap="square" anchor="ctr">
              <a:spAutoFit/>
            </a:bodyPr>
            <a:lstStyle/>
            <a:p>
              <a:pPr>
                <a:lnSpc>
                  <a:spcPts val="1733"/>
                </a:lnSpc>
              </a:pPr>
              <a:r>
                <a:rPr lang="en-US" sz="1866" dirty="0">
                  <a:solidFill>
                    <a:schemeClr val="bg1"/>
                  </a:solidFill>
                </a:rPr>
                <a:t>still </a:t>
              </a:r>
              <a:br>
                <a:rPr lang="en-US" sz="1866" dirty="0">
                  <a:solidFill>
                    <a:schemeClr val="bg1"/>
                  </a:solidFill>
                </a:rPr>
              </a:br>
              <a:r>
                <a:rPr lang="en-US" sz="1866" dirty="0">
                  <a:solidFill>
                    <a:schemeClr val="bg1"/>
                  </a:solidFill>
                </a:rPr>
                <a:t>use it</a:t>
              </a:r>
            </a:p>
          </p:txBody>
        </p:sp>
        <p:sp>
          <p:nvSpPr>
            <p:cNvPr id="38" name="Rectangle 37"/>
            <p:cNvSpPr/>
            <p:nvPr/>
          </p:nvSpPr>
          <p:spPr>
            <a:xfrm>
              <a:off x="6899527" y="2886993"/>
              <a:ext cx="2188701" cy="742705"/>
            </a:xfrm>
            <a:prstGeom prst="rect">
              <a:avLst/>
            </a:prstGeom>
          </p:spPr>
          <p:txBody>
            <a:bodyPr wrap="square">
              <a:spAutoFit/>
            </a:bodyPr>
            <a:lstStyle/>
            <a:p>
              <a:pPr>
                <a:lnSpc>
                  <a:spcPts val="3466"/>
                </a:lnSpc>
              </a:pPr>
              <a:r>
                <a:rPr lang="en-US" sz="3333" dirty="0">
                  <a:solidFill>
                    <a:schemeClr val="bg1"/>
                  </a:solidFill>
                </a:rPr>
                <a:t>Public Wi-Fi </a:t>
              </a:r>
              <a:br>
                <a:rPr lang="en-US" sz="3333" dirty="0">
                  <a:solidFill>
                    <a:schemeClr val="bg1"/>
                  </a:solidFill>
                </a:rPr>
              </a:br>
              <a:r>
                <a:rPr lang="en-US" sz="3333" dirty="0">
                  <a:solidFill>
                    <a:schemeClr val="bg1"/>
                  </a:solidFill>
                </a:rPr>
                <a:t>is not secure </a:t>
              </a:r>
            </a:p>
          </p:txBody>
        </p:sp>
        <p:sp>
          <p:nvSpPr>
            <p:cNvPr id="39" name="Freeform 29"/>
            <p:cNvSpPr>
              <a:spLocks noChangeAspect="1" noEditPoints="1"/>
            </p:cNvSpPr>
            <p:nvPr/>
          </p:nvSpPr>
          <p:spPr bwMode="auto">
            <a:xfrm>
              <a:off x="8399034" y="3689474"/>
              <a:ext cx="221212" cy="329184"/>
            </a:xfrm>
            <a:custGeom>
              <a:avLst/>
              <a:gdLst>
                <a:gd name="T0" fmla="*/ 111 w 252"/>
                <a:gd name="T1" fmla="*/ 237 h 375"/>
                <a:gd name="T2" fmla="*/ 97 w 252"/>
                <a:gd name="T3" fmla="*/ 261 h 375"/>
                <a:gd name="T4" fmla="*/ 105 w 252"/>
                <a:gd name="T5" fmla="*/ 279 h 375"/>
                <a:gd name="T6" fmla="*/ 115 w 252"/>
                <a:gd name="T7" fmla="*/ 287 h 375"/>
                <a:gd name="T8" fmla="*/ 115 w 252"/>
                <a:gd name="T9" fmla="*/ 312 h 375"/>
                <a:gd name="T10" fmla="*/ 121 w 252"/>
                <a:gd name="T11" fmla="*/ 318 h 375"/>
                <a:gd name="T12" fmla="*/ 129 w 252"/>
                <a:gd name="T13" fmla="*/ 318 h 375"/>
                <a:gd name="T14" fmla="*/ 135 w 252"/>
                <a:gd name="T15" fmla="*/ 312 h 375"/>
                <a:gd name="T16" fmla="*/ 136 w 252"/>
                <a:gd name="T17" fmla="*/ 287 h 375"/>
                <a:gd name="T18" fmla="*/ 144 w 252"/>
                <a:gd name="T19" fmla="*/ 281 h 375"/>
                <a:gd name="T20" fmla="*/ 151 w 252"/>
                <a:gd name="T21" fmla="*/ 269 h 375"/>
                <a:gd name="T22" fmla="*/ 148 w 252"/>
                <a:gd name="T23" fmla="*/ 248 h 375"/>
                <a:gd name="T24" fmla="*/ 124 w 252"/>
                <a:gd name="T25" fmla="*/ 234 h 375"/>
                <a:gd name="T26" fmla="*/ 102 w 252"/>
                <a:gd name="T27" fmla="*/ 51 h 375"/>
                <a:gd name="T28" fmla="*/ 63 w 252"/>
                <a:gd name="T29" fmla="*/ 83 h 375"/>
                <a:gd name="T30" fmla="*/ 46 w 252"/>
                <a:gd name="T31" fmla="*/ 134 h 375"/>
                <a:gd name="T32" fmla="*/ 207 w 252"/>
                <a:gd name="T33" fmla="*/ 174 h 375"/>
                <a:gd name="T34" fmla="*/ 202 w 252"/>
                <a:gd name="T35" fmla="*/ 107 h 375"/>
                <a:gd name="T36" fmla="*/ 172 w 252"/>
                <a:gd name="T37" fmla="*/ 63 h 375"/>
                <a:gd name="T38" fmla="*/ 126 w 252"/>
                <a:gd name="T39" fmla="*/ 47 h 375"/>
                <a:gd name="T40" fmla="*/ 154 w 252"/>
                <a:gd name="T41" fmla="*/ 3 h 375"/>
                <a:gd name="T42" fmla="*/ 204 w 252"/>
                <a:gd name="T43" fmla="*/ 30 h 375"/>
                <a:gd name="T44" fmla="*/ 238 w 252"/>
                <a:gd name="T45" fmla="*/ 75 h 375"/>
                <a:gd name="T46" fmla="*/ 252 w 252"/>
                <a:gd name="T47" fmla="*/ 134 h 375"/>
                <a:gd name="T48" fmla="*/ 252 w 252"/>
                <a:gd name="T49" fmla="*/ 206 h 375"/>
                <a:gd name="T50" fmla="*/ 249 w 252"/>
                <a:gd name="T51" fmla="*/ 359 h 375"/>
                <a:gd name="T52" fmla="*/ 220 w 252"/>
                <a:gd name="T53" fmla="*/ 375 h 375"/>
                <a:gd name="T54" fmla="*/ 216 w 252"/>
                <a:gd name="T55" fmla="*/ 375 h 375"/>
                <a:gd name="T56" fmla="*/ 33 w 252"/>
                <a:gd name="T57" fmla="*/ 375 h 375"/>
                <a:gd name="T58" fmla="*/ 25 w 252"/>
                <a:gd name="T59" fmla="*/ 374 h 375"/>
                <a:gd name="T60" fmla="*/ 22 w 252"/>
                <a:gd name="T61" fmla="*/ 374 h 375"/>
                <a:gd name="T62" fmla="*/ 10 w 252"/>
                <a:gd name="T63" fmla="*/ 366 h 375"/>
                <a:gd name="T64" fmla="*/ 0 w 252"/>
                <a:gd name="T65" fmla="*/ 344 h 375"/>
                <a:gd name="T66" fmla="*/ 1 w 252"/>
                <a:gd name="T67" fmla="*/ 180 h 375"/>
                <a:gd name="T68" fmla="*/ 4 w 252"/>
                <a:gd name="T69" fmla="*/ 104 h 375"/>
                <a:gd name="T70" fmla="*/ 30 w 252"/>
                <a:gd name="T71" fmla="*/ 51 h 375"/>
                <a:gd name="T72" fmla="*/ 72 w 252"/>
                <a:gd name="T73" fmla="*/ 14 h 375"/>
                <a:gd name="T74" fmla="*/ 126 w 252"/>
                <a:gd name="T7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2" h="375">
                  <a:moveTo>
                    <a:pt x="124" y="234"/>
                  </a:moveTo>
                  <a:lnTo>
                    <a:pt x="111" y="237"/>
                  </a:lnTo>
                  <a:lnTo>
                    <a:pt x="102" y="248"/>
                  </a:lnTo>
                  <a:lnTo>
                    <a:pt x="97" y="261"/>
                  </a:lnTo>
                  <a:lnTo>
                    <a:pt x="100" y="272"/>
                  </a:lnTo>
                  <a:lnTo>
                    <a:pt x="105" y="279"/>
                  </a:lnTo>
                  <a:lnTo>
                    <a:pt x="114" y="285"/>
                  </a:lnTo>
                  <a:lnTo>
                    <a:pt x="115" y="287"/>
                  </a:lnTo>
                  <a:lnTo>
                    <a:pt x="115" y="309"/>
                  </a:lnTo>
                  <a:lnTo>
                    <a:pt x="115" y="312"/>
                  </a:lnTo>
                  <a:lnTo>
                    <a:pt x="118" y="317"/>
                  </a:lnTo>
                  <a:lnTo>
                    <a:pt x="121" y="318"/>
                  </a:lnTo>
                  <a:lnTo>
                    <a:pt x="126" y="320"/>
                  </a:lnTo>
                  <a:lnTo>
                    <a:pt x="129" y="318"/>
                  </a:lnTo>
                  <a:lnTo>
                    <a:pt x="133" y="317"/>
                  </a:lnTo>
                  <a:lnTo>
                    <a:pt x="135" y="312"/>
                  </a:lnTo>
                  <a:lnTo>
                    <a:pt x="136" y="309"/>
                  </a:lnTo>
                  <a:lnTo>
                    <a:pt x="136" y="287"/>
                  </a:lnTo>
                  <a:lnTo>
                    <a:pt x="138" y="285"/>
                  </a:lnTo>
                  <a:lnTo>
                    <a:pt x="144" y="281"/>
                  </a:lnTo>
                  <a:lnTo>
                    <a:pt x="148" y="275"/>
                  </a:lnTo>
                  <a:lnTo>
                    <a:pt x="151" y="269"/>
                  </a:lnTo>
                  <a:lnTo>
                    <a:pt x="151" y="261"/>
                  </a:lnTo>
                  <a:lnTo>
                    <a:pt x="148" y="248"/>
                  </a:lnTo>
                  <a:lnTo>
                    <a:pt x="139" y="237"/>
                  </a:lnTo>
                  <a:lnTo>
                    <a:pt x="124" y="234"/>
                  </a:lnTo>
                  <a:close/>
                  <a:moveTo>
                    <a:pt x="126" y="47"/>
                  </a:moveTo>
                  <a:lnTo>
                    <a:pt x="102" y="51"/>
                  </a:lnTo>
                  <a:lnTo>
                    <a:pt x="79" y="63"/>
                  </a:lnTo>
                  <a:lnTo>
                    <a:pt x="63" y="83"/>
                  </a:lnTo>
                  <a:lnTo>
                    <a:pt x="51" y="107"/>
                  </a:lnTo>
                  <a:lnTo>
                    <a:pt x="46" y="134"/>
                  </a:lnTo>
                  <a:lnTo>
                    <a:pt x="46" y="174"/>
                  </a:lnTo>
                  <a:lnTo>
                    <a:pt x="207" y="174"/>
                  </a:lnTo>
                  <a:lnTo>
                    <a:pt x="207" y="134"/>
                  </a:lnTo>
                  <a:lnTo>
                    <a:pt x="202" y="107"/>
                  </a:lnTo>
                  <a:lnTo>
                    <a:pt x="190" y="83"/>
                  </a:lnTo>
                  <a:lnTo>
                    <a:pt x="172" y="63"/>
                  </a:lnTo>
                  <a:lnTo>
                    <a:pt x="151" y="51"/>
                  </a:lnTo>
                  <a:lnTo>
                    <a:pt x="126" y="47"/>
                  </a:lnTo>
                  <a:close/>
                  <a:moveTo>
                    <a:pt x="126" y="0"/>
                  </a:moveTo>
                  <a:lnTo>
                    <a:pt x="154" y="3"/>
                  </a:lnTo>
                  <a:lnTo>
                    <a:pt x="181" y="14"/>
                  </a:lnTo>
                  <a:lnTo>
                    <a:pt x="204" y="30"/>
                  </a:lnTo>
                  <a:lnTo>
                    <a:pt x="223" y="51"/>
                  </a:lnTo>
                  <a:lnTo>
                    <a:pt x="238" y="75"/>
                  </a:lnTo>
                  <a:lnTo>
                    <a:pt x="249" y="104"/>
                  </a:lnTo>
                  <a:lnTo>
                    <a:pt x="252" y="134"/>
                  </a:lnTo>
                  <a:lnTo>
                    <a:pt x="252" y="204"/>
                  </a:lnTo>
                  <a:lnTo>
                    <a:pt x="252" y="206"/>
                  </a:lnTo>
                  <a:lnTo>
                    <a:pt x="252" y="344"/>
                  </a:lnTo>
                  <a:lnTo>
                    <a:pt x="249" y="359"/>
                  </a:lnTo>
                  <a:lnTo>
                    <a:pt x="237" y="371"/>
                  </a:lnTo>
                  <a:lnTo>
                    <a:pt x="220" y="375"/>
                  </a:lnTo>
                  <a:lnTo>
                    <a:pt x="216" y="375"/>
                  </a:lnTo>
                  <a:lnTo>
                    <a:pt x="216" y="375"/>
                  </a:lnTo>
                  <a:lnTo>
                    <a:pt x="213" y="375"/>
                  </a:lnTo>
                  <a:lnTo>
                    <a:pt x="33" y="375"/>
                  </a:lnTo>
                  <a:lnTo>
                    <a:pt x="30" y="375"/>
                  </a:lnTo>
                  <a:lnTo>
                    <a:pt x="25" y="374"/>
                  </a:lnTo>
                  <a:lnTo>
                    <a:pt x="25" y="374"/>
                  </a:lnTo>
                  <a:lnTo>
                    <a:pt x="22" y="374"/>
                  </a:lnTo>
                  <a:lnTo>
                    <a:pt x="21" y="372"/>
                  </a:lnTo>
                  <a:lnTo>
                    <a:pt x="10" y="366"/>
                  </a:lnTo>
                  <a:lnTo>
                    <a:pt x="3" y="356"/>
                  </a:lnTo>
                  <a:lnTo>
                    <a:pt x="0" y="344"/>
                  </a:lnTo>
                  <a:lnTo>
                    <a:pt x="0" y="180"/>
                  </a:lnTo>
                  <a:lnTo>
                    <a:pt x="1" y="180"/>
                  </a:lnTo>
                  <a:lnTo>
                    <a:pt x="1" y="134"/>
                  </a:lnTo>
                  <a:lnTo>
                    <a:pt x="4" y="104"/>
                  </a:lnTo>
                  <a:lnTo>
                    <a:pt x="15" y="75"/>
                  </a:lnTo>
                  <a:lnTo>
                    <a:pt x="30" y="51"/>
                  </a:lnTo>
                  <a:lnTo>
                    <a:pt x="49" y="30"/>
                  </a:lnTo>
                  <a:lnTo>
                    <a:pt x="72" y="14"/>
                  </a:lnTo>
                  <a:lnTo>
                    <a:pt x="99" y="3"/>
                  </a:lnTo>
                  <a:lnTo>
                    <a:pt x="126" y="0"/>
                  </a:lnTo>
                  <a:close/>
                </a:path>
              </a:pathLst>
            </a:custGeom>
            <a:solidFill>
              <a:schemeClr val="accent2"/>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nvGrpSpPr>
          <p:cNvPr id="44" name="Group 43"/>
          <p:cNvGrpSpPr/>
          <p:nvPr/>
        </p:nvGrpSpPr>
        <p:grpSpPr>
          <a:xfrm>
            <a:off x="2553844" y="1273186"/>
            <a:ext cx="2912293" cy="3510382"/>
            <a:chOff x="1915882" y="954468"/>
            <a:chExt cx="2184789" cy="2633472"/>
          </a:xfrm>
        </p:grpSpPr>
        <p:sp>
          <p:nvSpPr>
            <p:cNvPr id="45" name="Rectangle 44"/>
            <p:cNvSpPr/>
            <p:nvPr/>
          </p:nvSpPr>
          <p:spPr bwMode="gray">
            <a:xfrm>
              <a:off x="1918248" y="954468"/>
              <a:ext cx="2182423" cy="2633472"/>
            </a:xfrm>
            <a:prstGeom prst="rect">
              <a:avLst/>
            </a:prstGeom>
            <a:solidFill>
              <a:schemeClr val="accent1"/>
            </a:solidFill>
            <a:ln w="19050">
              <a:solidFill>
                <a:schemeClr val="bg1"/>
              </a:solid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46" name="Rectangle 45"/>
            <p:cNvSpPr/>
            <p:nvPr/>
          </p:nvSpPr>
          <p:spPr>
            <a:xfrm>
              <a:off x="1915882" y="1126069"/>
              <a:ext cx="2039903" cy="900240"/>
            </a:xfrm>
            <a:prstGeom prst="rect">
              <a:avLst/>
            </a:prstGeom>
            <a:noFill/>
          </p:spPr>
          <p:txBody>
            <a:bodyPr wrap="square" rtlCol="0" anchor="t">
              <a:spAutoFit/>
            </a:bodyPr>
            <a:lstStyle/>
            <a:p>
              <a:pPr algn="ctr"/>
              <a:r>
                <a:rPr lang="en-US" sz="7198" dirty="0">
                  <a:solidFill>
                    <a:schemeClr val="bg1"/>
                  </a:solidFill>
                </a:rPr>
                <a:t>6.5M</a:t>
              </a:r>
            </a:p>
          </p:txBody>
        </p:sp>
        <p:sp>
          <p:nvSpPr>
            <p:cNvPr id="47" name="Rectangle 46"/>
            <p:cNvSpPr/>
            <p:nvPr/>
          </p:nvSpPr>
          <p:spPr>
            <a:xfrm>
              <a:off x="1983139" y="2830678"/>
              <a:ext cx="1859261" cy="511812"/>
            </a:xfrm>
            <a:prstGeom prst="rect">
              <a:avLst/>
            </a:prstGeom>
          </p:spPr>
          <p:txBody>
            <a:bodyPr wrap="square">
              <a:spAutoFit/>
            </a:bodyPr>
            <a:lstStyle/>
            <a:p>
              <a:pPr algn="ctr">
                <a:lnSpc>
                  <a:spcPts val="2266"/>
                </a:lnSpc>
              </a:pPr>
              <a:r>
                <a:rPr lang="en-US" sz="2133" dirty="0">
                  <a:solidFill>
                    <a:schemeClr val="bg1"/>
                  </a:solidFill>
                </a:rPr>
                <a:t>New Wi-Fi devices ship everyday</a:t>
              </a:r>
            </a:p>
          </p:txBody>
        </p:sp>
        <p:grpSp>
          <p:nvGrpSpPr>
            <p:cNvPr id="48" name="Group 47"/>
            <p:cNvGrpSpPr/>
            <p:nvPr/>
          </p:nvGrpSpPr>
          <p:grpSpPr>
            <a:xfrm>
              <a:off x="2284061" y="1952620"/>
              <a:ext cx="1237852" cy="868203"/>
              <a:chOff x="7327390" y="1952620"/>
              <a:chExt cx="1237852" cy="868203"/>
            </a:xfrm>
          </p:grpSpPr>
          <p:grpSp>
            <p:nvGrpSpPr>
              <p:cNvPr id="49" name="Group 48"/>
              <p:cNvGrpSpPr>
                <a:grpSpLocks noChangeAspect="1"/>
              </p:cNvGrpSpPr>
              <p:nvPr/>
            </p:nvGrpSpPr>
            <p:grpSpPr>
              <a:xfrm>
                <a:off x="7327390" y="1952620"/>
                <a:ext cx="594360" cy="233539"/>
                <a:chOff x="7533090" y="1811979"/>
                <a:chExt cx="1179741" cy="463550"/>
              </a:xfrm>
              <a:solidFill>
                <a:schemeClr val="accent2"/>
              </a:solidFill>
            </p:grpSpPr>
            <p:sp>
              <p:nvSpPr>
                <p:cNvPr id="125" name="Freeform 70"/>
                <p:cNvSpPr>
                  <a:spLocks noChangeAspect="1" noEditPoints="1"/>
                </p:cNvSpPr>
                <p:nvPr/>
              </p:nvSpPr>
              <p:spPr bwMode="auto">
                <a:xfrm>
                  <a:off x="8296245" y="1818329"/>
                  <a:ext cx="416586" cy="457200"/>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sp>
              <p:nvSpPr>
                <p:cNvPr id="126" name="Freeform 71"/>
                <p:cNvSpPr>
                  <a:spLocks noChangeAspect="1" noEditPoints="1"/>
                </p:cNvSpPr>
                <p:nvPr/>
              </p:nvSpPr>
              <p:spPr bwMode="auto">
                <a:xfrm>
                  <a:off x="7533090" y="1811979"/>
                  <a:ext cx="747713" cy="463550"/>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nvGrpSpPr>
                <p:cNvPr id="127" name="Group 126"/>
                <p:cNvGrpSpPr>
                  <a:grpSpLocks noChangeAspect="1"/>
                </p:cNvGrpSpPr>
                <p:nvPr/>
              </p:nvGrpSpPr>
              <p:grpSpPr>
                <a:xfrm>
                  <a:off x="7760823" y="1905208"/>
                  <a:ext cx="292247" cy="182880"/>
                  <a:chOff x="469900" y="678504"/>
                  <a:chExt cx="8204200" cy="5133976"/>
                </a:xfrm>
                <a:grpFill/>
              </p:grpSpPr>
              <p:sp>
                <p:nvSpPr>
                  <p:cNvPr id="136"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37"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38"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128" name="Group 127"/>
                <p:cNvGrpSpPr>
                  <a:grpSpLocks noChangeAspect="1"/>
                </p:cNvGrpSpPr>
                <p:nvPr/>
              </p:nvGrpSpPr>
              <p:grpSpPr>
                <a:xfrm>
                  <a:off x="8381696" y="1997525"/>
                  <a:ext cx="146124" cy="91440"/>
                  <a:chOff x="469900" y="678504"/>
                  <a:chExt cx="8204200" cy="5133976"/>
                </a:xfrm>
                <a:grpFill/>
              </p:grpSpPr>
              <p:sp>
                <p:nvSpPr>
                  <p:cNvPr id="133"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34"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35"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129" name="Group 128"/>
                <p:cNvGrpSpPr>
                  <a:grpSpLocks noChangeAspect="1"/>
                </p:cNvGrpSpPr>
                <p:nvPr/>
              </p:nvGrpSpPr>
              <p:grpSpPr>
                <a:xfrm>
                  <a:off x="8585041" y="2101700"/>
                  <a:ext cx="91440" cy="57220"/>
                  <a:chOff x="469900" y="678504"/>
                  <a:chExt cx="8204200" cy="5133976"/>
                </a:xfrm>
                <a:grpFill/>
              </p:grpSpPr>
              <p:sp>
                <p:nvSpPr>
                  <p:cNvPr id="130"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31"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32"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grpSp>
            <p:nvGrpSpPr>
              <p:cNvPr id="50" name="Group 49"/>
              <p:cNvGrpSpPr>
                <a:grpSpLocks noChangeAspect="1"/>
              </p:cNvGrpSpPr>
              <p:nvPr/>
            </p:nvGrpSpPr>
            <p:grpSpPr>
              <a:xfrm>
                <a:off x="7970882" y="1952620"/>
                <a:ext cx="594360" cy="233539"/>
                <a:chOff x="7533090" y="1811979"/>
                <a:chExt cx="1179741" cy="463550"/>
              </a:xfrm>
              <a:solidFill>
                <a:schemeClr val="accent2"/>
              </a:solidFill>
            </p:grpSpPr>
            <p:sp>
              <p:nvSpPr>
                <p:cNvPr id="111" name="Freeform 70"/>
                <p:cNvSpPr>
                  <a:spLocks noChangeAspect="1" noEditPoints="1"/>
                </p:cNvSpPr>
                <p:nvPr/>
              </p:nvSpPr>
              <p:spPr bwMode="auto">
                <a:xfrm>
                  <a:off x="8296245" y="1818329"/>
                  <a:ext cx="416586" cy="457200"/>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sp>
              <p:nvSpPr>
                <p:cNvPr id="112" name="Freeform 71"/>
                <p:cNvSpPr>
                  <a:spLocks noChangeAspect="1" noEditPoints="1"/>
                </p:cNvSpPr>
                <p:nvPr/>
              </p:nvSpPr>
              <p:spPr bwMode="auto">
                <a:xfrm>
                  <a:off x="7533090" y="1811979"/>
                  <a:ext cx="747713" cy="463550"/>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nvGrpSpPr>
                <p:cNvPr id="113" name="Group 112"/>
                <p:cNvGrpSpPr>
                  <a:grpSpLocks noChangeAspect="1"/>
                </p:cNvGrpSpPr>
                <p:nvPr/>
              </p:nvGrpSpPr>
              <p:grpSpPr>
                <a:xfrm>
                  <a:off x="7760823" y="1905208"/>
                  <a:ext cx="292247" cy="182880"/>
                  <a:chOff x="469900" y="678504"/>
                  <a:chExt cx="8204200" cy="5133976"/>
                </a:xfrm>
                <a:grpFill/>
              </p:grpSpPr>
              <p:sp>
                <p:nvSpPr>
                  <p:cNvPr id="122"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23"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24"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114" name="Group 113"/>
                <p:cNvGrpSpPr>
                  <a:grpSpLocks noChangeAspect="1"/>
                </p:cNvGrpSpPr>
                <p:nvPr/>
              </p:nvGrpSpPr>
              <p:grpSpPr>
                <a:xfrm>
                  <a:off x="8381696" y="1997525"/>
                  <a:ext cx="146124" cy="91440"/>
                  <a:chOff x="469900" y="678504"/>
                  <a:chExt cx="8204200" cy="5133976"/>
                </a:xfrm>
                <a:grpFill/>
              </p:grpSpPr>
              <p:sp>
                <p:nvSpPr>
                  <p:cNvPr id="119"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20"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21"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115" name="Group 114"/>
                <p:cNvGrpSpPr>
                  <a:grpSpLocks noChangeAspect="1"/>
                </p:cNvGrpSpPr>
                <p:nvPr/>
              </p:nvGrpSpPr>
              <p:grpSpPr>
                <a:xfrm>
                  <a:off x="8585041" y="2101700"/>
                  <a:ext cx="91440" cy="57220"/>
                  <a:chOff x="469900" y="678504"/>
                  <a:chExt cx="8204200" cy="5133976"/>
                </a:xfrm>
                <a:grpFill/>
              </p:grpSpPr>
              <p:sp>
                <p:nvSpPr>
                  <p:cNvPr id="116"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17"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18"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grpSp>
            <p:nvGrpSpPr>
              <p:cNvPr id="51" name="Group 50"/>
              <p:cNvGrpSpPr>
                <a:grpSpLocks noChangeAspect="1"/>
              </p:cNvGrpSpPr>
              <p:nvPr/>
            </p:nvGrpSpPr>
            <p:grpSpPr>
              <a:xfrm>
                <a:off x="7327390" y="2269952"/>
                <a:ext cx="594360" cy="233539"/>
                <a:chOff x="7533090" y="1811979"/>
                <a:chExt cx="1179741" cy="463550"/>
              </a:xfrm>
              <a:solidFill>
                <a:schemeClr val="accent2"/>
              </a:solidFill>
            </p:grpSpPr>
            <p:sp>
              <p:nvSpPr>
                <p:cNvPr id="97" name="Freeform 70"/>
                <p:cNvSpPr>
                  <a:spLocks noChangeAspect="1" noEditPoints="1"/>
                </p:cNvSpPr>
                <p:nvPr/>
              </p:nvSpPr>
              <p:spPr bwMode="auto">
                <a:xfrm>
                  <a:off x="8296245" y="1818329"/>
                  <a:ext cx="416586" cy="457200"/>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sp>
              <p:nvSpPr>
                <p:cNvPr id="98" name="Freeform 71"/>
                <p:cNvSpPr>
                  <a:spLocks noChangeAspect="1" noEditPoints="1"/>
                </p:cNvSpPr>
                <p:nvPr/>
              </p:nvSpPr>
              <p:spPr bwMode="auto">
                <a:xfrm>
                  <a:off x="7533090" y="1811979"/>
                  <a:ext cx="747713" cy="463550"/>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nvGrpSpPr>
                <p:cNvPr id="99" name="Group 98"/>
                <p:cNvGrpSpPr>
                  <a:grpSpLocks noChangeAspect="1"/>
                </p:cNvGrpSpPr>
                <p:nvPr/>
              </p:nvGrpSpPr>
              <p:grpSpPr>
                <a:xfrm>
                  <a:off x="7760823" y="1905208"/>
                  <a:ext cx="292247" cy="182880"/>
                  <a:chOff x="469900" y="678504"/>
                  <a:chExt cx="8204200" cy="5133976"/>
                </a:xfrm>
                <a:grpFill/>
              </p:grpSpPr>
              <p:sp>
                <p:nvSpPr>
                  <p:cNvPr id="108"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09"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10"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100" name="Group 99"/>
                <p:cNvGrpSpPr>
                  <a:grpSpLocks noChangeAspect="1"/>
                </p:cNvGrpSpPr>
                <p:nvPr/>
              </p:nvGrpSpPr>
              <p:grpSpPr>
                <a:xfrm>
                  <a:off x="8381696" y="1997525"/>
                  <a:ext cx="146124" cy="91440"/>
                  <a:chOff x="469900" y="678504"/>
                  <a:chExt cx="8204200" cy="5133976"/>
                </a:xfrm>
                <a:grpFill/>
              </p:grpSpPr>
              <p:sp>
                <p:nvSpPr>
                  <p:cNvPr id="105"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06"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07"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101" name="Group 100"/>
                <p:cNvGrpSpPr>
                  <a:grpSpLocks noChangeAspect="1"/>
                </p:cNvGrpSpPr>
                <p:nvPr/>
              </p:nvGrpSpPr>
              <p:grpSpPr>
                <a:xfrm>
                  <a:off x="8585041" y="2101700"/>
                  <a:ext cx="91440" cy="57220"/>
                  <a:chOff x="469900" y="678504"/>
                  <a:chExt cx="8204200" cy="5133976"/>
                </a:xfrm>
                <a:grpFill/>
              </p:grpSpPr>
              <p:sp>
                <p:nvSpPr>
                  <p:cNvPr id="102"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03"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104"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grpSp>
            <p:nvGrpSpPr>
              <p:cNvPr id="52" name="Group 51"/>
              <p:cNvGrpSpPr>
                <a:grpSpLocks noChangeAspect="1"/>
              </p:cNvGrpSpPr>
              <p:nvPr/>
            </p:nvGrpSpPr>
            <p:grpSpPr>
              <a:xfrm>
                <a:off x="7970882" y="2269952"/>
                <a:ext cx="594360" cy="233539"/>
                <a:chOff x="7533090" y="1811979"/>
                <a:chExt cx="1179741" cy="463550"/>
              </a:xfrm>
              <a:solidFill>
                <a:schemeClr val="accent2"/>
              </a:solidFill>
            </p:grpSpPr>
            <p:sp>
              <p:nvSpPr>
                <p:cNvPr id="83" name="Freeform 70"/>
                <p:cNvSpPr>
                  <a:spLocks noChangeAspect="1" noEditPoints="1"/>
                </p:cNvSpPr>
                <p:nvPr/>
              </p:nvSpPr>
              <p:spPr bwMode="auto">
                <a:xfrm>
                  <a:off x="8296245" y="1818329"/>
                  <a:ext cx="416586" cy="457200"/>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sp>
              <p:nvSpPr>
                <p:cNvPr id="84" name="Freeform 71"/>
                <p:cNvSpPr>
                  <a:spLocks noChangeAspect="1" noEditPoints="1"/>
                </p:cNvSpPr>
                <p:nvPr/>
              </p:nvSpPr>
              <p:spPr bwMode="auto">
                <a:xfrm>
                  <a:off x="7533090" y="1811979"/>
                  <a:ext cx="747713" cy="463550"/>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nvGrpSpPr>
                <p:cNvPr id="85" name="Group 84"/>
                <p:cNvGrpSpPr>
                  <a:grpSpLocks noChangeAspect="1"/>
                </p:cNvGrpSpPr>
                <p:nvPr/>
              </p:nvGrpSpPr>
              <p:grpSpPr>
                <a:xfrm>
                  <a:off x="7760823" y="1905208"/>
                  <a:ext cx="292247" cy="182880"/>
                  <a:chOff x="469900" y="678504"/>
                  <a:chExt cx="8204200" cy="5133976"/>
                </a:xfrm>
                <a:grpFill/>
              </p:grpSpPr>
              <p:sp>
                <p:nvSpPr>
                  <p:cNvPr id="94"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95"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96"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86" name="Group 85"/>
                <p:cNvGrpSpPr>
                  <a:grpSpLocks noChangeAspect="1"/>
                </p:cNvGrpSpPr>
                <p:nvPr/>
              </p:nvGrpSpPr>
              <p:grpSpPr>
                <a:xfrm>
                  <a:off x="8381696" y="1997525"/>
                  <a:ext cx="146124" cy="91440"/>
                  <a:chOff x="469900" y="678504"/>
                  <a:chExt cx="8204200" cy="5133976"/>
                </a:xfrm>
                <a:grpFill/>
              </p:grpSpPr>
              <p:sp>
                <p:nvSpPr>
                  <p:cNvPr id="91"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92"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93"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87" name="Group 86"/>
                <p:cNvGrpSpPr>
                  <a:grpSpLocks noChangeAspect="1"/>
                </p:cNvGrpSpPr>
                <p:nvPr/>
              </p:nvGrpSpPr>
              <p:grpSpPr>
                <a:xfrm>
                  <a:off x="8585041" y="2101700"/>
                  <a:ext cx="91440" cy="57220"/>
                  <a:chOff x="469900" y="678504"/>
                  <a:chExt cx="8204200" cy="5133976"/>
                </a:xfrm>
                <a:grpFill/>
              </p:grpSpPr>
              <p:sp>
                <p:nvSpPr>
                  <p:cNvPr id="88"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89"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90"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grpSp>
            <p:nvGrpSpPr>
              <p:cNvPr id="53" name="Group 52"/>
              <p:cNvGrpSpPr>
                <a:grpSpLocks noChangeAspect="1"/>
              </p:cNvGrpSpPr>
              <p:nvPr/>
            </p:nvGrpSpPr>
            <p:grpSpPr>
              <a:xfrm>
                <a:off x="7327390" y="2587284"/>
                <a:ext cx="594360" cy="233539"/>
                <a:chOff x="7533090" y="1811979"/>
                <a:chExt cx="1179741" cy="463550"/>
              </a:xfrm>
              <a:solidFill>
                <a:schemeClr val="accent2"/>
              </a:solidFill>
            </p:grpSpPr>
            <p:sp>
              <p:nvSpPr>
                <p:cNvPr id="69" name="Freeform 70"/>
                <p:cNvSpPr>
                  <a:spLocks noChangeAspect="1" noEditPoints="1"/>
                </p:cNvSpPr>
                <p:nvPr/>
              </p:nvSpPr>
              <p:spPr bwMode="auto">
                <a:xfrm>
                  <a:off x="8296245" y="1818329"/>
                  <a:ext cx="416586" cy="457200"/>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sp>
              <p:nvSpPr>
                <p:cNvPr id="70" name="Freeform 71"/>
                <p:cNvSpPr>
                  <a:spLocks noChangeAspect="1" noEditPoints="1"/>
                </p:cNvSpPr>
                <p:nvPr/>
              </p:nvSpPr>
              <p:spPr bwMode="auto">
                <a:xfrm>
                  <a:off x="7533090" y="1811979"/>
                  <a:ext cx="747713" cy="463550"/>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nvGrpSpPr>
                <p:cNvPr id="71" name="Group 70"/>
                <p:cNvGrpSpPr>
                  <a:grpSpLocks noChangeAspect="1"/>
                </p:cNvGrpSpPr>
                <p:nvPr/>
              </p:nvGrpSpPr>
              <p:grpSpPr>
                <a:xfrm>
                  <a:off x="7760823" y="1905208"/>
                  <a:ext cx="292247" cy="182880"/>
                  <a:chOff x="469900" y="678504"/>
                  <a:chExt cx="8204200" cy="5133976"/>
                </a:xfrm>
                <a:grpFill/>
              </p:grpSpPr>
              <p:sp>
                <p:nvSpPr>
                  <p:cNvPr id="80"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81"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82"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72" name="Group 71"/>
                <p:cNvGrpSpPr>
                  <a:grpSpLocks noChangeAspect="1"/>
                </p:cNvGrpSpPr>
                <p:nvPr/>
              </p:nvGrpSpPr>
              <p:grpSpPr>
                <a:xfrm>
                  <a:off x="8381696" y="1997525"/>
                  <a:ext cx="146124" cy="91440"/>
                  <a:chOff x="469900" y="678504"/>
                  <a:chExt cx="8204200" cy="5133976"/>
                </a:xfrm>
                <a:grpFill/>
              </p:grpSpPr>
              <p:sp>
                <p:nvSpPr>
                  <p:cNvPr id="77"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78"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79"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73" name="Group 72"/>
                <p:cNvGrpSpPr>
                  <a:grpSpLocks noChangeAspect="1"/>
                </p:cNvGrpSpPr>
                <p:nvPr/>
              </p:nvGrpSpPr>
              <p:grpSpPr>
                <a:xfrm>
                  <a:off x="8585041" y="2101700"/>
                  <a:ext cx="91440" cy="57220"/>
                  <a:chOff x="469900" y="678504"/>
                  <a:chExt cx="8204200" cy="5133976"/>
                </a:xfrm>
                <a:grpFill/>
              </p:grpSpPr>
              <p:sp>
                <p:nvSpPr>
                  <p:cNvPr id="74"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75"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76"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grpSp>
            <p:nvGrpSpPr>
              <p:cNvPr id="54" name="Group 53"/>
              <p:cNvGrpSpPr>
                <a:grpSpLocks noChangeAspect="1"/>
              </p:cNvGrpSpPr>
              <p:nvPr/>
            </p:nvGrpSpPr>
            <p:grpSpPr>
              <a:xfrm>
                <a:off x="7970882" y="2587284"/>
                <a:ext cx="594360" cy="233539"/>
                <a:chOff x="7533090" y="1811979"/>
                <a:chExt cx="1179741" cy="463550"/>
              </a:xfrm>
              <a:solidFill>
                <a:schemeClr val="accent2"/>
              </a:solidFill>
            </p:grpSpPr>
            <p:sp>
              <p:nvSpPr>
                <p:cNvPr id="55" name="Freeform 70"/>
                <p:cNvSpPr>
                  <a:spLocks noChangeAspect="1" noEditPoints="1"/>
                </p:cNvSpPr>
                <p:nvPr/>
              </p:nvSpPr>
              <p:spPr bwMode="auto">
                <a:xfrm>
                  <a:off x="8296245" y="1818329"/>
                  <a:ext cx="416586" cy="457200"/>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sp>
              <p:nvSpPr>
                <p:cNvPr id="56" name="Freeform 71"/>
                <p:cNvSpPr>
                  <a:spLocks noChangeAspect="1" noEditPoints="1"/>
                </p:cNvSpPr>
                <p:nvPr/>
              </p:nvSpPr>
              <p:spPr bwMode="auto">
                <a:xfrm>
                  <a:off x="7533090" y="1811979"/>
                  <a:ext cx="747713" cy="463550"/>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nvGrpSpPr>
                <p:cNvPr id="57" name="Group 56"/>
                <p:cNvGrpSpPr>
                  <a:grpSpLocks noChangeAspect="1"/>
                </p:cNvGrpSpPr>
                <p:nvPr/>
              </p:nvGrpSpPr>
              <p:grpSpPr>
                <a:xfrm>
                  <a:off x="7760823" y="1905208"/>
                  <a:ext cx="292247" cy="182880"/>
                  <a:chOff x="469900" y="678504"/>
                  <a:chExt cx="8204200" cy="5133976"/>
                </a:xfrm>
                <a:grpFill/>
              </p:grpSpPr>
              <p:sp>
                <p:nvSpPr>
                  <p:cNvPr id="66"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67"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68"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58" name="Group 57"/>
                <p:cNvGrpSpPr>
                  <a:grpSpLocks noChangeAspect="1"/>
                </p:cNvGrpSpPr>
                <p:nvPr/>
              </p:nvGrpSpPr>
              <p:grpSpPr>
                <a:xfrm>
                  <a:off x="8381696" y="1997525"/>
                  <a:ext cx="146124" cy="91440"/>
                  <a:chOff x="469900" y="678504"/>
                  <a:chExt cx="8204200" cy="5133976"/>
                </a:xfrm>
                <a:grpFill/>
              </p:grpSpPr>
              <p:sp>
                <p:nvSpPr>
                  <p:cNvPr id="63"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64"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65"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nvGrpSpPr>
                <p:cNvPr id="59" name="Group 58"/>
                <p:cNvGrpSpPr>
                  <a:grpSpLocks noChangeAspect="1"/>
                </p:cNvGrpSpPr>
                <p:nvPr/>
              </p:nvGrpSpPr>
              <p:grpSpPr>
                <a:xfrm>
                  <a:off x="8585041" y="2101700"/>
                  <a:ext cx="91440" cy="57220"/>
                  <a:chOff x="469900" y="678504"/>
                  <a:chExt cx="8204200" cy="5133976"/>
                </a:xfrm>
                <a:grpFill/>
              </p:grpSpPr>
              <p:sp>
                <p:nvSpPr>
                  <p:cNvPr id="60" name="Freeform 369"/>
                  <p:cNvSpPr>
                    <a:spLocks/>
                  </p:cNvSpPr>
                  <p:nvPr/>
                </p:nvSpPr>
                <p:spPr bwMode="auto">
                  <a:xfrm>
                    <a:off x="2135189" y="2604143"/>
                    <a:ext cx="4875209" cy="2125666"/>
                  </a:xfrm>
                  <a:custGeom>
                    <a:avLst/>
                    <a:gdLst>
                      <a:gd name="T0" fmla="*/ 1651 w 3071"/>
                      <a:gd name="T1" fmla="*/ 5 h 1339"/>
                      <a:gd name="T2" fmla="*/ 1883 w 3071"/>
                      <a:gd name="T3" fmla="*/ 36 h 1339"/>
                      <a:gd name="T4" fmla="*/ 2107 w 3071"/>
                      <a:gd name="T5" fmla="*/ 96 h 1339"/>
                      <a:gd name="T6" fmla="*/ 2320 w 3071"/>
                      <a:gd name="T7" fmla="*/ 185 h 1339"/>
                      <a:gd name="T8" fmla="*/ 2520 w 3071"/>
                      <a:gd name="T9" fmla="*/ 299 h 1339"/>
                      <a:gd name="T10" fmla="*/ 2703 w 3071"/>
                      <a:gd name="T11" fmla="*/ 440 h 1339"/>
                      <a:gd name="T12" fmla="*/ 2868 w 3071"/>
                      <a:gd name="T13" fmla="*/ 606 h 1339"/>
                      <a:gd name="T14" fmla="*/ 3012 w 3071"/>
                      <a:gd name="T15" fmla="*/ 794 h 1339"/>
                      <a:gd name="T16" fmla="*/ 3056 w 3071"/>
                      <a:gd name="T17" fmla="*/ 886 h 1339"/>
                      <a:gd name="T18" fmla="*/ 3071 w 3071"/>
                      <a:gd name="T19" fmla="*/ 983 h 1339"/>
                      <a:gd name="T20" fmla="*/ 3059 w 3071"/>
                      <a:gd name="T21" fmla="*/ 1080 h 1339"/>
                      <a:gd name="T22" fmla="*/ 3020 w 3071"/>
                      <a:gd name="T23" fmla="*/ 1170 h 1339"/>
                      <a:gd name="T24" fmla="*/ 2955 w 3071"/>
                      <a:gd name="T25" fmla="*/ 1248 h 1339"/>
                      <a:gd name="T26" fmla="*/ 2868 w 3071"/>
                      <a:gd name="T27" fmla="*/ 1306 h 1339"/>
                      <a:gd name="T28" fmla="*/ 2771 w 3071"/>
                      <a:gd name="T29" fmla="*/ 1334 h 1339"/>
                      <a:gd name="T30" fmla="*/ 2672 w 3071"/>
                      <a:gd name="T31" fmla="*/ 1335 h 1339"/>
                      <a:gd name="T32" fmla="*/ 2580 w 3071"/>
                      <a:gd name="T33" fmla="*/ 1309 h 1339"/>
                      <a:gd name="T34" fmla="*/ 2495 w 3071"/>
                      <a:gd name="T35" fmla="*/ 1257 h 1339"/>
                      <a:gd name="T36" fmla="*/ 2428 w 3071"/>
                      <a:gd name="T37" fmla="*/ 1182 h 1339"/>
                      <a:gd name="T38" fmla="*/ 2316 w 3071"/>
                      <a:gd name="T39" fmla="*/ 1041 h 1339"/>
                      <a:gd name="T40" fmla="*/ 2186 w 3071"/>
                      <a:gd name="T41" fmla="*/ 924 h 1339"/>
                      <a:gd name="T42" fmla="*/ 2041 w 3071"/>
                      <a:gd name="T43" fmla="*/ 830 h 1339"/>
                      <a:gd name="T44" fmla="*/ 1880 w 3071"/>
                      <a:gd name="T45" fmla="*/ 759 h 1339"/>
                      <a:gd name="T46" fmla="*/ 1710 w 3071"/>
                      <a:gd name="T47" fmla="*/ 717 h 1339"/>
                      <a:gd name="T48" fmla="*/ 1532 w 3071"/>
                      <a:gd name="T49" fmla="*/ 702 h 1339"/>
                      <a:gd name="T50" fmla="*/ 1341 w 3071"/>
                      <a:gd name="T51" fmla="*/ 719 h 1339"/>
                      <a:gd name="T52" fmla="*/ 1158 w 3071"/>
                      <a:gd name="T53" fmla="*/ 769 h 1339"/>
                      <a:gd name="T54" fmla="*/ 987 w 3071"/>
                      <a:gd name="T55" fmla="*/ 850 h 1339"/>
                      <a:gd name="T56" fmla="*/ 832 w 3071"/>
                      <a:gd name="T57" fmla="*/ 961 h 1339"/>
                      <a:gd name="T58" fmla="*/ 699 w 3071"/>
                      <a:gd name="T59" fmla="*/ 1098 h 1339"/>
                      <a:gd name="T60" fmla="*/ 608 w 3071"/>
                      <a:gd name="T61" fmla="*/ 1216 h 1339"/>
                      <a:gd name="T62" fmla="*/ 531 w 3071"/>
                      <a:gd name="T63" fmla="*/ 1279 h 1339"/>
                      <a:gd name="T64" fmla="*/ 440 w 3071"/>
                      <a:gd name="T65" fmla="*/ 1318 h 1339"/>
                      <a:gd name="T66" fmla="*/ 343 w 3071"/>
                      <a:gd name="T67" fmla="*/ 1329 h 1339"/>
                      <a:gd name="T68" fmla="*/ 246 w 3071"/>
                      <a:gd name="T69" fmla="*/ 1314 h 1339"/>
                      <a:gd name="T70" fmla="*/ 154 w 3071"/>
                      <a:gd name="T71" fmla="*/ 1270 h 1339"/>
                      <a:gd name="T72" fmla="*/ 79 w 3071"/>
                      <a:gd name="T73" fmla="*/ 1201 h 1339"/>
                      <a:gd name="T74" fmla="*/ 27 w 3071"/>
                      <a:gd name="T75" fmla="*/ 1116 h 1339"/>
                      <a:gd name="T76" fmla="*/ 2 w 3071"/>
                      <a:gd name="T77" fmla="*/ 1022 h 1339"/>
                      <a:gd name="T78" fmla="*/ 3 w 3071"/>
                      <a:gd name="T79" fmla="*/ 924 h 1339"/>
                      <a:gd name="T80" fmla="*/ 33 w 3071"/>
                      <a:gd name="T81" fmla="*/ 828 h 1339"/>
                      <a:gd name="T82" fmla="*/ 129 w 3071"/>
                      <a:gd name="T83" fmla="*/ 687 h 1339"/>
                      <a:gd name="T84" fmla="*/ 284 w 3071"/>
                      <a:gd name="T85" fmla="*/ 514 h 1339"/>
                      <a:gd name="T86" fmla="*/ 458 w 3071"/>
                      <a:gd name="T87" fmla="*/ 362 h 1339"/>
                      <a:gd name="T88" fmla="*/ 649 w 3071"/>
                      <a:gd name="T89" fmla="*/ 237 h 1339"/>
                      <a:gd name="T90" fmla="*/ 854 w 3071"/>
                      <a:gd name="T91" fmla="*/ 135 h 1339"/>
                      <a:gd name="T92" fmla="*/ 1071 w 3071"/>
                      <a:gd name="T93" fmla="*/ 61 h 1339"/>
                      <a:gd name="T94" fmla="*/ 1299 w 3071"/>
                      <a:gd name="T95" fmla="*/ 16 h 1339"/>
                      <a:gd name="T96" fmla="*/ 1532 w 3071"/>
                      <a:gd name="T9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1" h="1339">
                        <a:moveTo>
                          <a:pt x="1532" y="0"/>
                        </a:moveTo>
                        <a:lnTo>
                          <a:pt x="1651" y="5"/>
                        </a:lnTo>
                        <a:lnTo>
                          <a:pt x="1768" y="16"/>
                        </a:lnTo>
                        <a:lnTo>
                          <a:pt x="1883" y="36"/>
                        </a:lnTo>
                        <a:lnTo>
                          <a:pt x="1997" y="63"/>
                        </a:lnTo>
                        <a:lnTo>
                          <a:pt x="2107" y="96"/>
                        </a:lnTo>
                        <a:lnTo>
                          <a:pt x="2215" y="136"/>
                        </a:lnTo>
                        <a:lnTo>
                          <a:pt x="2320" y="185"/>
                        </a:lnTo>
                        <a:lnTo>
                          <a:pt x="2421" y="240"/>
                        </a:lnTo>
                        <a:lnTo>
                          <a:pt x="2520" y="299"/>
                        </a:lnTo>
                        <a:lnTo>
                          <a:pt x="2614" y="367"/>
                        </a:lnTo>
                        <a:lnTo>
                          <a:pt x="2703" y="440"/>
                        </a:lnTo>
                        <a:lnTo>
                          <a:pt x="2788" y="520"/>
                        </a:lnTo>
                        <a:lnTo>
                          <a:pt x="2868" y="606"/>
                        </a:lnTo>
                        <a:lnTo>
                          <a:pt x="2943" y="697"/>
                        </a:lnTo>
                        <a:lnTo>
                          <a:pt x="3012" y="794"/>
                        </a:lnTo>
                        <a:lnTo>
                          <a:pt x="3037" y="839"/>
                        </a:lnTo>
                        <a:lnTo>
                          <a:pt x="3056" y="886"/>
                        </a:lnTo>
                        <a:lnTo>
                          <a:pt x="3067" y="935"/>
                        </a:lnTo>
                        <a:lnTo>
                          <a:pt x="3071" y="983"/>
                        </a:lnTo>
                        <a:lnTo>
                          <a:pt x="3068" y="1032"/>
                        </a:lnTo>
                        <a:lnTo>
                          <a:pt x="3059" y="1080"/>
                        </a:lnTo>
                        <a:lnTo>
                          <a:pt x="3042" y="1127"/>
                        </a:lnTo>
                        <a:lnTo>
                          <a:pt x="3020" y="1170"/>
                        </a:lnTo>
                        <a:lnTo>
                          <a:pt x="2990" y="1210"/>
                        </a:lnTo>
                        <a:lnTo>
                          <a:pt x="2955" y="1248"/>
                        </a:lnTo>
                        <a:lnTo>
                          <a:pt x="2915" y="1279"/>
                        </a:lnTo>
                        <a:lnTo>
                          <a:pt x="2868" y="1306"/>
                        </a:lnTo>
                        <a:lnTo>
                          <a:pt x="2819" y="1323"/>
                        </a:lnTo>
                        <a:lnTo>
                          <a:pt x="2771" y="1334"/>
                        </a:lnTo>
                        <a:lnTo>
                          <a:pt x="2721" y="1339"/>
                        </a:lnTo>
                        <a:lnTo>
                          <a:pt x="2672" y="1335"/>
                        </a:lnTo>
                        <a:lnTo>
                          <a:pt x="2625" y="1324"/>
                        </a:lnTo>
                        <a:lnTo>
                          <a:pt x="2580" y="1309"/>
                        </a:lnTo>
                        <a:lnTo>
                          <a:pt x="2536" y="1285"/>
                        </a:lnTo>
                        <a:lnTo>
                          <a:pt x="2495" y="1257"/>
                        </a:lnTo>
                        <a:lnTo>
                          <a:pt x="2459" y="1223"/>
                        </a:lnTo>
                        <a:lnTo>
                          <a:pt x="2428" y="1182"/>
                        </a:lnTo>
                        <a:lnTo>
                          <a:pt x="2374" y="1108"/>
                        </a:lnTo>
                        <a:lnTo>
                          <a:pt x="2316" y="1041"/>
                        </a:lnTo>
                        <a:lnTo>
                          <a:pt x="2254" y="980"/>
                        </a:lnTo>
                        <a:lnTo>
                          <a:pt x="2186" y="924"/>
                        </a:lnTo>
                        <a:lnTo>
                          <a:pt x="2116" y="874"/>
                        </a:lnTo>
                        <a:lnTo>
                          <a:pt x="2041" y="830"/>
                        </a:lnTo>
                        <a:lnTo>
                          <a:pt x="1963" y="791"/>
                        </a:lnTo>
                        <a:lnTo>
                          <a:pt x="1880" y="759"/>
                        </a:lnTo>
                        <a:lnTo>
                          <a:pt x="1797" y="734"/>
                        </a:lnTo>
                        <a:lnTo>
                          <a:pt x="1710" y="717"/>
                        </a:lnTo>
                        <a:lnTo>
                          <a:pt x="1621" y="706"/>
                        </a:lnTo>
                        <a:lnTo>
                          <a:pt x="1532" y="702"/>
                        </a:lnTo>
                        <a:lnTo>
                          <a:pt x="1435" y="706"/>
                        </a:lnTo>
                        <a:lnTo>
                          <a:pt x="1341" y="719"/>
                        </a:lnTo>
                        <a:lnTo>
                          <a:pt x="1247" y="741"/>
                        </a:lnTo>
                        <a:lnTo>
                          <a:pt x="1158" y="769"/>
                        </a:lnTo>
                        <a:lnTo>
                          <a:pt x="1070" y="806"/>
                        </a:lnTo>
                        <a:lnTo>
                          <a:pt x="987" y="850"/>
                        </a:lnTo>
                        <a:lnTo>
                          <a:pt x="907" y="902"/>
                        </a:lnTo>
                        <a:lnTo>
                          <a:pt x="832" y="961"/>
                        </a:lnTo>
                        <a:lnTo>
                          <a:pt x="763" y="1026"/>
                        </a:lnTo>
                        <a:lnTo>
                          <a:pt x="699" y="1098"/>
                        </a:lnTo>
                        <a:lnTo>
                          <a:pt x="641" y="1176"/>
                        </a:lnTo>
                        <a:lnTo>
                          <a:pt x="608" y="1216"/>
                        </a:lnTo>
                        <a:lnTo>
                          <a:pt x="572" y="1251"/>
                        </a:lnTo>
                        <a:lnTo>
                          <a:pt x="531" y="1279"/>
                        </a:lnTo>
                        <a:lnTo>
                          <a:pt x="487" y="1303"/>
                        </a:lnTo>
                        <a:lnTo>
                          <a:pt x="440" y="1318"/>
                        </a:lnTo>
                        <a:lnTo>
                          <a:pt x="393" y="1328"/>
                        </a:lnTo>
                        <a:lnTo>
                          <a:pt x="343" y="1329"/>
                        </a:lnTo>
                        <a:lnTo>
                          <a:pt x="295" y="1326"/>
                        </a:lnTo>
                        <a:lnTo>
                          <a:pt x="246" y="1314"/>
                        </a:lnTo>
                        <a:lnTo>
                          <a:pt x="199" y="1296"/>
                        </a:lnTo>
                        <a:lnTo>
                          <a:pt x="154" y="1270"/>
                        </a:lnTo>
                        <a:lnTo>
                          <a:pt x="113" y="1237"/>
                        </a:lnTo>
                        <a:lnTo>
                          <a:pt x="79" y="1201"/>
                        </a:lnTo>
                        <a:lnTo>
                          <a:pt x="49" y="1160"/>
                        </a:lnTo>
                        <a:lnTo>
                          <a:pt x="27" y="1116"/>
                        </a:lnTo>
                        <a:lnTo>
                          <a:pt x="11" y="1069"/>
                        </a:lnTo>
                        <a:lnTo>
                          <a:pt x="2" y="1022"/>
                        </a:lnTo>
                        <a:lnTo>
                          <a:pt x="0" y="972"/>
                        </a:lnTo>
                        <a:lnTo>
                          <a:pt x="3" y="924"/>
                        </a:lnTo>
                        <a:lnTo>
                          <a:pt x="16" y="875"/>
                        </a:lnTo>
                        <a:lnTo>
                          <a:pt x="33" y="828"/>
                        </a:lnTo>
                        <a:lnTo>
                          <a:pt x="60" y="783"/>
                        </a:lnTo>
                        <a:lnTo>
                          <a:pt x="129" y="687"/>
                        </a:lnTo>
                        <a:lnTo>
                          <a:pt x="204" y="598"/>
                        </a:lnTo>
                        <a:lnTo>
                          <a:pt x="284" y="514"/>
                        </a:lnTo>
                        <a:lnTo>
                          <a:pt x="368" y="435"/>
                        </a:lnTo>
                        <a:lnTo>
                          <a:pt x="458" y="362"/>
                        </a:lnTo>
                        <a:lnTo>
                          <a:pt x="552" y="296"/>
                        </a:lnTo>
                        <a:lnTo>
                          <a:pt x="649" y="237"/>
                        </a:lnTo>
                        <a:lnTo>
                          <a:pt x="749" y="182"/>
                        </a:lnTo>
                        <a:lnTo>
                          <a:pt x="854" y="135"/>
                        </a:lnTo>
                        <a:lnTo>
                          <a:pt x="962" y="94"/>
                        </a:lnTo>
                        <a:lnTo>
                          <a:pt x="1071" y="61"/>
                        </a:lnTo>
                        <a:lnTo>
                          <a:pt x="1184" y="35"/>
                        </a:lnTo>
                        <a:lnTo>
                          <a:pt x="1299" y="16"/>
                        </a:lnTo>
                        <a:lnTo>
                          <a:pt x="1414" y="5"/>
                        </a:lnTo>
                        <a:lnTo>
                          <a:pt x="1532"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61" name="Freeform 370"/>
                  <p:cNvSpPr>
                    <a:spLocks/>
                  </p:cNvSpPr>
                  <p:nvPr/>
                </p:nvSpPr>
                <p:spPr bwMode="auto">
                  <a:xfrm>
                    <a:off x="469900" y="678504"/>
                    <a:ext cx="8204200" cy="3016250"/>
                  </a:xfrm>
                  <a:custGeom>
                    <a:avLst/>
                    <a:gdLst>
                      <a:gd name="T0" fmla="*/ 2739 w 5168"/>
                      <a:gd name="T1" fmla="*/ 3 h 1900"/>
                      <a:gd name="T2" fmla="*/ 3055 w 5168"/>
                      <a:gd name="T3" fmla="*/ 38 h 1900"/>
                      <a:gd name="T4" fmla="*/ 3362 w 5168"/>
                      <a:gd name="T5" fmla="*/ 102 h 1900"/>
                      <a:gd name="T6" fmla="*/ 3660 w 5168"/>
                      <a:gd name="T7" fmla="*/ 197 h 1900"/>
                      <a:gd name="T8" fmla="*/ 3945 w 5168"/>
                      <a:gd name="T9" fmla="*/ 323 h 1900"/>
                      <a:gd name="T10" fmla="*/ 4216 w 5168"/>
                      <a:gd name="T11" fmla="*/ 478 h 1900"/>
                      <a:gd name="T12" fmla="*/ 4470 w 5168"/>
                      <a:gd name="T13" fmla="*/ 659 h 1900"/>
                      <a:gd name="T14" fmla="*/ 4704 w 5168"/>
                      <a:gd name="T15" fmla="*/ 866 h 1900"/>
                      <a:gd name="T16" fmla="*/ 4919 w 5168"/>
                      <a:gd name="T17" fmla="*/ 1099 h 1900"/>
                      <a:gd name="T18" fmla="*/ 5108 w 5168"/>
                      <a:gd name="T19" fmla="*/ 1356 h 1900"/>
                      <a:gd name="T20" fmla="*/ 5152 w 5168"/>
                      <a:gd name="T21" fmla="*/ 1448 h 1900"/>
                      <a:gd name="T22" fmla="*/ 5168 w 5168"/>
                      <a:gd name="T23" fmla="*/ 1545 h 1900"/>
                      <a:gd name="T24" fmla="*/ 5155 w 5168"/>
                      <a:gd name="T25" fmla="*/ 1642 h 1900"/>
                      <a:gd name="T26" fmla="*/ 5116 w 5168"/>
                      <a:gd name="T27" fmla="*/ 1733 h 1900"/>
                      <a:gd name="T28" fmla="*/ 5052 w 5168"/>
                      <a:gd name="T29" fmla="*/ 1810 h 1900"/>
                      <a:gd name="T30" fmla="*/ 4966 w 5168"/>
                      <a:gd name="T31" fmla="*/ 1868 h 1900"/>
                      <a:gd name="T32" fmla="*/ 4867 w 5168"/>
                      <a:gd name="T33" fmla="*/ 1897 h 1900"/>
                      <a:gd name="T34" fmla="*/ 4769 w 5168"/>
                      <a:gd name="T35" fmla="*/ 1897 h 1900"/>
                      <a:gd name="T36" fmla="*/ 4676 w 5168"/>
                      <a:gd name="T37" fmla="*/ 1871 h 1900"/>
                      <a:gd name="T38" fmla="*/ 4593 w 5168"/>
                      <a:gd name="T39" fmla="*/ 1819 h 1900"/>
                      <a:gd name="T40" fmla="*/ 4524 w 5168"/>
                      <a:gd name="T41" fmla="*/ 1744 h 1900"/>
                      <a:gd name="T42" fmla="*/ 4360 w 5168"/>
                      <a:gd name="T43" fmla="*/ 1525 h 1900"/>
                      <a:gd name="T44" fmla="*/ 4172 w 5168"/>
                      <a:gd name="T45" fmla="*/ 1328 h 1900"/>
                      <a:gd name="T46" fmla="*/ 3965 w 5168"/>
                      <a:gd name="T47" fmla="*/ 1157 h 1900"/>
                      <a:gd name="T48" fmla="*/ 3741 w 5168"/>
                      <a:gd name="T49" fmla="*/ 1010 h 1900"/>
                      <a:gd name="T50" fmla="*/ 3502 w 5168"/>
                      <a:gd name="T51" fmla="*/ 891 h 1900"/>
                      <a:gd name="T52" fmla="*/ 3250 w 5168"/>
                      <a:gd name="T53" fmla="*/ 799 h 1900"/>
                      <a:gd name="T54" fmla="*/ 2986 w 5168"/>
                      <a:gd name="T55" fmla="*/ 736 h 1900"/>
                      <a:gd name="T56" fmla="*/ 2717 w 5168"/>
                      <a:gd name="T57" fmla="*/ 705 h 1900"/>
                      <a:gd name="T58" fmla="*/ 2441 w 5168"/>
                      <a:gd name="T59" fmla="*/ 705 h 1900"/>
                      <a:gd name="T60" fmla="*/ 2174 w 5168"/>
                      <a:gd name="T61" fmla="*/ 736 h 1900"/>
                      <a:gd name="T62" fmla="*/ 1912 w 5168"/>
                      <a:gd name="T63" fmla="*/ 797 h 1900"/>
                      <a:gd name="T64" fmla="*/ 1662 w 5168"/>
                      <a:gd name="T65" fmla="*/ 888 h 1900"/>
                      <a:gd name="T66" fmla="*/ 1424 w 5168"/>
                      <a:gd name="T67" fmla="*/ 1005 h 1900"/>
                      <a:gd name="T68" fmla="*/ 1200 w 5168"/>
                      <a:gd name="T69" fmla="*/ 1151 h 1900"/>
                      <a:gd name="T70" fmla="*/ 994 w 5168"/>
                      <a:gd name="T71" fmla="*/ 1320 h 1900"/>
                      <a:gd name="T72" fmla="*/ 807 w 5168"/>
                      <a:gd name="T73" fmla="*/ 1514 h 1900"/>
                      <a:gd name="T74" fmla="*/ 642 w 5168"/>
                      <a:gd name="T75" fmla="*/ 1730 h 1900"/>
                      <a:gd name="T76" fmla="*/ 572 w 5168"/>
                      <a:gd name="T77" fmla="*/ 1807 h 1900"/>
                      <a:gd name="T78" fmla="*/ 487 w 5168"/>
                      <a:gd name="T79" fmla="*/ 1857 h 1900"/>
                      <a:gd name="T80" fmla="*/ 393 w 5168"/>
                      <a:gd name="T81" fmla="*/ 1882 h 1900"/>
                      <a:gd name="T82" fmla="*/ 294 w 5168"/>
                      <a:gd name="T83" fmla="*/ 1880 h 1900"/>
                      <a:gd name="T84" fmla="*/ 199 w 5168"/>
                      <a:gd name="T85" fmla="*/ 1850 h 1900"/>
                      <a:gd name="T86" fmla="*/ 114 w 5168"/>
                      <a:gd name="T87" fmla="*/ 1792 h 1900"/>
                      <a:gd name="T88" fmla="*/ 50 w 5168"/>
                      <a:gd name="T89" fmla="*/ 1714 h 1900"/>
                      <a:gd name="T90" fmla="*/ 13 w 5168"/>
                      <a:gd name="T91" fmla="*/ 1625 h 1900"/>
                      <a:gd name="T92" fmla="*/ 0 w 5168"/>
                      <a:gd name="T93" fmla="*/ 1528 h 1900"/>
                      <a:gd name="T94" fmla="*/ 16 w 5168"/>
                      <a:gd name="T95" fmla="*/ 1431 h 1900"/>
                      <a:gd name="T96" fmla="*/ 60 w 5168"/>
                      <a:gd name="T97" fmla="*/ 1339 h 1900"/>
                      <a:gd name="T98" fmla="*/ 251 w 5168"/>
                      <a:gd name="T99" fmla="*/ 1085 h 1900"/>
                      <a:gd name="T100" fmla="*/ 465 w 5168"/>
                      <a:gd name="T101" fmla="*/ 855 h 1900"/>
                      <a:gd name="T102" fmla="*/ 700 w 5168"/>
                      <a:gd name="T103" fmla="*/ 650 h 1900"/>
                      <a:gd name="T104" fmla="*/ 952 w 5168"/>
                      <a:gd name="T105" fmla="*/ 471 h 1900"/>
                      <a:gd name="T106" fmla="*/ 1222 w 5168"/>
                      <a:gd name="T107" fmla="*/ 320 h 1900"/>
                      <a:gd name="T108" fmla="*/ 1505 w 5168"/>
                      <a:gd name="T109" fmla="*/ 196 h 1900"/>
                      <a:gd name="T110" fmla="*/ 1801 w 5168"/>
                      <a:gd name="T111" fmla="*/ 100 h 1900"/>
                      <a:gd name="T112" fmla="*/ 2106 w 5168"/>
                      <a:gd name="T113" fmla="*/ 36 h 1900"/>
                      <a:gd name="T114" fmla="*/ 2420 w 5168"/>
                      <a:gd name="T115" fmla="*/ 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8" h="1900">
                        <a:moveTo>
                          <a:pt x="2579" y="0"/>
                        </a:moveTo>
                        <a:lnTo>
                          <a:pt x="2739" y="3"/>
                        </a:lnTo>
                        <a:lnTo>
                          <a:pt x="2897" y="16"/>
                        </a:lnTo>
                        <a:lnTo>
                          <a:pt x="3055" y="38"/>
                        </a:lnTo>
                        <a:lnTo>
                          <a:pt x="3210" y="66"/>
                        </a:lnTo>
                        <a:lnTo>
                          <a:pt x="3362" y="102"/>
                        </a:lnTo>
                        <a:lnTo>
                          <a:pt x="3513" y="146"/>
                        </a:lnTo>
                        <a:lnTo>
                          <a:pt x="3660" y="197"/>
                        </a:lnTo>
                        <a:lnTo>
                          <a:pt x="3804" y="257"/>
                        </a:lnTo>
                        <a:lnTo>
                          <a:pt x="3945" y="323"/>
                        </a:lnTo>
                        <a:lnTo>
                          <a:pt x="4083" y="396"/>
                        </a:lnTo>
                        <a:lnTo>
                          <a:pt x="4216" y="478"/>
                        </a:lnTo>
                        <a:lnTo>
                          <a:pt x="4344" y="565"/>
                        </a:lnTo>
                        <a:lnTo>
                          <a:pt x="4470" y="659"/>
                        </a:lnTo>
                        <a:lnTo>
                          <a:pt x="4590" y="759"/>
                        </a:lnTo>
                        <a:lnTo>
                          <a:pt x="4704" y="866"/>
                        </a:lnTo>
                        <a:lnTo>
                          <a:pt x="4814" y="980"/>
                        </a:lnTo>
                        <a:lnTo>
                          <a:pt x="4919" y="1099"/>
                        </a:lnTo>
                        <a:lnTo>
                          <a:pt x="5016" y="1224"/>
                        </a:lnTo>
                        <a:lnTo>
                          <a:pt x="5108" y="1356"/>
                        </a:lnTo>
                        <a:lnTo>
                          <a:pt x="5135" y="1401"/>
                        </a:lnTo>
                        <a:lnTo>
                          <a:pt x="5152" y="1448"/>
                        </a:lnTo>
                        <a:lnTo>
                          <a:pt x="5163" y="1497"/>
                        </a:lnTo>
                        <a:lnTo>
                          <a:pt x="5168" y="1545"/>
                        </a:lnTo>
                        <a:lnTo>
                          <a:pt x="5165" y="1595"/>
                        </a:lnTo>
                        <a:lnTo>
                          <a:pt x="5155" y="1642"/>
                        </a:lnTo>
                        <a:lnTo>
                          <a:pt x="5140" y="1689"/>
                        </a:lnTo>
                        <a:lnTo>
                          <a:pt x="5116" y="1733"/>
                        </a:lnTo>
                        <a:lnTo>
                          <a:pt x="5088" y="1774"/>
                        </a:lnTo>
                        <a:lnTo>
                          <a:pt x="5052" y="1810"/>
                        </a:lnTo>
                        <a:lnTo>
                          <a:pt x="5011" y="1841"/>
                        </a:lnTo>
                        <a:lnTo>
                          <a:pt x="4966" y="1868"/>
                        </a:lnTo>
                        <a:lnTo>
                          <a:pt x="4917" y="1886"/>
                        </a:lnTo>
                        <a:lnTo>
                          <a:pt x="4867" y="1897"/>
                        </a:lnTo>
                        <a:lnTo>
                          <a:pt x="4817" y="1900"/>
                        </a:lnTo>
                        <a:lnTo>
                          <a:pt x="4769" y="1897"/>
                        </a:lnTo>
                        <a:lnTo>
                          <a:pt x="4722" y="1886"/>
                        </a:lnTo>
                        <a:lnTo>
                          <a:pt x="4676" y="1871"/>
                        </a:lnTo>
                        <a:lnTo>
                          <a:pt x="4632" y="1849"/>
                        </a:lnTo>
                        <a:lnTo>
                          <a:pt x="4593" y="1819"/>
                        </a:lnTo>
                        <a:lnTo>
                          <a:pt x="4557" y="1785"/>
                        </a:lnTo>
                        <a:lnTo>
                          <a:pt x="4524" y="1744"/>
                        </a:lnTo>
                        <a:lnTo>
                          <a:pt x="4446" y="1631"/>
                        </a:lnTo>
                        <a:lnTo>
                          <a:pt x="4360" y="1525"/>
                        </a:lnTo>
                        <a:lnTo>
                          <a:pt x="4269" y="1423"/>
                        </a:lnTo>
                        <a:lnTo>
                          <a:pt x="4172" y="1328"/>
                        </a:lnTo>
                        <a:lnTo>
                          <a:pt x="4072" y="1238"/>
                        </a:lnTo>
                        <a:lnTo>
                          <a:pt x="3965" y="1157"/>
                        </a:lnTo>
                        <a:lnTo>
                          <a:pt x="3856" y="1080"/>
                        </a:lnTo>
                        <a:lnTo>
                          <a:pt x="3741" y="1010"/>
                        </a:lnTo>
                        <a:lnTo>
                          <a:pt x="3624" y="947"/>
                        </a:lnTo>
                        <a:lnTo>
                          <a:pt x="3502" y="891"/>
                        </a:lnTo>
                        <a:lnTo>
                          <a:pt x="3378" y="841"/>
                        </a:lnTo>
                        <a:lnTo>
                          <a:pt x="3250" y="799"/>
                        </a:lnTo>
                        <a:lnTo>
                          <a:pt x="3120" y="764"/>
                        </a:lnTo>
                        <a:lnTo>
                          <a:pt x="2986" y="736"/>
                        </a:lnTo>
                        <a:lnTo>
                          <a:pt x="2853" y="717"/>
                        </a:lnTo>
                        <a:lnTo>
                          <a:pt x="2717" y="705"/>
                        </a:lnTo>
                        <a:lnTo>
                          <a:pt x="2579" y="701"/>
                        </a:lnTo>
                        <a:lnTo>
                          <a:pt x="2441" y="705"/>
                        </a:lnTo>
                        <a:lnTo>
                          <a:pt x="2307" y="717"/>
                        </a:lnTo>
                        <a:lnTo>
                          <a:pt x="2174" y="736"/>
                        </a:lnTo>
                        <a:lnTo>
                          <a:pt x="2042" y="763"/>
                        </a:lnTo>
                        <a:lnTo>
                          <a:pt x="1912" y="797"/>
                        </a:lnTo>
                        <a:lnTo>
                          <a:pt x="1785" y="839"/>
                        </a:lnTo>
                        <a:lnTo>
                          <a:pt x="1662" y="888"/>
                        </a:lnTo>
                        <a:lnTo>
                          <a:pt x="1541" y="944"/>
                        </a:lnTo>
                        <a:lnTo>
                          <a:pt x="1424" y="1005"/>
                        </a:lnTo>
                        <a:lnTo>
                          <a:pt x="1309" y="1076"/>
                        </a:lnTo>
                        <a:lnTo>
                          <a:pt x="1200" y="1151"/>
                        </a:lnTo>
                        <a:lnTo>
                          <a:pt x="1095" y="1232"/>
                        </a:lnTo>
                        <a:lnTo>
                          <a:pt x="994" y="1320"/>
                        </a:lnTo>
                        <a:lnTo>
                          <a:pt x="897" y="1414"/>
                        </a:lnTo>
                        <a:lnTo>
                          <a:pt x="807" y="1514"/>
                        </a:lnTo>
                        <a:lnTo>
                          <a:pt x="720" y="1619"/>
                        </a:lnTo>
                        <a:lnTo>
                          <a:pt x="642" y="1730"/>
                        </a:lnTo>
                        <a:lnTo>
                          <a:pt x="609" y="1771"/>
                        </a:lnTo>
                        <a:lnTo>
                          <a:pt x="572" y="1807"/>
                        </a:lnTo>
                        <a:lnTo>
                          <a:pt x="531" y="1835"/>
                        </a:lnTo>
                        <a:lnTo>
                          <a:pt x="487" y="1857"/>
                        </a:lnTo>
                        <a:lnTo>
                          <a:pt x="442" y="1872"/>
                        </a:lnTo>
                        <a:lnTo>
                          <a:pt x="393" y="1882"/>
                        </a:lnTo>
                        <a:lnTo>
                          <a:pt x="345" y="1885"/>
                        </a:lnTo>
                        <a:lnTo>
                          <a:pt x="294" y="1880"/>
                        </a:lnTo>
                        <a:lnTo>
                          <a:pt x="246" y="1869"/>
                        </a:lnTo>
                        <a:lnTo>
                          <a:pt x="199" y="1850"/>
                        </a:lnTo>
                        <a:lnTo>
                          <a:pt x="155" y="1825"/>
                        </a:lnTo>
                        <a:lnTo>
                          <a:pt x="114" y="1792"/>
                        </a:lnTo>
                        <a:lnTo>
                          <a:pt x="78" y="1756"/>
                        </a:lnTo>
                        <a:lnTo>
                          <a:pt x="50" y="1714"/>
                        </a:lnTo>
                        <a:lnTo>
                          <a:pt x="28" y="1670"/>
                        </a:lnTo>
                        <a:lnTo>
                          <a:pt x="13" y="1625"/>
                        </a:lnTo>
                        <a:lnTo>
                          <a:pt x="3" y="1576"/>
                        </a:lnTo>
                        <a:lnTo>
                          <a:pt x="0" y="1528"/>
                        </a:lnTo>
                        <a:lnTo>
                          <a:pt x="5" y="1479"/>
                        </a:lnTo>
                        <a:lnTo>
                          <a:pt x="16" y="1431"/>
                        </a:lnTo>
                        <a:lnTo>
                          <a:pt x="34" y="1382"/>
                        </a:lnTo>
                        <a:lnTo>
                          <a:pt x="60" y="1339"/>
                        </a:lnTo>
                        <a:lnTo>
                          <a:pt x="152" y="1209"/>
                        </a:lnTo>
                        <a:lnTo>
                          <a:pt x="251" y="1085"/>
                        </a:lnTo>
                        <a:lnTo>
                          <a:pt x="355" y="968"/>
                        </a:lnTo>
                        <a:lnTo>
                          <a:pt x="465" y="855"/>
                        </a:lnTo>
                        <a:lnTo>
                          <a:pt x="579" y="750"/>
                        </a:lnTo>
                        <a:lnTo>
                          <a:pt x="700" y="650"/>
                        </a:lnTo>
                        <a:lnTo>
                          <a:pt x="824" y="557"/>
                        </a:lnTo>
                        <a:lnTo>
                          <a:pt x="952" y="471"/>
                        </a:lnTo>
                        <a:lnTo>
                          <a:pt x="1085" y="392"/>
                        </a:lnTo>
                        <a:lnTo>
                          <a:pt x="1222" y="320"/>
                        </a:lnTo>
                        <a:lnTo>
                          <a:pt x="1362" y="254"/>
                        </a:lnTo>
                        <a:lnTo>
                          <a:pt x="1505" y="196"/>
                        </a:lnTo>
                        <a:lnTo>
                          <a:pt x="1652" y="144"/>
                        </a:lnTo>
                        <a:lnTo>
                          <a:pt x="1801" y="100"/>
                        </a:lnTo>
                        <a:lnTo>
                          <a:pt x="1953" y="64"/>
                        </a:lnTo>
                        <a:lnTo>
                          <a:pt x="2106" y="36"/>
                        </a:lnTo>
                        <a:lnTo>
                          <a:pt x="2263" y="16"/>
                        </a:lnTo>
                        <a:lnTo>
                          <a:pt x="2420" y="3"/>
                        </a:lnTo>
                        <a:lnTo>
                          <a:pt x="2579"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sp>
                <p:nvSpPr>
                  <p:cNvPr id="62" name="Freeform 371"/>
                  <p:cNvSpPr>
                    <a:spLocks/>
                  </p:cNvSpPr>
                  <p:nvPr/>
                </p:nvSpPr>
                <p:spPr bwMode="auto">
                  <a:xfrm>
                    <a:off x="3910012" y="4490089"/>
                    <a:ext cx="1323977" cy="1322391"/>
                  </a:xfrm>
                  <a:custGeom>
                    <a:avLst/>
                    <a:gdLst>
                      <a:gd name="T0" fmla="*/ 417 w 834"/>
                      <a:gd name="T1" fmla="*/ 0 h 833"/>
                      <a:gd name="T2" fmla="*/ 478 w 834"/>
                      <a:gd name="T3" fmla="*/ 5 h 833"/>
                      <a:gd name="T4" fmla="*/ 538 w 834"/>
                      <a:gd name="T5" fmla="*/ 18 h 833"/>
                      <a:gd name="T6" fmla="*/ 592 w 834"/>
                      <a:gd name="T7" fmla="*/ 39 h 833"/>
                      <a:gd name="T8" fmla="*/ 644 w 834"/>
                      <a:gd name="T9" fmla="*/ 68 h 833"/>
                      <a:gd name="T10" fmla="*/ 691 w 834"/>
                      <a:gd name="T11" fmla="*/ 102 h 833"/>
                      <a:gd name="T12" fmla="*/ 732 w 834"/>
                      <a:gd name="T13" fmla="*/ 144 h 833"/>
                      <a:gd name="T14" fmla="*/ 766 w 834"/>
                      <a:gd name="T15" fmla="*/ 190 h 833"/>
                      <a:gd name="T16" fmla="*/ 794 w 834"/>
                      <a:gd name="T17" fmla="*/ 241 h 833"/>
                      <a:gd name="T18" fmla="*/ 816 w 834"/>
                      <a:gd name="T19" fmla="*/ 296 h 833"/>
                      <a:gd name="T20" fmla="*/ 829 w 834"/>
                      <a:gd name="T21" fmla="*/ 356 h 833"/>
                      <a:gd name="T22" fmla="*/ 834 w 834"/>
                      <a:gd name="T23" fmla="*/ 417 h 833"/>
                      <a:gd name="T24" fmla="*/ 829 w 834"/>
                      <a:gd name="T25" fmla="*/ 479 h 833"/>
                      <a:gd name="T26" fmla="*/ 816 w 834"/>
                      <a:gd name="T27" fmla="*/ 537 h 833"/>
                      <a:gd name="T28" fmla="*/ 794 w 834"/>
                      <a:gd name="T29" fmla="*/ 592 h 833"/>
                      <a:gd name="T30" fmla="*/ 766 w 834"/>
                      <a:gd name="T31" fmla="*/ 644 h 833"/>
                      <a:gd name="T32" fmla="*/ 732 w 834"/>
                      <a:gd name="T33" fmla="*/ 691 h 833"/>
                      <a:gd name="T34" fmla="*/ 691 w 834"/>
                      <a:gd name="T35" fmla="*/ 731 h 833"/>
                      <a:gd name="T36" fmla="*/ 644 w 834"/>
                      <a:gd name="T37" fmla="*/ 766 h 833"/>
                      <a:gd name="T38" fmla="*/ 592 w 834"/>
                      <a:gd name="T39" fmla="*/ 794 h 833"/>
                      <a:gd name="T40" fmla="*/ 538 w 834"/>
                      <a:gd name="T41" fmla="*/ 816 h 833"/>
                      <a:gd name="T42" fmla="*/ 478 w 834"/>
                      <a:gd name="T43" fmla="*/ 828 h 833"/>
                      <a:gd name="T44" fmla="*/ 417 w 834"/>
                      <a:gd name="T45" fmla="*/ 833 h 833"/>
                      <a:gd name="T46" fmla="*/ 356 w 834"/>
                      <a:gd name="T47" fmla="*/ 828 h 833"/>
                      <a:gd name="T48" fmla="*/ 296 w 834"/>
                      <a:gd name="T49" fmla="*/ 816 h 833"/>
                      <a:gd name="T50" fmla="*/ 242 w 834"/>
                      <a:gd name="T51" fmla="*/ 794 h 833"/>
                      <a:gd name="T52" fmla="*/ 190 w 834"/>
                      <a:gd name="T53" fmla="*/ 766 h 833"/>
                      <a:gd name="T54" fmla="*/ 143 w 834"/>
                      <a:gd name="T55" fmla="*/ 731 h 833"/>
                      <a:gd name="T56" fmla="*/ 102 w 834"/>
                      <a:gd name="T57" fmla="*/ 691 h 833"/>
                      <a:gd name="T58" fmla="*/ 68 w 834"/>
                      <a:gd name="T59" fmla="*/ 644 h 833"/>
                      <a:gd name="T60" fmla="*/ 40 w 834"/>
                      <a:gd name="T61" fmla="*/ 592 h 833"/>
                      <a:gd name="T62" fmla="*/ 18 w 834"/>
                      <a:gd name="T63" fmla="*/ 537 h 833"/>
                      <a:gd name="T64" fmla="*/ 5 w 834"/>
                      <a:gd name="T65" fmla="*/ 479 h 833"/>
                      <a:gd name="T66" fmla="*/ 0 w 834"/>
                      <a:gd name="T67" fmla="*/ 417 h 833"/>
                      <a:gd name="T68" fmla="*/ 5 w 834"/>
                      <a:gd name="T69" fmla="*/ 356 h 833"/>
                      <a:gd name="T70" fmla="*/ 18 w 834"/>
                      <a:gd name="T71" fmla="*/ 296 h 833"/>
                      <a:gd name="T72" fmla="*/ 40 w 834"/>
                      <a:gd name="T73" fmla="*/ 241 h 833"/>
                      <a:gd name="T74" fmla="*/ 68 w 834"/>
                      <a:gd name="T75" fmla="*/ 190 h 833"/>
                      <a:gd name="T76" fmla="*/ 102 w 834"/>
                      <a:gd name="T77" fmla="*/ 144 h 833"/>
                      <a:gd name="T78" fmla="*/ 143 w 834"/>
                      <a:gd name="T79" fmla="*/ 102 h 833"/>
                      <a:gd name="T80" fmla="*/ 190 w 834"/>
                      <a:gd name="T81" fmla="*/ 68 h 833"/>
                      <a:gd name="T82" fmla="*/ 242 w 834"/>
                      <a:gd name="T83" fmla="*/ 39 h 833"/>
                      <a:gd name="T84" fmla="*/ 296 w 834"/>
                      <a:gd name="T85" fmla="*/ 18 h 833"/>
                      <a:gd name="T86" fmla="*/ 356 w 834"/>
                      <a:gd name="T87" fmla="*/ 5 h 833"/>
                      <a:gd name="T88" fmla="*/ 417 w 834"/>
                      <a:gd name="T8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833">
                        <a:moveTo>
                          <a:pt x="417" y="0"/>
                        </a:moveTo>
                        <a:lnTo>
                          <a:pt x="478" y="5"/>
                        </a:lnTo>
                        <a:lnTo>
                          <a:pt x="538" y="18"/>
                        </a:lnTo>
                        <a:lnTo>
                          <a:pt x="592" y="39"/>
                        </a:lnTo>
                        <a:lnTo>
                          <a:pt x="644" y="68"/>
                        </a:lnTo>
                        <a:lnTo>
                          <a:pt x="691" y="102"/>
                        </a:lnTo>
                        <a:lnTo>
                          <a:pt x="732" y="144"/>
                        </a:lnTo>
                        <a:lnTo>
                          <a:pt x="766" y="190"/>
                        </a:lnTo>
                        <a:lnTo>
                          <a:pt x="794" y="241"/>
                        </a:lnTo>
                        <a:lnTo>
                          <a:pt x="816" y="296"/>
                        </a:lnTo>
                        <a:lnTo>
                          <a:pt x="829" y="356"/>
                        </a:lnTo>
                        <a:lnTo>
                          <a:pt x="834" y="417"/>
                        </a:lnTo>
                        <a:lnTo>
                          <a:pt x="829" y="479"/>
                        </a:lnTo>
                        <a:lnTo>
                          <a:pt x="816" y="537"/>
                        </a:lnTo>
                        <a:lnTo>
                          <a:pt x="794" y="592"/>
                        </a:lnTo>
                        <a:lnTo>
                          <a:pt x="766" y="644"/>
                        </a:lnTo>
                        <a:lnTo>
                          <a:pt x="732" y="691"/>
                        </a:lnTo>
                        <a:lnTo>
                          <a:pt x="691" y="731"/>
                        </a:lnTo>
                        <a:lnTo>
                          <a:pt x="644" y="766"/>
                        </a:lnTo>
                        <a:lnTo>
                          <a:pt x="592" y="794"/>
                        </a:lnTo>
                        <a:lnTo>
                          <a:pt x="538" y="816"/>
                        </a:lnTo>
                        <a:lnTo>
                          <a:pt x="478" y="828"/>
                        </a:lnTo>
                        <a:lnTo>
                          <a:pt x="417" y="833"/>
                        </a:lnTo>
                        <a:lnTo>
                          <a:pt x="356" y="828"/>
                        </a:lnTo>
                        <a:lnTo>
                          <a:pt x="296" y="816"/>
                        </a:lnTo>
                        <a:lnTo>
                          <a:pt x="242" y="794"/>
                        </a:lnTo>
                        <a:lnTo>
                          <a:pt x="190" y="766"/>
                        </a:lnTo>
                        <a:lnTo>
                          <a:pt x="143" y="731"/>
                        </a:lnTo>
                        <a:lnTo>
                          <a:pt x="102" y="691"/>
                        </a:lnTo>
                        <a:lnTo>
                          <a:pt x="68" y="644"/>
                        </a:lnTo>
                        <a:lnTo>
                          <a:pt x="40" y="592"/>
                        </a:lnTo>
                        <a:lnTo>
                          <a:pt x="18" y="537"/>
                        </a:lnTo>
                        <a:lnTo>
                          <a:pt x="5" y="479"/>
                        </a:lnTo>
                        <a:lnTo>
                          <a:pt x="0" y="417"/>
                        </a:lnTo>
                        <a:lnTo>
                          <a:pt x="5" y="356"/>
                        </a:lnTo>
                        <a:lnTo>
                          <a:pt x="18" y="296"/>
                        </a:lnTo>
                        <a:lnTo>
                          <a:pt x="40" y="241"/>
                        </a:lnTo>
                        <a:lnTo>
                          <a:pt x="68" y="190"/>
                        </a:lnTo>
                        <a:lnTo>
                          <a:pt x="102" y="144"/>
                        </a:lnTo>
                        <a:lnTo>
                          <a:pt x="143" y="102"/>
                        </a:lnTo>
                        <a:lnTo>
                          <a:pt x="190" y="68"/>
                        </a:lnTo>
                        <a:lnTo>
                          <a:pt x="242" y="39"/>
                        </a:lnTo>
                        <a:lnTo>
                          <a:pt x="296" y="18"/>
                        </a:lnTo>
                        <a:lnTo>
                          <a:pt x="356" y="5"/>
                        </a:lnTo>
                        <a:lnTo>
                          <a:pt x="417" y="0"/>
                        </a:lnTo>
                        <a:close/>
                      </a:path>
                    </a:pathLst>
                  </a:custGeom>
                  <a:grp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latin typeface="Arial"/>
                    </a:endParaRPr>
                  </a:p>
                </p:txBody>
              </p:sp>
            </p:grpSp>
          </p:grpSp>
        </p:grpSp>
      </p:grpSp>
      <p:grpSp>
        <p:nvGrpSpPr>
          <p:cNvPr id="139" name="Group 138"/>
          <p:cNvGrpSpPr/>
          <p:nvPr/>
        </p:nvGrpSpPr>
        <p:grpSpPr>
          <a:xfrm>
            <a:off x="5466546" y="1264282"/>
            <a:ext cx="3493877" cy="3123702"/>
            <a:chOff x="4097817" y="2092167"/>
            <a:chExt cx="2621090" cy="2343387"/>
          </a:xfrm>
        </p:grpSpPr>
        <p:sp>
          <p:nvSpPr>
            <p:cNvPr id="140" name="Rectangle 139"/>
            <p:cNvSpPr/>
            <p:nvPr/>
          </p:nvSpPr>
          <p:spPr bwMode="gray">
            <a:xfrm>
              <a:off x="4097817" y="2092167"/>
              <a:ext cx="2621090" cy="2343387"/>
            </a:xfrm>
            <a:prstGeom prst="rect">
              <a:avLst/>
            </a:prstGeom>
            <a:solidFill>
              <a:schemeClr val="accent5">
                <a:lumMod val="75000"/>
              </a:schemeClr>
            </a:solidFill>
            <a:ln w="19050">
              <a:solidFill>
                <a:schemeClr val="bg1"/>
              </a:solid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41" name="TextBox 140"/>
            <p:cNvSpPr txBox="1"/>
            <p:nvPr/>
          </p:nvSpPr>
          <p:spPr>
            <a:xfrm>
              <a:off x="4447960" y="2340849"/>
              <a:ext cx="2125461" cy="561743"/>
            </a:xfrm>
            <a:prstGeom prst="rect">
              <a:avLst/>
            </a:prstGeom>
            <a:noFill/>
          </p:spPr>
          <p:txBody>
            <a:bodyPr wrap="square" rtlCol="0">
              <a:spAutoFit/>
            </a:bodyPr>
            <a:lstStyle/>
            <a:p>
              <a:r>
                <a:rPr lang="en-US" sz="2133" dirty="0"/>
                <a:t>Globally, mobile data traffic will reach</a:t>
              </a:r>
            </a:p>
          </p:txBody>
        </p:sp>
        <p:sp>
          <p:nvSpPr>
            <p:cNvPr id="142" name="Rectangle 141"/>
            <p:cNvSpPr/>
            <p:nvPr/>
          </p:nvSpPr>
          <p:spPr>
            <a:xfrm>
              <a:off x="4459390" y="2756049"/>
              <a:ext cx="1689114" cy="838717"/>
            </a:xfrm>
            <a:prstGeom prst="rect">
              <a:avLst/>
            </a:prstGeom>
          </p:spPr>
          <p:txBody>
            <a:bodyPr wrap="square">
              <a:spAutoFit/>
            </a:bodyPr>
            <a:lstStyle/>
            <a:p>
              <a:r>
                <a:rPr lang="en-US" sz="6665" spc="-400" dirty="0">
                  <a:solidFill>
                    <a:schemeClr val="bg1"/>
                  </a:solidFill>
                </a:rPr>
                <a:t>24.3</a:t>
              </a:r>
            </a:p>
          </p:txBody>
        </p:sp>
        <p:sp>
          <p:nvSpPr>
            <p:cNvPr id="143" name="Rectangle 142"/>
            <p:cNvSpPr/>
            <p:nvPr/>
          </p:nvSpPr>
          <p:spPr>
            <a:xfrm>
              <a:off x="4447959" y="3741728"/>
              <a:ext cx="2186797" cy="329022"/>
            </a:xfrm>
            <a:prstGeom prst="rect">
              <a:avLst/>
            </a:prstGeom>
            <a:noFill/>
          </p:spPr>
          <p:txBody>
            <a:bodyPr wrap="square" rtlCol="0">
              <a:spAutoFit/>
            </a:bodyPr>
            <a:lstStyle/>
            <a:p>
              <a:pPr>
                <a:lnSpc>
                  <a:spcPts val="2666"/>
                </a:lnSpc>
              </a:pPr>
              <a:r>
                <a:rPr lang="en-US" sz="2399" dirty="0">
                  <a:solidFill>
                    <a:schemeClr val="bg1"/>
                  </a:solidFill>
                </a:rPr>
                <a:t>per month by </a:t>
              </a:r>
              <a:r>
                <a:rPr lang="en-US" sz="2399" b="1" dirty="0">
                  <a:solidFill>
                    <a:schemeClr val="bg1"/>
                  </a:solidFill>
                </a:rPr>
                <a:t>2019</a:t>
              </a:r>
            </a:p>
          </p:txBody>
        </p:sp>
        <p:sp>
          <p:nvSpPr>
            <p:cNvPr id="144" name="Rectangle 143"/>
            <p:cNvSpPr/>
            <p:nvPr/>
          </p:nvSpPr>
          <p:spPr>
            <a:xfrm>
              <a:off x="4447960" y="3445045"/>
              <a:ext cx="1700543" cy="329022"/>
            </a:xfrm>
            <a:prstGeom prst="rect">
              <a:avLst/>
            </a:prstGeom>
            <a:noFill/>
          </p:spPr>
          <p:txBody>
            <a:bodyPr wrap="square" rtlCol="0">
              <a:spAutoFit/>
            </a:bodyPr>
            <a:lstStyle/>
            <a:p>
              <a:pPr>
                <a:lnSpc>
                  <a:spcPts val="2666"/>
                </a:lnSpc>
              </a:pPr>
              <a:r>
                <a:rPr lang="en-US" sz="2666" b="1" dirty="0">
                  <a:solidFill>
                    <a:schemeClr val="bg1"/>
                  </a:solidFill>
                </a:rPr>
                <a:t>Exabytes</a:t>
              </a:r>
            </a:p>
          </p:txBody>
        </p:sp>
        <p:sp>
          <p:nvSpPr>
            <p:cNvPr id="145" name="Freeform 8"/>
            <p:cNvSpPr>
              <a:spLocks noChangeAspect="1" noEditPoints="1"/>
            </p:cNvSpPr>
            <p:nvPr/>
          </p:nvSpPr>
          <p:spPr bwMode="auto">
            <a:xfrm>
              <a:off x="5759717" y="2965589"/>
              <a:ext cx="731520" cy="693590"/>
            </a:xfrm>
            <a:custGeom>
              <a:avLst/>
              <a:gdLst>
                <a:gd name="T0" fmla="*/ 336 w 405"/>
                <a:gd name="T1" fmla="*/ 239 h 384"/>
                <a:gd name="T2" fmla="*/ 330 w 405"/>
                <a:gd name="T3" fmla="*/ 261 h 384"/>
                <a:gd name="T4" fmla="*/ 346 w 405"/>
                <a:gd name="T5" fmla="*/ 278 h 384"/>
                <a:gd name="T6" fmla="*/ 369 w 405"/>
                <a:gd name="T7" fmla="*/ 272 h 384"/>
                <a:gd name="T8" fmla="*/ 375 w 405"/>
                <a:gd name="T9" fmla="*/ 249 h 384"/>
                <a:gd name="T10" fmla="*/ 358 w 405"/>
                <a:gd name="T11" fmla="*/ 233 h 384"/>
                <a:gd name="T12" fmla="*/ 259 w 405"/>
                <a:gd name="T13" fmla="*/ 339 h 384"/>
                <a:gd name="T14" fmla="*/ 301 w 405"/>
                <a:gd name="T15" fmla="*/ 270 h 384"/>
                <a:gd name="T16" fmla="*/ 240 w 405"/>
                <a:gd name="T17" fmla="*/ 231 h 384"/>
                <a:gd name="T18" fmla="*/ 144 w 405"/>
                <a:gd name="T19" fmla="*/ 267 h 384"/>
                <a:gd name="T20" fmla="*/ 72 w 405"/>
                <a:gd name="T21" fmla="*/ 269 h 384"/>
                <a:gd name="T22" fmla="*/ 81 w 405"/>
                <a:gd name="T23" fmla="*/ 311 h 384"/>
                <a:gd name="T24" fmla="*/ 192 w 405"/>
                <a:gd name="T25" fmla="*/ 354 h 384"/>
                <a:gd name="T26" fmla="*/ 205 w 405"/>
                <a:gd name="T27" fmla="*/ 228 h 384"/>
                <a:gd name="T28" fmla="*/ 90 w 405"/>
                <a:gd name="T29" fmla="*/ 213 h 384"/>
                <a:gd name="T30" fmla="*/ 84 w 405"/>
                <a:gd name="T31" fmla="*/ 236 h 384"/>
                <a:gd name="T32" fmla="*/ 100 w 405"/>
                <a:gd name="T33" fmla="*/ 251 h 384"/>
                <a:gd name="T34" fmla="*/ 123 w 405"/>
                <a:gd name="T35" fmla="*/ 245 h 384"/>
                <a:gd name="T36" fmla="*/ 129 w 405"/>
                <a:gd name="T37" fmla="*/ 224 h 384"/>
                <a:gd name="T38" fmla="*/ 112 w 405"/>
                <a:gd name="T39" fmla="*/ 207 h 384"/>
                <a:gd name="T40" fmla="*/ 243 w 405"/>
                <a:gd name="T41" fmla="*/ 102 h 384"/>
                <a:gd name="T42" fmla="*/ 232 w 405"/>
                <a:gd name="T43" fmla="*/ 122 h 384"/>
                <a:gd name="T44" fmla="*/ 243 w 405"/>
                <a:gd name="T45" fmla="*/ 141 h 384"/>
                <a:gd name="T46" fmla="*/ 267 w 405"/>
                <a:gd name="T47" fmla="*/ 141 h 384"/>
                <a:gd name="T48" fmla="*/ 277 w 405"/>
                <a:gd name="T49" fmla="*/ 122 h 384"/>
                <a:gd name="T50" fmla="*/ 267 w 405"/>
                <a:gd name="T51" fmla="*/ 102 h 384"/>
                <a:gd name="T52" fmla="*/ 60 w 405"/>
                <a:gd name="T53" fmla="*/ 96 h 384"/>
                <a:gd name="T54" fmla="*/ 31 w 405"/>
                <a:gd name="T55" fmla="*/ 213 h 384"/>
                <a:gd name="T56" fmla="*/ 70 w 405"/>
                <a:gd name="T57" fmla="*/ 191 h 384"/>
                <a:gd name="T58" fmla="*/ 139 w 405"/>
                <a:gd name="T59" fmla="*/ 188 h 384"/>
                <a:gd name="T60" fmla="*/ 145 w 405"/>
                <a:gd name="T61" fmla="*/ 128 h 384"/>
                <a:gd name="T62" fmla="*/ 120 w 405"/>
                <a:gd name="T63" fmla="*/ 47 h 384"/>
                <a:gd name="T64" fmla="*/ 204 w 405"/>
                <a:gd name="T65" fmla="*/ 158 h 384"/>
                <a:gd name="T66" fmla="*/ 325 w 405"/>
                <a:gd name="T67" fmla="*/ 210 h 384"/>
                <a:gd name="T68" fmla="*/ 352 w 405"/>
                <a:gd name="T69" fmla="*/ 192 h 384"/>
                <a:gd name="T70" fmla="*/ 294 w 405"/>
                <a:gd name="T71" fmla="*/ 156 h 384"/>
                <a:gd name="T72" fmla="*/ 234 w 405"/>
                <a:gd name="T73" fmla="*/ 170 h 384"/>
                <a:gd name="T74" fmla="*/ 202 w 405"/>
                <a:gd name="T75" fmla="*/ 116 h 384"/>
                <a:gd name="T76" fmla="*/ 192 w 405"/>
                <a:gd name="T77" fmla="*/ 30 h 384"/>
                <a:gd name="T78" fmla="*/ 235 w 405"/>
                <a:gd name="T79" fmla="*/ 72 h 384"/>
                <a:gd name="T80" fmla="*/ 303 w 405"/>
                <a:gd name="T81" fmla="*/ 101 h 384"/>
                <a:gd name="T82" fmla="*/ 331 w 405"/>
                <a:gd name="T83" fmla="*/ 111 h 384"/>
                <a:gd name="T84" fmla="*/ 226 w 405"/>
                <a:gd name="T85" fmla="*/ 33 h 384"/>
                <a:gd name="T86" fmla="*/ 265 w 405"/>
                <a:gd name="T87" fmla="*/ 15 h 384"/>
                <a:gd name="T88" fmla="*/ 367 w 405"/>
                <a:gd name="T89" fmla="*/ 117 h 384"/>
                <a:gd name="T90" fmla="*/ 382 w 405"/>
                <a:gd name="T91" fmla="*/ 212 h 384"/>
                <a:gd name="T92" fmla="*/ 402 w 405"/>
                <a:gd name="T93" fmla="*/ 276 h 384"/>
                <a:gd name="T94" fmla="*/ 345 w 405"/>
                <a:gd name="T95" fmla="*/ 308 h 384"/>
                <a:gd name="T96" fmla="*/ 226 w 405"/>
                <a:gd name="T97" fmla="*/ 381 h 384"/>
                <a:gd name="T98" fmla="*/ 84 w 405"/>
                <a:gd name="T99" fmla="*/ 351 h 384"/>
                <a:gd name="T100" fmla="*/ 3 w 405"/>
                <a:gd name="T101" fmla="*/ 231 h 384"/>
                <a:gd name="T102" fmla="*/ 31 w 405"/>
                <a:gd name="T103" fmla="*/ 84 h 384"/>
                <a:gd name="T104" fmla="*/ 153 w 405"/>
                <a:gd name="T105" fmla="*/ 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5" h="384">
                  <a:moveTo>
                    <a:pt x="352" y="233"/>
                  </a:moveTo>
                  <a:lnTo>
                    <a:pt x="346" y="233"/>
                  </a:lnTo>
                  <a:lnTo>
                    <a:pt x="340" y="236"/>
                  </a:lnTo>
                  <a:lnTo>
                    <a:pt x="336" y="239"/>
                  </a:lnTo>
                  <a:lnTo>
                    <a:pt x="333" y="245"/>
                  </a:lnTo>
                  <a:lnTo>
                    <a:pt x="330" y="249"/>
                  </a:lnTo>
                  <a:lnTo>
                    <a:pt x="330" y="255"/>
                  </a:lnTo>
                  <a:lnTo>
                    <a:pt x="330" y="261"/>
                  </a:lnTo>
                  <a:lnTo>
                    <a:pt x="333" y="267"/>
                  </a:lnTo>
                  <a:lnTo>
                    <a:pt x="336" y="272"/>
                  </a:lnTo>
                  <a:lnTo>
                    <a:pt x="340" y="275"/>
                  </a:lnTo>
                  <a:lnTo>
                    <a:pt x="346" y="278"/>
                  </a:lnTo>
                  <a:lnTo>
                    <a:pt x="352" y="278"/>
                  </a:lnTo>
                  <a:lnTo>
                    <a:pt x="358" y="278"/>
                  </a:lnTo>
                  <a:lnTo>
                    <a:pt x="364" y="275"/>
                  </a:lnTo>
                  <a:lnTo>
                    <a:pt x="369" y="272"/>
                  </a:lnTo>
                  <a:lnTo>
                    <a:pt x="372" y="267"/>
                  </a:lnTo>
                  <a:lnTo>
                    <a:pt x="375" y="261"/>
                  </a:lnTo>
                  <a:lnTo>
                    <a:pt x="375" y="255"/>
                  </a:lnTo>
                  <a:lnTo>
                    <a:pt x="375" y="249"/>
                  </a:lnTo>
                  <a:lnTo>
                    <a:pt x="372" y="245"/>
                  </a:lnTo>
                  <a:lnTo>
                    <a:pt x="369" y="239"/>
                  </a:lnTo>
                  <a:lnTo>
                    <a:pt x="364" y="236"/>
                  </a:lnTo>
                  <a:lnTo>
                    <a:pt x="358" y="233"/>
                  </a:lnTo>
                  <a:lnTo>
                    <a:pt x="352" y="233"/>
                  </a:lnTo>
                  <a:close/>
                  <a:moveTo>
                    <a:pt x="240" y="231"/>
                  </a:moveTo>
                  <a:lnTo>
                    <a:pt x="253" y="285"/>
                  </a:lnTo>
                  <a:lnTo>
                    <a:pt x="259" y="339"/>
                  </a:lnTo>
                  <a:lnTo>
                    <a:pt x="291" y="320"/>
                  </a:lnTo>
                  <a:lnTo>
                    <a:pt x="316" y="294"/>
                  </a:lnTo>
                  <a:lnTo>
                    <a:pt x="307" y="284"/>
                  </a:lnTo>
                  <a:lnTo>
                    <a:pt x="301" y="270"/>
                  </a:lnTo>
                  <a:lnTo>
                    <a:pt x="300" y="255"/>
                  </a:lnTo>
                  <a:lnTo>
                    <a:pt x="300" y="246"/>
                  </a:lnTo>
                  <a:lnTo>
                    <a:pt x="270" y="237"/>
                  </a:lnTo>
                  <a:lnTo>
                    <a:pt x="240" y="231"/>
                  </a:lnTo>
                  <a:close/>
                  <a:moveTo>
                    <a:pt x="205" y="228"/>
                  </a:moveTo>
                  <a:lnTo>
                    <a:pt x="159" y="230"/>
                  </a:lnTo>
                  <a:lnTo>
                    <a:pt x="154" y="251"/>
                  </a:lnTo>
                  <a:lnTo>
                    <a:pt x="144" y="267"/>
                  </a:lnTo>
                  <a:lnTo>
                    <a:pt x="127" y="278"/>
                  </a:lnTo>
                  <a:lnTo>
                    <a:pt x="106" y="282"/>
                  </a:lnTo>
                  <a:lnTo>
                    <a:pt x="88" y="279"/>
                  </a:lnTo>
                  <a:lnTo>
                    <a:pt x="72" y="269"/>
                  </a:lnTo>
                  <a:lnTo>
                    <a:pt x="60" y="255"/>
                  </a:lnTo>
                  <a:lnTo>
                    <a:pt x="45" y="261"/>
                  </a:lnTo>
                  <a:lnTo>
                    <a:pt x="61" y="288"/>
                  </a:lnTo>
                  <a:lnTo>
                    <a:pt x="81" y="311"/>
                  </a:lnTo>
                  <a:lnTo>
                    <a:pt x="105" y="329"/>
                  </a:lnTo>
                  <a:lnTo>
                    <a:pt x="132" y="342"/>
                  </a:lnTo>
                  <a:lnTo>
                    <a:pt x="160" y="351"/>
                  </a:lnTo>
                  <a:lnTo>
                    <a:pt x="192" y="354"/>
                  </a:lnTo>
                  <a:lnTo>
                    <a:pt x="229" y="350"/>
                  </a:lnTo>
                  <a:lnTo>
                    <a:pt x="226" y="308"/>
                  </a:lnTo>
                  <a:lnTo>
                    <a:pt x="217" y="269"/>
                  </a:lnTo>
                  <a:lnTo>
                    <a:pt x="205" y="228"/>
                  </a:lnTo>
                  <a:close/>
                  <a:moveTo>
                    <a:pt x="106" y="206"/>
                  </a:moveTo>
                  <a:lnTo>
                    <a:pt x="100" y="207"/>
                  </a:lnTo>
                  <a:lnTo>
                    <a:pt x="94" y="209"/>
                  </a:lnTo>
                  <a:lnTo>
                    <a:pt x="90" y="213"/>
                  </a:lnTo>
                  <a:lnTo>
                    <a:pt x="87" y="218"/>
                  </a:lnTo>
                  <a:lnTo>
                    <a:pt x="84" y="224"/>
                  </a:lnTo>
                  <a:lnTo>
                    <a:pt x="84" y="230"/>
                  </a:lnTo>
                  <a:lnTo>
                    <a:pt x="84" y="236"/>
                  </a:lnTo>
                  <a:lnTo>
                    <a:pt x="87" y="240"/>
                  </a:lnTo>
                  <a:lnTo>
                    <a:pt x="90" y="245"/>
                  </a:lnTo>
                  <a:lnTo>
                    <a:pt x="94" y="249"/>
                  </a:lnTo>
                  <a:lnTo>
                    <a:pt x="100" y="251"/>
                  </a:lnTo>
                  <a:lnTo>
                    <a:pt x="106" y="252"/>
                  </a:lnTo>
                  <a:lnTo>
                    <a:pt x="112" y="251"/>
                  </a:lnTo>
                  <a:lnTo>
                    <a:pt x="118" y="249"/>
                  </a:lnTo>
                  <a:lnTo>
                    <a:pt x="123" y="245"/>
                  </a:lnTo>
                  <a:lnTo>
                    <a:pt x="126" y="240"/>
                  </a:lnTo>
                  <a:lnTo>
                    <a:pt x="129" y="236"/>
                  </a:lnTo>
                  <a:lnTo>
                    <a:pt x="129" y="230"/>
                  </a:lnTo>
                  <a:lnTo>
                    <a:pt x="129" y="224"/>
                  </a:lnTo>
                  <a:lnTo>
                    <a:pt x="126" y="218"/>
                  </a:lnTo>
                  <a:lnTo>
                    <a:pt x="123" y="213"/>
                  </a:lnTo>
                  <a:lnTo>
                    <a:pt x="118" y="209"/>
                  </a:lnTo>
                  <a:lnTo>
                    <a:pt x="112" y="207"/>
                  </a:lnTo>
                  <a:lnTo>
                    <a:pt x="106" y="206"/>
                  </a:lnTo>
                  <a:close/>
                  <a:moveTo>
                    <a:pt x="255" y="98"/>
                  </a:moveTo>
                  <a:lnTo>
                    <a:pt x="249" y="99"/>
                  </a:lnTo>
                  <a:lnTo>
                    <a:pt x="243" y="102"/>
                  </a:lnTo>
                  <a:lnTo>
                    <a:pt x="238" y="105"/>
                  </a:lnTo>
                  <a:lnTo>
                    <a:pt x="235" y="110"/>
                  </a:lnTo>
                  <a:lnTo>
                    <a:pt x="232" y="116"/>
                  </a:lnTo>
                  <a:lnTo>
                    <a:pt x="232" y="122"/>
                  </a:lnTo>
                  <a:lnTo>
                    <a:pt x="232" y="128"/>
                  </a:lnTo>
                  <a:lnTo>
                    <a:pt x="235" y="132"/>
                  </a:lnTo>
                  <a:lnTo>
                    <a:pt x="238" y="138"/>
                  </a:lnTo>
                  <a:lnTo>
                    <a:pt x="243" y="141"/>
                  </a:lnTo>
                  <a:lnTo>
                    <a:pt x="249" y="143"/>
                  </a:lnTo>
                  <a:lnTo>
                    <a:pt x="255" y="144"/>
                  </a:lnTo>
                  <a:lnTo>
                    <a:pt x="261" y="143"/>
                  </a:lnTo>
                  <a:lnTo>
                    <a:pt x="267" y="141"/>
                  </a:lnTo>
                  <a:lnTo>
                    <a:pt x="271" y="138"/>
                  </a:lnTo>
                  <a:lnTo>
                    <a:pt x="274" y="132"/>
                  </a:lnTo>
                  <a:lnTo>
                    <a:pt x="277" y="128"/>
                  </a:lnTo>
                  <a:lnTo>
                    <a:pt x="277" y="122"/>
                  </a:lnTo>
                  <a:lnTo>
                    <a:pt x="277" y="116"/>
                  </a:lnTo>
                  <a:lnTo>
                    <a:pt x="274" y="110"/>
                  </a:lnTo>
                  <a:lnTo>
                    <a:pt x="271" y="105"/>
                  </a:lnTo>
                  <a:lnTo>
                    <a:pt x="267" y="102"/>
                  </a:lnTo>
                  <a:lnTo>
                    <a:pt x="261" y="99"/>
                  </a:lnTo>
                  <a:lnTo>
                    <a:pt x="255" y="98"/>
                  </a:lnTo>
                  <a:close/>
                  <a:moveTo>
                    <a:pt x="84" y="71"/>
                  </a:moveTo>
                  <a:lnTo>
                    <a:pt x="60" y="96"/>
                  </a:lnTo>
                  <a:lnTo>
                    <a:pt x="43" y="126"/>
                  </a:lnTo>
                  <a:lnTo>
                    <a:pt x="33" y="158"/>
                  </a:lnTo>
                  <a:lnTo>
                    <a:pt x="30" y="192"/>
                  </a:lnTo>
                  <a:lnTo>
                    <a:pt x="31" y="213"/>
                  </a:lnTo>
                  <a:lnTo>
                    <a:pt x="34" y="233"/>
                  </a:lnTo>
                  <a:lnTo>
                    <a:pt x="54" y="225"/>
                  </a:lnTo>
                  <a:lnTo>
                    <a:pt x="58" y="206"/>
                  </a:lnTo>
                  <a:lnTo>
                    <a:pt x="70" y="191"/>
                  </a:lnTo>
                  <a:lnTo>
                    <a:pt x="87" y="180"/>
                  </a:lnTo>
                  <a:lnTo>
                    <a:pt x="106" y="176"/>
                  </a:lnTo>
                  <a:lnTo>
                    <a:pt x="124" y="179"/>
                  </a:lnTo>
                  <a:lnTo>
                    <a:pt x="139" y="188"/>
                  </a:lnTo>
                  <a:lnTo>
                    <a:pt x="151" y="200"/>
                  </a:lnTo>
                  <a:lnTo>
                    <a:pt x="192" y="198"/>
                  </a:lnTo>
                  <a:lnTo>
                    <a:pt x="171" y="162"/>
                  </a:lnTo>
                  <a:lnTo>
                    <a:pt x="145" y="128"/>
                  </a:lnTo>
                  <a:lnTo>
                    <a:pt x="117" y="98"/>
                  </a:lnTo>
                  <a:lnTo>
                    <a:pt x="84" y="71"/>
                  </a:lnTo>
                  <a:close/>
                  <a:moveTo>
                    <a:pt x="132" y="41"/>
                  </a:moveTo>
                  <a:lnTo>
                    <a:pt x="120" y="47"/>
                  </a:lnTo>
                  <a:lnTo>
                    <a:pt x="109" y="53"/>
                  </a:lnTo>
                  <a:lnTo>
                    <a:pt x="145" y="84"/>
                  </a:lnTo>
                  <a:lnTo>
                    <a:pt x="177" y="119"/>
                  </a:lnTo>
                  <a:lnTo>
                    <a:pt x="204" y="158"/>
                  </a:lnTo>
                  <a:lnTo>
                    <a:pt x="226" y="200"/>
                  </a:lnTo>
                  <a:lnTo>
                    <a:pt x="271" y="207"/>
                  </a:lnTo>
                  <a:lnTo>
                    <a:pt x="313" y="219"/>
                  </a:lnTo>
                  <a:lnTo>
                    <a:pt x="325" y="210"/>
                  </a:lnTo>
                  <a:lnTo>
                    <a:pt x="337" y="204"/>
                  </a:lnTo>
                  <a:lnTo>
                    <a:pt x="352" y="203"/>
                  </a:lnTo>
                  <a:lnTo>
                    <a:pt x="352" y="203"/>
                  </a:lnTo>
                  <a:lnTo>
                    <a:pt x="352" y="192"/>
                  </a:lnTo>
                  <a:lnTo>
                    <a:pt x="352" y="182"/>
                  </a:lnTo>
                  <a:lnTo>
                    <a:pt x="352" y="173"/>
                  </a:lnTo>
                  <a:lnTo>
                    <a:pt x="322" y="165"/>
                  </a:lnTo>
                  <a:lnTo>
                    <a:pt x="294" y="156"/>
                  </a:lnTo>
                  <a:lnTo>
                    <a:pt x="283" y="167"/>
                  </a:lnTo>
                  <a:lnTo>
                    <a:pt x="270" y="173"/>
                  </a:lnTo>
                  <a:lnTo>
                    <a:pt x="255" y="174"/>
                  </a:lnTo>
                  <a:lnTo>
                    <a:pt x="234" y="170"/>
                  </a:lnTo>
                  <a:lnTo>
                    <a:pt x="217" y="159"/>
                  </a:lnTo>
                  <a:lnTo>
                    <a:pt x="205" y="141"/>
                  </a:lnTo>
                  <a:lnTo>
                    <a:pt x="202" y="122"/>
                  </a:lnTo>
                  <a:lnTo>
                    <a:pt x="202" y="116"/>
                  </a:lnTo>
                  <a:lnTo>
                    <a:pt x="204" y="108"/>
                  </a:lnTo>
                  <a:lnTo>
                    <a:pt x="165" y="77"/>
                  </a:lnTo>
                  <a:lnTo>
                    <a:pt x="132" y="41"/>
                  </a:lnTo>
                  <a:close/>
                  <a:moveTo>
                    <a:pt x="192" y="30"/>
                  </a:moveTo>
                  <a:lnTo>
                    <a:pt x="163" y="32"/>
                  </a:lnTo>
                  <a:lnTo>
                    <a:pt x="190" y="59"/>
                  </a:lnTo>
                  <a:lnTo>
                    <a:pt x="219" y="83"/>
                  </a:lnTo>
                  <a:lnTo>
                    <a:pt x="235" y="72"/>
                  </a:lnTo>
                  <a:lnTo>
                    <a:pt x="255" y="68"/>
                  </a:lnTo>
                  <a:lnTo>
                    <a:pt x="276" y="72"/>
                  </a:lnTo>
                  <a:lnTo>
                    <a:pt x="292" y="84"/>
                  </a:lnTo>
                  <a:lnTo>
                    <a:pt x="303" y="101"/>
                  </a:lnTo>
                  <a:lnTo>
                    <a:pt x="307" y="122"/>
                  </a:lnTo>
                  <a:lnTo>
                    <a:pt x="307" y="129"/>
                  </a:lnTo>
                  <a:lnTo>
                    <a:pt x="345" y="140"/>
                  </a:lnTo>
                  <a:lnTo>
                    <a:pt x="331" y="111"/>
                  </a:lnTo>
                  <a:lnTo>
                    <a:pt x="313" y="86"/>
                  </a:lnTo>
                  <a:lnTo>
                    <a:pt x="289" y="63"/>
                  </a:lnTo>
                  <a:lnTo>
                    <a:pt x="259" y="45"/>
                  </a:lnTo>
                  <a:lnTo>
                    <a:pt x="226" y="33"/>
                  </a:lnTo>
                  <a:lnTo>
                    <a:pt x="192" y="30"/>
                  </a:lnTo>
                  <a:close/>
                  <a:moveTo>
                    <a:pt x="192" y="0"/>
                  </a:moveTo>
                  <a:lnTo>
                    <a:pt x="229" y="3"/>
                  </a:lnTo>
                  <a:lnTo>
                    <a:pt x="265" y="15"/>
                  </a:lnTo>
                  <a:lnTo>
                    <a:pt x="298" y="33"/>
                  </a:lnTo>
                  <a:lnTo>
                    <a:pt x="327" y="56"/>
                  </a:lnTo>
                  <a:lnTo>
                    <a:pt x="351" y="84"/>
                  </a:lnTo>
                  <a:lnTo>
                    <a:pt x="367" y="117"/>
                  </a:lnTo>
                  <a:lnTo>
                    <a:pt x="379" y="153"/>
                  </a:lnTo>
                  <a:lnTo>
                    <a:pt x="384" y="192"/>
                  </a:lnTo>
                  <a:lnTo>
                    <a:pt x="382" y="201"/>
                  </a:lnTo>
                  <a:lnTo>
                    <a:pt x="382" y="212"/>
                  </a:lnTo>
                  <a:lnTo>
                    <a:pt x="394" y="224"/>
                  </a:lnTo>
                  <a:lnTo>
                    <a:pt x="402" y="239"/>
                  </a:lnTo>
                  <a:lnTo>
                    <a:pt x="405" y="255"/>
                  </a:lnTo>
                  <a:lnTo>
                    <a:pt x="402" y="276"/>
                  </a:lnTo>
                  <a:lnTo>
                    <a:pt x="390" y="293"/>
                  </a:lnTo>
                  <a:lnTo>
                    <a:pt x="373" y="305"/>
                  </a:lnTo>
                  <a:lnTo>
                    <a:pt x="352" y="309"/>
                  </a:lnTo>
                  <a:lnTo>
                    <a:pt x="345" y="308"/>
                  </a:lnTo>
                  <a:lnTo>
                    <a:pt x="319" y="335"/>
                  </a:lnTo>
                  <a:lnTo>
                    <a:pt x="292" y="356"/>
                  </a:lnTo>
                  <a:lnTo>
                    <a:pt x="261" y="371"/>
                  </a:lnTo>
                  <a:lnTo>
                    <a:pt x="226" y="381"/>
                  </a:lnTo>
                  <a:lnTo>
                    <a:pt x="192" y="384"/>
                  </a:lnTo>
                  <a:lnTo>
                    <a:pt x="153" y="380"/>
                  </a:lnTo>
                  <a:lnTo>
                    <a:pt x="117" y="369"/>
                  </a:lnTo>
                  <a:lnTo>
                    <a:pt x="84" y="351"/>
                  </a:lnTo>
                  <a:lnTo>
                    <a:pt x="55" y="327"/>
                  </a:lnTo>
                  <a:lnTo>
                    <a:pt x="31" y="299"/>
                  </a:lnTo>
                  <a:lnTo>
                    <a:pt x="15" y="267"/>
                  </a:lnTo>
                  <a:lnTo>
                    <a:pt x="3" y="231"/>
                  </a:lnTo>
                  <a:lnTo>
                    <a:pt x="0" y="192"/>
                  </a:lnTo>
                  <a:lnTo>
                    <a:pt x="3" y="153"/>
                  </a:lnTo>
                  <a:lnTo>
                    <a:pt x="15" y="117"/>
                  </a:lnTo>
                  <a:lnTo>
                    <a:pt x="31" y="84"/>
                  </a:lnTo>
                  <a:lnTo>
                    <a:pt x="55" y="56"/>
                  </a:lnTo>
                  <a:lnTo>
                    <a:pt x="84" y="33"/>
                  </a:lnTo>
                  <a:lnTo>
                    <a:pt x="117" y="15"/>
                  </a:lnTo>
                  <a:lnTo>
                    <a:pt x="153" y="3"/>
                  </a:lnTo>
                  <a:lnTo>
                    <a:pt x="192" y="0"/>
                  </a:lnTo>
                  <a:close/>
                </a:path>
              </a:pathLst>
            </a:custGeom>
            <a:solidFill>
              <a:schemeClr val="accent2"/>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nvGrpSpPr>
          <p:cNvPr id="146" name="Group 145"/>
          <p:cNvGrpSpPr/>
          <p:nvPr/>
        </p:nvGrpSpPr>
        <p:grpSpPr>
          <a:xfrm>
            <a:off x="-8167" y="1273185"/>
            <a:ext cx="2565165" cy="3505270"/>
            <a:chOff x="-6127" y="954468"/>
            <a:chExt cx="1924375" cy="2629637"/>
          </a:xfrm>
        </p:grpSpPr>
        <p:sp>
          <p:nvSpPr>
            <p:cNvPr id="147" name="Rectangle 146"/>
            <p:cNvSpPr/>
            <p:nvPr/>
          </p:nvSpPr>
          <p:spPr bwMode="gray">
            <a:xfrm>
              <a:off x="-6127" y="954468"/>
              <a:ext cx="1924375" cy="2629637"/>
            </a:xfrm>
            <a:prstGeom prst="rect">
              <a:avLst/>
            </a:prstGeom>
            <a:solidFill>
              <a:schemeClr val="accent5">
                <a:lumMod val="75000"/>
              </a:schemeClr>
            </a:solidFill>
            <a:ln w="19050">
              <a:solidFill>
                <a:schemeClr val="bg1"/>
              </a:solid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48" name="TextBox 147"/>
            <p:cNvSpPr txBox="1"/>
            <p:nvPr/>
          </p:nvSpPr>
          <p:spPr>
            <a:xfrm>
              <a:off x="2854" y="1126069"/>
              <a:ext cx="1913029" cy="900240"/>
            </a:xfrm>
            <a:prstGeom prst="rect">
              <a:avLst/>
            </a:prstGeom>
            <a:noFill/>
          </p:spPr>
          <p:txBody>
            <a:bodyPr wrap="square" rtlCol="0">
              <a:spAutoFit/>
            </a:bodyPr>
            <a:lstStyle/>
            <a:p>
              <a:pPr algn="ctr"/>
              <a:r>
                <a:rPr lang="en-US" sz="7198" dirty="0">
                  <a:solidFill>
                    <a:srgbClr val="92D050"/>
                  </a:solidFill>
                </a:rPr>
                <a:t>25B</a:t>
              </a:r>
            </a:p>
          </p:txBody>
        </p:sp>
        <p:sp>
          <p:nvSpPr>
            <p:cNvPr id="149" name="TextBox 148"/>
            <p:cNvSpPr txBox="1"/>
            <p:nvPr/>
          </p:nvSpPr>
          <p:spPr>
            <a:xfrm>
              <a:off x="92361" y="2876358"/>
              <a:ext cx="1734014" cy="396366"/>
            </a:xfrm>
            <a:prstGeom prst="rect">
              <a:avLst/>
            </a:prstGeom>
          </p:spPr>
          <p:txBody>
            <a:bodyPr wrap="square">
              <a:spAutoFit/>
            </a:bodyPr>
            <a:lstStyle>
              <a:defPPr>
                <a:defRPr lang="en-US"/>
              </a:defPPr>
              <a:lvl1pPr algn="r">
                <a:lnSpc>
                  <a:spcPts val="1700"/>
                </a:lnSpc>
                <a:defRPr sz="1600">
                  <a:solidFill>
                    <a:schemeClr val="tx2"/>
                  </a:solidFill>
                </a:defRPr>
              </a:lvl1pPr>
            </a:lstStyle>
            <a:p>
              <a:pPr algn="ctr"/>
              <a:r>
                <a:rPr lang="en-US" sz="2133" dirty="0">
                  <a:solidFill>
                    <a:schemeClr val="bg1"/>
                  </a:solidFill>
                </a:rPr>
                <a:t>connected </a:t>
              </a:r>
              <a:br>
                <a:rPr lang="en-US" sz="2133" dirty="0">
                  <a:solidFill>
                    <a:schemeClr val="bg1"/>
                  </a:solidFill>
                </a:rPr>
              </a:br>
              <a:r>
                <a:rPr lang="en-US" sz="2133" dirty="0">
                  <a:solidFill>
                    <a:schemeClr val="bg1"/>
                  </a:solidFill>
                </a:rPr>
                <a:t>things by </a:t>
              </a:r>
              <a:r>
                <a:rPr lang="en-US" sz="2133" b="1" dirty="0">
                  <a:solidFill>
                    <a:schemeClr val="bg1"/>
                  </a:solidFill>
                </a:rPr>
                <a:t>2020</a:t>
              </a:r>
            </a:p>
          </p:txBody>
        </p:sp>
        <p:grpSp>
          <p:nvGrpSpPr>
            <p:cNvPr id="150" name="Group 149"/>
            <p:cNvGrpSpPr/>
            <p:nvPr/>
          </p:nvGrpSpPr>
          <p:grpSpPr>
            <a:xfrm>
              <a:off x="153100" y="1981661"/>
              <a:ext cx="1616781" cy="886074"/>
              <a:chOff x="6033691" y="-240639"/>
              <a:chExt cx="1616781" cy="886074"/>
            </a:xfrm>
          </p:grpSpPr>
          <p:cxnSp>
            <p:nvCxnSpPr>
              <p:cNvPr id="151" name="Straight Connector 150"/>
              <p:cNvCxnSpPr/>
              <p:nvPr/>
            </p:nvCxnSpPr>
            <p:spPr>
              <a:xfrm flipH="1">
                <a:off x="7018122" y="-98148"/>
                <a:ext cx="128351" cy="237054"/>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a:stCxn id="211" idx="0"/>
              </p:cNvCxnSpPr>
              <p:nvPr/>
            </p:nvCxnSpPr>
            <p:spPr>
              <a:xfrm flipH="1">
                <a:off x="6597781" y="-14529"/>
                <a:ext cx="220440" cy="163675"/>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H="1" flipV="1">
                <a:off x="7041738" y="179746"/>
                <a:ext cx="204160" cy="54556"/>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6427843" y="-171121"/>
                <a:ext cx="178669" cy="292361"/>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6820586" y="-38506"/>
                <a:ext cx="178669" cy="195458"/>
              </a:xfrm>
              <a:prstGeom prst="line">
                <a:avLst/>
              </a:prstGeom>
              <a:ln w="6350" cmpd="sng">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7148998" y="-102818"/>
                <a:ext cx="365399" cy="20055"/>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V="1">
                <a:off x="6999255" y="-48172"/>
                <a:ext cx="472055" cy="214266"/>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flipH="1" flipV="1">
                <a:off x="6582712" y="156590"/>
                <a:ext cx="435411" cy="1917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flipH="1" flipV="1">
                <a:off x="7323939" y="310748"/>
                <a:ext cx="117697" cy="186682"/>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V="1">
                <a:off x="6814611" y="236345"/>
                <a:ext cx="459165" cy="139583"/>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6356255" y="253854"/>
                <a:ext cx="428925" cy="88535"/>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2" name="Group 161"/>
              <p:cNvGrpSpPr/>
              <p:nvPr/>
            </p:nvGrpSpPr>
            <p:grpSpPr>
              <a:xfrm>
                <a:off x="6726131" y="-135737"/>
                <a:ext cx="202097" cy="202096"/>
                <a:chOff x="1770347" y="3435582"/>
                <a:chExt cx="466781" cy="466781"/>
              </a:xfrm>
            </p:grpSpPr>
            <p:sp>
              <p:nvSpPr>
                <p:cNvPr id="210" name="Oval 209"/>
                <p:cNvSpPr/>
                <p:nvPr/>
              </p:nvSpPr>
              <p:spPr bwMode="gray">
                <a:xfrm>
                  <a:off x="1770347" y="3435582"/>
                  <a:ext cx="466781" cy="466781"/>
                </a:xfrm>
                <a:prstGeom prst="ellipse">
                  <a:avLst/>
                </a:prstGeom>
                <a:solidFill>
                  <a:schemeClr val="accent2"/>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211" name="Freeform 71"/>
                <p:cNvSpPr>
                  <a:spLocks noChangeAspect="1" noEditPoints="1"/>
                </p:cNvSpPr>
                <p:nvPr/>
              </p:nvSpPr>
              <p:spPr bwMode="auto">
                <a:xfrm>
                  <a:off x="1812631" y="3522400"/>
                  <a:ext cx="382213" cy="236956"/>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solidFill>
                  <a:schemeClr val="bg1"/>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nvGrpSpPr>
              <p:cNvPr id="163" name="Group 162"/>
              <p:cNvGrpSpPr/>
              <p:nvPr/>
            </p:nvGrpSpPr>
            <p:grpSpPr>
              <a:xfrm>
                <a:off x="6909921" y="30448"/>
                <a:ext cx="236552" cy="236551"/>
                <a:chOff x="2194844" y="3819418"/>
                <a:chExt cx="466781" cy="466781"/>
              </a:xfrm>
            </p:grpSpPr>
            <p:sp>
              <p:nvSpPr>
                <p:cNvPr id="208" name="Oval 207"/>
                <p:cNvSpPr/>
                <p:nvPr/>
              </p:nvSpPr>
              <p:spPr bwMode="gray">
                <a:xfrm>
                  <a:off x="2194844" y="3819418"/>
                  <a:ext cx="466781" cy="466781"/>
                </a:xfrm>
                <a:prstGeom prst="ellipse">
                  <a:avLst/>
                </a:prstGeom>
                <a:solidFill>
                  <a:schemeClr val="accent5">
                    <a:lumMod val="60000"/>
                    <a:lumOff val="40000"/>
                  </a:schemeClr>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209" name="Freeform 70"/>
                <p:cNvSpPr>
                  <a:spLocks noChangeAspect="1" noEditPoints="1"/>
                </p:cNvSpPr>
                <p:nvPr/>
              </p:nvSpPr>
              <p:spPr bwMode="auto">
                <a:xfrm>
                  <a:off x="2308705" y="3921626"/>
                  <a:ext cx="239057" cy="262364"/>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nvGrpSpPr>
              <p:cNvPr id="164" name="Group 163"/>
              <p:cNvGrpSpPr/>
              <p:nvPr/>
            </p:nvGrpSpPr>
            <p:grpSpPr>
              <a:xfrm>
                <a:off x="7054612" y="-196352"/>
                <a:ext cx="183721" cy="183720"/>
                <a:chOff x="2661625" y="3150014"/>
                <a:chExt cx="466781" cy="466781"/>
              </a:xfrm>
            </p:grpSpPr>
            <p:sp>
              <p:nvSpPr>
                <p:cNvPr id="206" name="Oval 205"/>
                <p:cNvSpPr/>
                <p:nvPr/>
              </p:nvSpPr>
              <p:spPr bwMode="gray">
                <a:xfrm>
                  <a:off x="2661625" y="3150014"/>
                  <a:ext cx="466781" cy="466781"/>
                </a:xfrm>
                <a:prstGeom prst="ellipse">
                  <a:avLst/>
                </a:prstGeom>
                <a:solidFill>
                  <a:schemeClr val="accent5">
                    <a:lumMod val="60000"/>
                    <a:lumOff val="40000"/>
                  </a:schemeClr>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207" name="Freeform 69"/>
                <p:cNvSpPr>
                  <a:spLocks noChangeAspect="1" noEditPoints="1"/>
                </p:cNvSpPr>
                <p:nvPr/>
              </p:nvSpPr>
              <p:spPr bwMode="auto">
                <a:xfrm>
                  <a:off x="2809867" y="3229502"/>
                  <a:ext cx="170297" cy="307801"/>
                </a:xfrm>
                <a:custGeom>
                  <a:avLst/>
                  <a:gdLst>
                    <a:gd name="T0" fmla="*/ 77 w 161"/>
                    <a:gd name="T1" fmla="*/ 270 h 291"/>
                    <a:gd name="T2" fmla="*/ 74 w 161"/>
                    <a:gd name="T3" fmla="*/ 276 h 291"/>
                    <a:gd name="T4" fmla="*/ 77 w 161"/>
                    <a:gd name="T5" fmla="*/ 282 h 291"/>
                    <a:gd name="T6" fmla="*/ 84 w 161"/>
                    <a:gd name="T7" fmla="*/ 282 h 291"/>
                    <a:gd name="T8" fmla="*/ 87 w 161"/>
                    <a:gd name="T9" fmla="*/ 276 h 291"/>
                    <a:gd name="T10" fmla="*/ 84 w 161"/>
                    <a:gd name="T11" fmla="*/ 270 h 291"/>
                    <a:gd name="T12" fmla="*/ 27 w 161"/>
                    <a:gd name="T13" fmla="*/ 30 h 291"/>
                    <a:gd name="T14" fmla="*/ 21 w 161"/>
                    <a:gd name="T15" fmla="*/ 33 h 291"/>
                    <a:gd name="T16" fmla="*/ 18 w 161"/>
                    <a:gd name="T17" fmla="*/ 39 h 291"/>
                    <a:gd name="T18" fmla="*/ 20 w 161"/>
                    <a:gd name="T19" fmla="*/ 255 h 291"/>
                    <a:gd name="T20" fmla="*/ 23 w 161"/>
                    <a:gd name="T21" fmla="*/ 260 h 291"/>
                    <a:gd name="T22" fmla="*/ 134 w 161"/>
                    <a:gd name="T23" fmla="*/ 261 h 291"/>
                    <a:gd name="T24" fmla="*/ 140 w 161"/>
                    <a:gd name="T25" fmla="*/ 258 h 291"/>
                    <a:gd name="T26" fmla="*/ 143 w 161"/>
                    <a:gd name="T27" fmla="*/ 252 h 291"/>
                    <a:gd name="T28" fmla="*/ 143 w 161"/>
                    <a:gd name="T29" fmla="*/ 36 h 291"/>
                    <a:gd name="T30" fmla="*/ 138 w 161"/>
                    <a:gd name="T31" fmla="*/ 30 h 291"/>
                    <a:gd name="T32" fmla="*/ 27 w 161"/>
                    <a:gd name="T33" fmla="*/ 30 h 291"/>
                    <a:gd name="T34" fmla="*/ 66 w 161"/>
                    <a:gd name="T35" fmla="*/ 14 h 291"/>
                    <a:gd name="T36" fmla="*/ 66 w 161"/>
                    <a:gd name="T37" fmla="*/ 18 h 291"/>
                    <a:gd name="T38" fmla="*/ 92 w 161"/>
                    <a:gd name="T39" fmla="*/ 18 h 291"/>
                    <a:gd name="T40" fmla="*/ 95 w 161"/>
                    <a:gd name="T41" fmla="*/ 15 h 291"/>
                    <a:gd name="T42" fmla="*/ 92 w 161"/>
                    <a:gd name="T43" fmla="*/ 12 h 291"/>
                    <a:gd name="T44" fmla="*/ 11 w 161"/>
                    <a:gd name="T45" fmla="*/ 0 h 291"/>
                    <a:gd name="T46" fmla="*/ 153 w 161"/>
                    <a:gd name="T47" fmla="*/ 2 h 291"/>
                    <a:gd name="T48" fmla="*/ 159 w 161"/>
                    <a:gd name="T49" fmla="*/ 8 h 291"/>
                    <a:gd name="T50" fmla="*/ 161 w 161"/>
                    <a:gd name="T51" fmla="*/ 279 h 291"/>
                    <a:gd name="T52" fmla="*/ 158 w 161"/>
                    <a:gd name="T53" fmla="*/ 287 h 291"/>
                    <a:gd name="T54" fmla="*/ 149 w 161"/>
                    <a:gd name="T55" fmla="*/ 291 h 291"/>
                    <a:gd name="T56" fmla="*/ 6 w 161"/>
                    <a:gd name="T57" fmla="*/ 290 h 291"/>
                    <a:gd name="T58" fmla="*/ 0 w 161"/>
                    <a:gd name="T59" fmla="*/ 284 h 291"/>
                    <a:gd name="T60" fmla="*/ 0 w 161"/>
                    <a:gd name="T61" fmla="*/ 12 h 291"/>
                    <a:gd name="T62" fmla="*/ 3 w 161"/>
                    <a:gd name="T63" fmla="*/ 3 h 291"/>
                    <a:gd name="T64" fmla="*/ 11 w 161"/>
                    <a:gd name="T65"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1" h="291">
                      <a:moveTo>
                        <a:pt x="80" y="269"/>
                      </a:moveTo>
                      <a:lnTo>
                        <a:pt x="77" y="270"/>
                      </a:lnTo>
                      <a:lnTo>
                        <a:pt x="74" y="272"/>
                      </a:lnTo>
                      <a:lnTo>
                        <a:pt x="74" y="276"/>
                      </a:lnTo>
                      <a:lnTo>
                        <a:pt x="74" y="279"/>
                      </a:lnTo>
                      <a:lnTo>
                        <a:pt x="77" y="282"/>
                      </a:lnTo>
                      <a:lnTo>
                        <a:pt x="80" y="282"/>
                      </a:lnTo>
                      <a:lnTo>
                        <a:pt x="84" y="282"/>
                      </a:lnTo>
                      <a:lnTo>
                        <a:pt x="86" y="279"/>
                      </a:lnTo>
                      <a:lnTo>
                        <a:pt x="87" y="276"/>
                      </a:lnTo>
                      <a:lnTo>
                        <a:pt x="86" y="272"/>
                      </a:lnTo>
                      <a:lnTo>
                        <a:pt x="84" y="270"/>
                      </a:lnTo>
                      <a:lnTo>
                        <a:pt x="80" y="269"/>
                      </a:lnTo>
                      <a:close/>
                      <a:moveTo>
                        <a:pt x="27" y="30"/>
                      </a:moveTo>
                      <a:lnTo>
                        <a:pt x="24" y="30"/>
                      </a:lnTo>
                      <a:lnTo>
                        <a:pt x="21" y="33"/>
                      </a:lnTo>
                      <a:lnTo>
                        <a:pt x="20" y="35"/>
                      </a:lnTo>
                      <a:lnTo>
                        <a:pt x="18" y="39"/>
                      </a:lnTo>
                      <a:lnTo>
                        <a:pt x="18" y="252"/>
                      </a:lnTo>
                      <a:lnTo>
                        <a:pt x="20" y="255"/>
                      </a:lnTo>
                      <a:lnTo>
                        <a:pt x="21" y="258"/>
                      </a:lnTo>
                      <a:lnTo>
                        <a:pt x="23" y="260"/>
                      </a:lnTo>
                      <a:lnTo>
                        <a:pt x="26" y="261"/>
                      </a:lnTo>
                      <a:lnTo>
                        <a:pt x="134" y="261"/>
                      </a:lnTo>
                      <a:lnTo>
                        <a:pt x="137" y="260"/>
                      </a:lnTo>
                      <a:lnTo>
                        <a:pt x="140" y="258"/>
                      </a:lnTo>
                      <a:lnTo>
                        <a:pt x="143" y="255"/>
                      </a:lnTo>
                      <a:lnTo>
                        <a:pt x="143" y="252"/>
                      </a:lnTo>
                      <a:lnTo>
                        <a:pt x="143" y="39"/>
                      </a:lnTo>
                      <a:lnTo>
                        <a:pt x="143" y="36"/>
                      </a:lnTo>
                      <a:lnTo>
                        <a:pt x="141" y="33"/>
                      </a:lnTo>
                      <a:lnTo>
                        <a:pt x="138" y="30"/>
                      </a:lnTo>
                      <a:lnTo>
                        <a:pt x="134" y="30"/>
                      </a:lnTo>
                      <a:lnTo>
                        <a:pt x="27" y="30"/>
                      </a:lnTo>
                      <a:close/>
                      <a:moveTo>
                        <a:pt x="69" y="12"/>
                      </a:moveTo>
                      <a:lnTo>
                        <a:pt x="66" y="14"/>
                      </a:lnTo>
                      <a:lnTo>
                        <a:pt x="66" y="15"/>
                      </a:lnTo>
                      <a:lnTo>
                        <a:pt x="66" y="18"/>
                      </a:lnTo>
                      <a:lnTo>
                        <a:pt x="69" y="18"/>
                      </a:lnTo>
                      <a:lnTo>
                        <a:pt x="92" y="18"/>
                      </a:lnTo>
                      <a:lnTo>
                        <a:pt x="93" y="18"/>
                      </a:lnTo>
                      <a:lnTo>
                        <a:pt x="95" y="15"/>
                      </a:lnTo>
                      <a:lnTo>
                        <a:pt x="93" y="14"/>
                      </a:lnTo>
                      <a:lnTo>
                        <a:pt x="92" y="12"/>
                      </a:lnTo>
                      <a:lnTo>
                        <a:pt x="69" y="12"/>
                      </a:lnTo>
                      <a:close/>
                      <a:moveTo>
                        <a:pt x="11" y="0"/>
                      </a:moveTo>
                      <a:lnTo>
                        <a:pt x="149" y="0"/>
                      </a:lnTo>
                      <a:lnTo>
                        <a:pt x="153" y="2"/>
                      </a:lnTo>
                      <a:lnTo>
                        <a:pt x="158" y="3"/>
                      </a:lnTo>
                      <a:lnTo>
                        <a:pt x="159" y="8"/>
                      </a:lnTo>
                      <a:lnTo>
                        <a:pt x="161" y="12"/>
                      </a:lnTo>
                      <a:lnTo>
                        <a:pt x="161" y="279"/>
                      </a:lnTo>
                      <a:lnTo>
                        <a:pt x="159" y="284"/>
                      </a:lnTo>
                      <a:lnTo>
                        <a:pt x="158" y="287"/>
                      </a:lnTo>
                      <a:lnTo>
                        <a:pt x="153" y="290"/>
                      </a:lnTo>
                      <a:lnTo>
                        <a:pt x="149" y="291"/>
                      </a:lnTo>
                      <a:lnTo>
                        <a:pt x="11" y="291"/>
                      </a:lnTo>
                      <a:lnTo>
                        <a:pt x="6" y="290"/>
                      </a:lnTo>
                      <a:lnTo>
                        <a:pt x="3" y="287"/>
                      </a:lnTo>
                      <a:lnTo>
                        <a:pt x="0" y="284"/>
                      </a:lnTo>
                      <a:lnTo>
                        <a:pt x="0" y="279"/>
                      </a:lnTo>
                      <a:lnTo>
                        <a:pt x="0" y="12"/>
                      </a:lnTo>
                      <a:lnTo>
                        <a:pt x="0" y="8"/>
                      </a:lnTo>
                      <a:lnTo>
                        <a:pt x="3" y="3"/>
                      </a:lnTo>
                      <a:lnTo>
                        <a:pt x="6" y="2"/>
                      </a:lnTo>
                      <a:lnTo>
                        <a:pt x="11"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nvGrpSpPr>
              <p:cNvPr id="165" name="Group 164"/>
              <p:cNvGrpSpPr/>
              <p:nvPr/>
            </p:nvGrpSpPr>
            <p:grpSpPr>
              <a:xfrm>
                <a:off x="6469606" y="1063"/>
                <a:ext cx="256525" cy="256524"/>
                <a:chOff x="1187786" y="3697767"/>
                <a:chExt cx="466781" cy="466781"/>
              </a:xfrm>
            </p:grpSpPr>
            <p:sp>
              <p:nvSpPr>
                <p:cNvPr id="204" name="Oval 203"/>
                <p:cNvSpPr/>
                <p:nvPr/>
              </p:nvSpPr>
              <p:spPr bwMode="gray">
                <a:xfrm>
                  <a:off x="1187786" y="3697767"/>
                  <a:ext cx="466781" cy="466781"/>
                </a:xfrm>
                <a:prstGeom prst="ellipse">
                  <a:avLst/>
                </a:prstGeom>
                <a:solidFill>
                  <a:schemeClr val="accent2"/>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205" name="Freeform 70"/>
                <p:cNvSpPr>
                  <a:spLocks noChangeAspect="1" noEditPoints="1"/>
                </p:cNvSpPr>
                <p:nvPr/>
              </p:nvSpPr>
              <p:spPr bwMode="auto">
                <a:xfrm>
                  <a:off x="1288909" y="3785995"/>
                  <a:ext cx="264532" cy="290323"/>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nvGrpSpPr>
              <p:cNvPr id="166" name="Group 165"/>
              <p:cNvGrpSpPr/>
              <p:nvPr/>
            </p:nvGrpSpPr>
            <p:grpSpPr>
              <a:xfrm>
                <a:off x="6356255" y="-240639"/>
                <a:ext cx="157334" cy="157334"/>
                <a:chOff x="812660" y="3089902"/>
                <a:chExt cx="466781" cy="466781"/>
              </a:xfrm>
            </p:grpSpPr>
            <p:sp>
              <p:nvSpPr>
                <p:cNvPr id="202" name="Oval 201"/>
                <p:cNvSpPr/>
                <p:nvPr/>
              </p:nvSpPr>
              <p:spPr bwMode="gray">
                <a:xfrm>
                  <a:off x="812660" y="3089902"/>
                  <a:ext cx="466781" cy="466781"/>
                </a:xfrm>
                <a:prstGeom prst="ellipse">
                  <a:avLst/>
                </a:prstGeom>
                <a:solidFill>
                  <a:schemeClr val="accent2"/>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203" name="Freeform 71"/>
                <p:cNvSpPr>
                  <a:spLocks noChangeAspect="1" noEditPoints="1"/>
                </p:cNvSpPr>
                <p:nvPr/>
              </p:nvSpPr>
              <p:spPr bwMode="auto">
                <a:xfrm>
                  <a:off x="854944" y="3176720"/>
                  <a:ext cx="382213" cy="236956"/>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solidFill>
                  <a:schemeClr val="bg1"/>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nvGrpSpPr>
              <p:cNvPr id="167" name="Group 166"/>
              <p:cNvGrpSpPr/>
              <p:nvPr/>
            </p:nvGrpSpPr>
            <p:grpSpPr>
              <a:xfrm>
                <a:off x="7335907" y="-211728"/>
                <a:ext cx="297152" cy="297151"/>
                <a:chOff x="3609383" y="2970263"/>
                <a:chExt cx="466781" cy="466781"/>
              </a:xfrm>
            </p:grpSpPr>
            <p:sp>
              <p:nvSpPr>
                <p:cNvPr id="200" name="Oval 199"/>
                <p:cNvSpPr/>
                <p:nvPr/>
              </p:nvSpPr>
              <p:spPr bwMode="gray">
                <a:xfrm>
                  <a:off x="3609383" y="2970263"/>
                  <a:ext cx="466781" cy="466781"/>
                </a:xfrm>
                <a:prstGeom prst="ellipse">
                  <a:avLst/>
                </a:prstGeom>
                <a:solidFill>
                  <a:schemeClr val="accent5">
                    <a:lumMod val="60000"/>
                    <a:lumOff val="40000"/>
                  </a:schemeClr>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201" name="Freeform 71"/>
                <p:cNvSpPr>
                  <a:spLocks noChangeAspect="1" noEditPoints="1"/>
                </p:cNvSpPr>
                <p:nvPr/>
              </p:nvSpPr>
              <p:spPr bwMode="auto">
                <a:xfrm>
                  <a:off x="3651667" y="3057081"/>
                  <a:ext cx="382213" cy="236956"/>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solidFill>
                  <a:schemeClr val="bg1"/>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cxnSp>
            <p:nvCxnSpPr>
              <p:cNvPr id="168" name="Straight Connector 167"/>
              <p:cNvCxnSpPr/>
              <p:nvPr/>
            </p:nvCxnSpPr>
            <p:spPr>
              <a:xfrm>
                <a:off x="6175876" y="-14529"/>
                <a:ext cx="178669" cy="292361"/>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9" name="Group 168"/>
              <p:cNvGrpSpPr/>
              <p:nvPr/>
            </p:nvGrpSpPr>
            <p:grpSpPr>
              <a:xfrm>
                <a:off x="6086089" y="-80548"/>
                <a:ext cx="160421" cy="160420"/>
                <a:chOff x="3202860" y="3435802"/>
                <a:chExt cx="466781" cy="466781"/>
              </a:xfrm>
            </p:grpSpPr>
            <p:sp>
              <p:nvSpPr>
                <p:cNvPr id="198" name="Oval 197"/>
                <p:cNvSpPr/>
                <p:nvPr/>
              </p:nvSpPr>
              <p:spPr bwMode="gray">
                <a:xfrm>
                  <a:off x="3202860" y="3435802"/>
                  <a:ext cx="466781" cy="466781"/>
                </a:xfrm>
                <a:prstGeom prst="ellipse">
                  <a:avLst/>
                </a:prstGeom>
                <a:solidFill>
                  <a:schemeClr val="accent2"/>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99" name="Freeform 69"/>
                <p:cNvSpPr>
                  <a:spLocks noChangeAspect="1" noEditPoints="1"/>
                </p:cNvSpPr>
                <p:nvPr/>
              </p:nvSpPr>
              <p:spPr bwMode="auto">
                <a:xfrm>
                  <a:off x="3358844" y="3529284"/>
                  <a:ext cx="154812" cy="279813"/>
                </a:xfrm>
                <a:custGeom>
                  <a:avLst/>
                  <a:gdLst>
                    <a:gd name="T0" fmla="*/ 77 w 161"/>
                    <a:gd name="T1" fmla="*/ 270 h 291"/>
                    <a:gd name="T2" fmla="*/ 74 w 161"/>
                    <a:gd name="T3" fmla="*/ 276 h 291"/>
                    <a:gd name="T4" fmla="*/ 77 w 161"/>
                    <a:gd name="T5" fmla="*/ 282 h 291"/>
                    <a:gd name="T6" fmla="*/ 84 w 161"/>
                    <a:gd name="T7" fmla="*/ 282 h 291"/>
                    <a:gd name="T8" fmla="*/ 87 w 161"/>
                    <a:gd name="T9" fmla="*/ 276 h 291"/>
                    <a:gd name="T10" fmla="*/ 84 w 161"/>
                    <a:gd name="T11" fmla="*/ 270 h 291"/>
                    <a:gd name="T12" fmla="*/ 27 w 161"/>
                    <a:gd name="T13" fmla="*/ 30 h 291"/>
                    <a:gd name="T14" fmla="*/ 21 w 161"/>
                    <a:gd name="T15" fmla="*/ 33 h 291"/>
                    <a:gd name="T16" fmla="*/ 18 w 161"/>
                    <a:gd name="T17" fmla="*/ 39 h 291"/>
                    <a:gd name="T18" fmla="*/ 20 w 161"/>
                    <a:gd name="T19" fmla="*/ 255 h 291"/>
                    <a:gd name="T20" fmla="*/ 23 w 161"/>
                    <a:gd name="T21" fmla="*/ 260 h 291"/>
                    <a:gd name="T22" fmla="*/ 134 w 161"/>
                    <a:gd name="T23" fmla="*/ 261 h 291"/>
                    <a:gd name="T24" fmla="*/ 140 w 161"/>
                    <a:gd name="T25" fmla="*/ 258 h 291"/>
                    <a:gd name="T26" fmla="*/ 143 w 161"/>
                    <a:gd name="T27" fmla="*/ 252 h 291"/>
                    <a:gd name="T28" fmla="*/ 143 w 161"/>
                    <a:gd name="T29" fmla="*/ 36 h 291"/>
                    <a:gd name="T30" fmla="*/ 138 w 161"/>
                    <a:gd name="T31" fmla="*/ 30 h 291"/>
                    <a:gd name="T32" fmla="*/ 27 w 161"/>
                    <a:gd name="T33" fmla="*/ 30 h 291"/>
                    <a:gd name="T34" fmla="*/ 66 w 161"/>
                    <a:gd name="T35" fmla="*/ 14 h 291"/>
                    <a:gd name="T36" fmla="*/ 66 w 161"/>
                    <a:gd name="T37" fmla="*/ 18 h 291"/>
                    <a:gd name="T38" fmla="*/ 92 w 161"/>
                    <a:gd name="T39" fmla="*/ 18 h 291"/>
                    <a:gd name="T40" fmla="*/ 95 w 161"/>
                    <a:gd name="T41" fmla="*/ 15 h 291"/>
                    <a:gd name="T42" fmla="*/ 92 w 161"/>
                    <a:gd name="T43" fmla="*/ 12 h 291"/>
                    <a:gd name="T44" fmla="*/ 11 w 161"/>
                    <a:gd name="T45" fmla="*/ 0 h 291"/>
                    <a:gd name="T46" fmla="*/ 153 w 161"/>
                    <a:gd name="T47" fmla="*/ 2 h 291"/>
                    <a:gd name="T48" fmla="*/ 159 w 161"/>
                    <a:gd name="T49" fmla="*/ 8 h 291"/>
                    <a:gd name="T50" fmla="*/ 161 w 161"/>
                    <a:gd name="T51" fmla="*/ 279 h 291"/>
                    <a:gd name="T52" fmla="*/ 158 w 161"/>
                    <a:gd name="T53" fmla="*/ 287 h 291"/>
                    <a:gd name="T54" fmla="*/ 149 w 161"/>
                    <a:gd name="T55" fmla="*/ 291 h 291"/>
                    <a:gd name="T56" fmla="*/ 6 w 161"/>
                    <a:gd name="T57" fmla="*/ 290 h 291"/>
                    <a:gd name="T58" fmla="*/ 0 w 161"/>
                    <a:gd name="T59" fmla="*/ 284 h 291"/>
                    <a:gd name="T60" fmla="*/ 0 w 161"/>
                    <a:gd name="T61" fmla="*/ 12 h 291"/>
                    <a:gd name="T62" fmla="*/ 3 w 161"/>
                    <a:gd name="T63" fmla="*/ 3 h 291"/>
                    <a:gd name="T64" fmla="*/ 11 w 161"/>
                    <a:gd name="T65"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1" h="291">
                      <a:moveTo>
                        <a:pt x="80" y="269"/>
                      </a:moveTo>
                      <a:lnTo>
                        <a:pt x="77" y="270"/>
                      </a:lnTo>
                      <a:lnTo>
                        <a:pt x="74" y="272"/>
                      </a:lnTo>
                      <a:lnTo>
                        <a:pt x="74" y="276"/>
                      </a:lnTo>
                      <a:lnTo>
                        <a:pt x="74" y="279"/>
                      </a:lnTo>
                      <a:lnTo>
                        <a:pt x="77" y="282"/>
                      </a:lnTo>
                      <a:lnTo>
                        <a:pt x="80" y="282"/>
                      </a:lnTo>
                      <a:lnTo>
                        <a:pt x="84" y="282"/>
                      </a:lnTo>
                      <a:lnTo>
                        <a:pt x="86" y="279"/>
                      </a:lnTo>
                      <a:lnTo>
                        <a:pt x="87" y="276"/>
                      </a:lnTo>
                      <a:lnTo>
                        <a:pt x="86" y="272"/>
                      </a:lnTo>
                      <a:lnTo>
                        <a:pt x="84" y="270"/>
                      </a:lnTo>
                      <a:lnTo>
                        <a:pt x="80" y="269"/>
                      </a:lnTo>
                      <a:close/>
                      <a:moveTo>
                        <a:pt x="27" y="30"/>
                      </a:moveTo>
                      <a:lnTo>
                        <a:pt x="24" y="30"/>
                      </a:lnTo>
                      <a:lnTo>
                        <a:pt x="21" y="33"/>
                      </a:lnTo>
                      <a:lnTo>
                        <a:pt x="20" y="35"/>
                      </a:lnTo>
                      <a:lnTo>
                        <a:pt x="18" y="39"/>
                      </a:lnTo>
                      <a:lnTo>
                        <a:pt x="18" y="252"/>
                      </a:lnTo>
                      <a:lnTo>
                        <a:pt x="20" y="255"/>
                      </a:lnTo>
                      <a:lnTo>
                        <a:pt x="21" y="258"/>
                      </a:lnTo>
                      <a:lnTo>
                        <a:pt x="23" y="260"/>
                      </a:lnTo>
                      <a:lnTo>
                        <a:pt x="26" y="261"/>
                      </a:lnTo>
                      <a:lnTo>
                        <a:pt x="134" y="261"/>
                      </a:lnTo>
                      <a:lnTo>
                        <a:pt x="137" y="260"/>
                      </a:lnTo>
                      <a:lnTo>
                        <a:pt x="140" y="258"/>
                      </a:lnTo>
                      <a:lnTo>
                        <a:pt x="143" y="255"/>
                      </a:lnTo>
                      <a:lnTo>
                        <a:pt x="143" y="252"/>
                      </a:lnTo>
                      <a:lnTo>
                        <a:pt x="143" y="39"/>
                      </a:lnTo>
                      <a:lnTo>
                        <a:pt x="143" y="36"/>
                      </a:lnTo>
                      <a:lnTo>
                        <a:pt x="141" y="33"/>
                      </a:lnTo>
                      <a:lnTo>
                        <a:pt x="138" y="30"/>
                      </a:lnTo>
                      <a:lnTo>
                        <a:pt x="134" y="30"/>
                      </a:lnTo>
                      <a:lnTo>
                        <a:pt x="27" y="30"/>
                      </a:lnTo>
                      <a:close/>
                      <a:moveTo>
                        <a:pt x="69" y="12"/>
                      </a:moveTo>
                      <a:lnTo>
                        <a:pt x="66" y="14"/>
                      </a:lnTo>
                      <a:lnTo>
                        <a:pt x="66" y="15"/>
                      </a:lnTo>
                      <a:lnTo>
                        <a:pt x="66" y="18"/>
                      </a:lnTo>
                      <a:lnTo>
                        <a:pt x="69" y="18"/>
                      </a:lnTo>
                      <a:lnTo>
                        <a:pt x="92" y="18"/>
                      </a:lnTo>
                      <a:lnTo>
                        <a:pt x="93" y="18"/>
                      </a:lnTo>
                      <a:lnTo>
                        <a:pt x="95" y="15"/>
                      </a:lnTo>
                      <a:lnTo>
                        <a:pt x="93" y="14"/>
                      </a:lnTo>
                      <a:lnTo>
                        <a:pt x="92" y="12"/>
                      </a:lnTo>
                      <a:lnTo>
                        <a:pt x="69" y="12"/>
                      </a:lnTo>
                      <a:close/>
                      <a:moveTo>
                        <a:pt x="11" y="0"/>
                      </a:moveTo>
                      <a:lnTo>
                        <a:pt x="149" y="0"/>
                      </a:lnTo>
                      <a:lnTo>
                        <a:pt x="153" y="2"/>
                      </a:lnTo>
                      <a:lnTo>
                        <a:pt x="158" y="3"/>
                      </a:lnTo>
                      <a:lnTo>
                        <a:pt x="159" y="8"/>
                      </a:lnTo>
                      <a:lnTo>
                        <a:pt x="161" y="12"/>
                      </a:lnTo>
                      <a:lnTo>
                        <a:pt x="161" y="279"/>
                      </a:lnTo>
                      <a:lnTo>
                        <a:pt x="159" y="284"/>
                      </a:lnTo>
                      <a:lnTo>
                        <a:pt x="158" y="287"/>
                      </a:lnTo>
                      <a:lnTo>
                        <a:pt x="153" y="290"/>
                      </a:lnTo>
                      <a:lnTo>
                        <a:pt x="149" y="291"/>
                      </a:lnTo>
                      <a:lnTo>
                        <a:pt x="11" y="291"/>
                      </a:lnTo>
                      <a:lnTo>
                        <a:pt x="6" y="290"/>
                      </a:lnTo>
                      <a:lnTo>
                        <a:pt x="3" y="287"/>
                      </a:lnTo>
                      <a:lnTo>
                        <a:pt x="0" y="284"/>
                      </a:lnTo>
                      <a:lnTo>
                        <a:pt x="0" y="279"/>
                      </a:lnTo>
                      <a:lnTo>
                        <a:pt x="0" y="12"/>
                      </a:lnTo>
                      <a:lnTo>
                        <a:pt x="0" y="8"/>
                      </a:lnTo>
                      <a:lnTo>
                        <a:pt x="3" y="3"/>
                      </a:lnTo>
                      <a:lnTo>
                        <a:pt x="6" y="2"/>
                      </a:lnTo>
                      <a:lnTo>
                        <a:pt x="11"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cxnSp>
            <p:nvCxnSpPr>
              <p:cNvPr id="170" name="Straight Connector 169"/>
              <p:cNvCxnSpPr/>
              <p:nvPr/>
            </p:nvCxnSpPr>
            <p:spPr>
              <a:xfrm>
                <a:off x="6806380" y="334469"/>
                <a:ext cx="312053" cy="155964"/>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1" name="Group 170"/>
              <p:cNvGrpSpPr/>
              <p:nvPr/>
            </p:nvGrpSpPr>
            <p:grpSpPr>
              <a:xfrm>
                <a:off x="7035241" y="409003"/>
                <a:ext cx="166384" cy="166384"/>
                <a:chOff x="614613" y="4110767"/>
                <a:chExt cx="466781" cy="466781"/>
              </a:xfrm>
            </p:grpSpPr>
            <p:sp>
              <p:nvSpPr>
                <p:cNvPr id="196" name="Oval 195"/>
                <p:cNvSpPr/>
                <p:nvPr/>
              </p:nvSpPr>
              <p:spPr bwMode="gray">
                <a:xfrm>
                  <a:off x="614613" y="4110767"/>
                  <a:ext cx="466781" cy="466781"/>
                </a:xfrm>
                <a:prstGeom prst="ellipse">
                  <a:avLst/>
                </a:prstGeom>
                <a:solidFill>
                  <a:schemeClr val="accent5">
                    <a:lumMod val="60000"/>
                    <a:lumOff val="40000"/>
                  </a:schemeClr>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97" name="Freeform 70"/>
                <p:cNvSpPr>
                  <a:spLocks noChangeAspect="1" noEditPoints="1"/>
                </p:cNvSpPr>
                <p:nvPr/>
              </p:nvSpPr>
              <p:spPr bwMode="auto">
                <a:xfrm>
                  <a:off x="712055" y="4194958"/>
                  <a:ext cx="271897" cy="298402"/>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cxnSp>
            <p:nvCxnSpPr>
              <p:cNvPr id="172" name="Straight Connector 171"/>
              <p:cNvCxnSpPr/>
              <p:nvPr/>
            </p:nvCxnSpPr>
            <p:spPr>
              <a:xfrm flipV="1">
                <a:off x="6539028" y="349305"/>
                <a:ext cx="300998" cy="139241"/>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3" name="Group 172"/>
              <p:cNvGrpSpPr/>
              <p:nvPr/>
            </p:nvGrpSpPr>
            <p:grpSpPr>
              <a:xfrm>
                <a:off x="6734965" y="257587"/>
                <a:ext cx="202097" cy="202096"/>
                <a:chOff x="3274074" y="4363675"/>
                <a:chExt cx="466781" cy="466781"/>
              </a:xfrm>
            </p:grpSpPr>
            <p:sp>
              <p:nvSpPr>
                <p:cNvPr id="194" name="Oval 193"/>
                <p:cNvSpPr/>
                <p:nvPr/>
              </p:nvSpPr>
              <p:spPr bwMode="gray">
                <a:xfrm>
                  <a:off x="3274074" y="4363675"/>
                  <a:ext cx="466781" cy="466781"/>
                </a:xfrm>
                <a:prstGeom prst="ellipse">
                  <a:avLst/>
                </a:prstGeom>
                <a:solidFill>
                  <a:schemeClr val="accent2"/>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95" name="Freeform 6"/>
                <p:cNvSpPr>
                  <a:spLocks noChangeAspect="1" noEditPoints="1"/>
                </p:cNvSpPr>
                <p:nvPr/>
              </p:nvSpPr>
              <p:spPr bwMode="auto">
                <a:xfrm>
                  <a:off x="3343471" y="4470813"/>
                  <a:ext cx="326170" cy="265506"/>
                </a:xfrm>
                <a:custGeom>
                  <a:avLst/>
                  <a:gdLst>
                    <a:gd name="T0" fmla="*/ 36 w 414"/>
                    <a:gd name="T1" fmla="*/ 28 h 337"/>
                    <a:gd name="T2" fmla="*/ 29 w 414"/>
                    <a:gd name="T3" fmla="*/ 34 h 337"/>
                    <a:gd name="T4" fmla="*/ 27 w 414"/>
                    <a:gd name="T5" fmla="*/ 228 h 337"/>
                    <a:gd name="T6" fmla="*/ 32 w 414"/>
                    <a:gd name="T7" fmla="*/ 237 h 337"/>
                    <a:gd name="T8" fmla="*/ 41 w 414"/>
                    <a:gd name="T9" fmla="*/ 241 h 337"/>
                    <a:gd name="T10" fmla="*/ 378 w 414"/>
                    <a:gd name="T11" fmla="*/ 240 h 337"/>
                    <a:gd name="T12" fmla="*/ 386 w 414"/>
                    <a:gd name="T13" fmla="*/ 234 h 337"/>
                    <a:gd name="T14" fmla="*/ 387 w 414"/>
                    <a:gd name="T15" fmla="*/ 42 h 337"/>
                    <a:gd name="T16" fmla="*/ 384 w 414"/>
                    <a:gd name="T17" fmla="*/ 33 h 337"/>
                    <a:gd name="T18" fmla="*/ 377 w 414"/>
                    <a:gd name="T19" fmla="*/ 27 h 337"/>
                    <a:gd name="T20" fmla="*/ 41 w 414"/>
                    <a:gd name="T21" fmla="*/ 27 h 337"/>
                    <a:gd name="T22" fmla="*/ 398 w 414"/>
                    <a:gd name="T23" fmla="*/ 0 h 337"/>
                    <a:gd name="T24" fmla="*/ 407 w 414"/>
                    <a:gd name="T25" fmla="*/ 3 h 337"/>
                    <a:gd name="T26" fmla="*/ 413 w 414"/>
                    <a:gd name="T27" fmla="*/ 12 h 337"/>
                    <a:gd name="T28" fmla="*/ 414 w 414"/>
                    <a:gd name="T29" fmla="*/ 283 h 337"/>
                    <a:gd name="T30" fmla="*/ 411 w 414"/>
                    <a:gd name="T31" fmla="*/ 294 h 337"/>
                    <a:gd name="T32" fmla="*/ 402 w 414"/>
                    <a:gd name="T33" fmla="*/ 300 h 337"/>
                    <a:gd name="T34" fmla="*/ 264 w 414"/>
                    <a:gd name="T35" fmla="*/ 300 h 337"/>
                    <a:gd name="T36" fmla="*/ 261 w 414"/>
                    <a:gd name="T37" fmla="*/ 303 h 337"/>
                    <a:gd name="T38" fmla="*/ 264 w 414"/>
                    <a:gd name="T39" fmla="*/ 316 h 337"/>
                    <a:gd name="T40" fmla="*/ 269 w 414"/>
                    <a:gd name="T41" fmla="*/ 333 h 337"/>
                    <a:gd name="T42" fmla="*/ 267 w 414"/>
                    <a:gd name="T43" fmla="*/ 336 h 337"/>
                    <a:gd name="T44" fmla="*/ 266 w 414"/>
                    <a:gd name="T45" fmla="*/ 337 h 337"/>
                    <a:gd name="T46" fmla="*/ 149 w 414"/>
                    <a:gd name="T47" fmla="*/ 337 h 337"/>
                    <a:gd name="T48" fmla="*/ 146 w 414"/>
                    <a:gd name="T49" fmla="*/ 336 h 337"/>
                    <a:gd name="T50" fmla="*/ 146 w 414"/>
                    <a:gd name="T51" fmla="*/ 331 h 337"/>
                    <a:gd name="T52" fmla="*/ 149 w 414"/>
                    <a:gd name="T53" fmla="*/ 321 h 337"/>
                    <a:gd name="T54" fmla="*/ 153 w 414"/>
                    <a:gd name="T55" fmla="*/ 304 h 337"/>
                    <a:gd name="T56" fmla="*/ 152 w 414"/>
                    <a:gd name="T57" fmla="*/ 301 h 337"/>
                    <a:gd name="T58" fmla="*/ 11 w 414"/>
                    <a:gd name="T59" fmla="*/ 300 h 337"/>
                    <a:gd name="T60" fmla="*/ 3 w 414"/>
                    <a:gd name="T61" fmla="*/ 297 h 337"/>
                    <a:gd name="T62" fmla="*/ 0 w 414"/>
                    <a:gd name="T63" fmla="*/ 289 h 337"/>
                    <a:gd name="T64" fmla="*/ 2 w 414"/>
                    <a:gd name="T65" fmla="*/ 12 h 337"/>
                    <a:gd name="T66" fmla="*/ 8 w 414"/>
                    <a:gd name="T67" fmla="*/ 3 h 337"/>
                    <a:gd name="T68" fmla="*/ 17 w 414"/>
                    <a:gd name="T69"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4" h="337">
                      <a:moveTo>
                        <a:pt x="41" y="27"/>
                      </a:moveTo>
                      <a:lnTo>
                        <a:pt x="36" y="28"/>
                      </a:lnTo>
                      <a:lnTo>
                        <a:pt x="32" y="30"/>
                      </a:lnTo>
                      <a:lnTo>
                        <a:pt x="29" y="34"/>
                      </a:lnTo>
                      <a:lnTo>
                        <a:pt x="27" y="40"/>
                      </a:lnTo>
                      <a:lnTo>
                        <a:pt x="27" y="228"/>
                      </a:lnTo>
                      <a:lnTo>
                        <a:pt x="29" y="234"/>
                      </a:lnTo>
                      <a:lnTo>
                        <a:pt x="32" y="237"/>
                      </a:lnTo>
                      <a:lnTo>
                        <a:pt x="36" y="240"/>
                      </a:lnTo>
                      <a:lnTo>
                        <a:pt x="41" y="241"/>
                      </a:lnTo>
                      <a:lnTo>
                        <a:pt x="374" y="241"/>
                      </a:lnTo>
                      <a:lnTo>
                        <a:pt x="378" y="240"/>
                      </a:lnTo>
                      <a:lnTo>
                        <a:pt x="383" y="238"/>
                      </a:lnTo>
                      <a:lnTo>
                        <a:pt x="386" y="234"/>
                      </a:lnTo>
                      <a:lnTo>
                        <a:pt x="387" y="229"/>
                      </a:lnTo>
                      <a:lnTo>
                        <a:pt x="387" y="42"/>
                      </a:lnTo>
                      <a:lnTo>
                        <a:pt x="386" y="37"/>
                      </a:lnTo>
                      <a:lnTo>
                        <a:pt x="384" y="33"/>
                      </a:lnTo>
                      <a:lnTo>
                        <a:pt x="381" y="30"/>
                      </a:lnTo>
                      <a:lnTo>
                        <a:pt x="377" y="27"/>
                      </a:lnTo>
                      <a:lnTo>
                        <a:pt x="372" y="27"/>
                      </a:lnTo>
                      <a:lnTo>
                        <a:pt x="41" y="27"/>
                      </a:lnTo>
                      <a:close/>
                      <a:moveTo>
                        <a:pt x="17" y="0"/>
                      </a:moveTo>
                      <a:lnTo>
                        <a:pt x="398" y="0"/>
                      </a:lnTo>
                      <a:lnTo>
                        <a:pt x="402" y="1"/>
                      </a:lnTo>
                      <a:lnTo>
                        <a:pt x="407" y="3"/>
                      </a:lnTo>
                      <a:lnTo>
                        <a:pt x="411" y="7"/>
                      </a:lnTo>
                      <a:lnTo>
                        <a:pt x="413" y="12"/>
                      </a:lnTo>
                      <a:lnTo>
                        <a:pt x="414" y="16"/>
                      </a:lnTo>
                      <a:lnTo>
                        <a:pt x="414" y="283"/>
                      </a:lnTo>
                      <a:lnTo>
                        <a:pt x="413" y="289"/>
                      </a:lnTo>
                      <a:lnTo>
                        <a:pt x="411" y="294"/>
                      </a:lnTo>
                      <a:lnTo>
                        <a:pt x="407" y="297"/>
                      </a:lnTo>
                      <a:lnTo>
                        <a:pt x="402" y="300"/>
                      </a:lnTo>
                      <a:lnTo>
                        <a:pt x="398" y="300"/>
                      </a:lnTo>
                      <a:lnTo>
                        <a:pt x="264" y="300"/>
                      </a:lnTo>
                      <a:lnTo>
                        <a:pt x="263" y="301"/>
                      </a:lnTo>
                      <a:lnTo>
                        <a:pt x="261" y="303"/>
                      </a:lnTo>
                      <a:lnTo>
                        <a:pt x="261" y="304"/>
                      </a:lnTo>
                      <a:lnTo>
                        <a:pt x="264" y="316"/>
                      </a:lnTo>
                      <a:lnTo>
                        <a:pt x="267" y="331"/>
                      </a:lnTo>
                      <a:lnTo>
                        <a:pt x="269" y="333"/>
                      </a:lnTo>
                      <a:lnTo>
                        <a:pt x="269" y="334"/>
                      </a:lnTo>
                      <a:lnTo>
                        <a:pt x="267" y="336"/>
                      </a:lnTo>
                      <a:lnTo>
                        <a:pt x="267" y="337"/>
                      </a:lnTo>
                      <a:lnTo>
                        <a:pt x="266" y="337"/>
                      </a:lnTo>
                      <a:lnTo>
                        <a:pt x="149" y="337"/>
                      </a:lnTo>
                      <a:lnTo>
                        <a:pt x="149" y="337"/>
                      </a:lnTo>
                      <a:lnTo>
                        <a:pt x="147" y="337"/>
                      </a:lnTo>
                      <a:lnTo>
                        <a:pt x="146" y="336"/>
                      </a:lnTo>
                      <a:lnTo>
                        <a:pt x="146" y="334"/>
                      </a:lnTo>
                      <a:lnTo>
                        <a:pt x="146" y="331"/>
                      </a:lnTo>
                      <a:lnTo>
                        <a:pt x="147" y="328"/>
                      </a:lnTo>
                      <a:lnTo>
                        <a:pt x="149" y="321"/>
                      </a:lnTo>
                      <a:lnTo>
                        <a:pt x="152" y="312"/>
                      </a:lnTo>
                      <a:lnTo>
                        <a:pt x="153" y="304"/>
                      </a:lnTo>
                      <a:lnTo>
                        <a:pt x="153" y="303"/>
                      </a:lnTo>
                      <a:lnTo>
                        <a:pt x="152" y="301"/>
                      </a:lnTo>
                      <a:lnTo>
                        <a:pt x="150" y="300"/>
                      </a:lnTo>
                      <a:lnTo>
                        <a:pt x="11" y="300"/>
                      </a:lnTo>
                      <a:lnTo>
                        <a:pt x="6" y="300"/>
                      </a:lnTo>
                      <a:lnTo>
                        <a:pt x="3" y="297"/>
                      </a:lnTo>
                      <a:lnTo>
                        <a:pt x="2" y="294"/>
                      </a:lnTo>
                      <a:lnTo>
                        <a:pt x="0" y="289"/>
                      </a:lnTo>
                      <a:lnTo>
                        <a:pt x="0" y="16"/>
                      </a:lnTo>
                      <a:lnTo>
                        <a:pt x="2" y="12"/>
                      </a:lnTo>
                      <a:lnTo>
                        <a:pt x="3" y="7"/>
                      </a:lnTo>
                      <a:lnTo>
                        <a:pt x="8" y="3"/>
                      </a:lnTo>
                      <a:lnTo>
                        <a:pt x="12" y="1"/>
                      </a:lnTo>
                      <a:lnTo>
                        <a:pt x="17"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cxnSp>
            <p:nvCxnSpPr>
              <p:cNvPr id="174" name="Straight Connector 173"/>
              <p:cNvCxnSpPr/>
              <p:nvPr/>
            </p:nvCxnSpPr>
            <p:spPr>
              <a:xfrm flipH="1">
                <a:off x="6197283" y="243456"/>
                <a:ext cx="128351" cy="237054"/>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5" name="Group 174"/>
              <p:cNvGrpSpPr/>
              <p:nvPr/>
            </p:nvGrpSpPr>
            <p:grpSpPr>
              <a:xfrm>
                <a:off x="6261459" y="156590"/>
                <a:ext cx="166384" cy="166384"/>
                <a:chOff x="614613" y="4110767"/>
                <a:chExt cx="466781" cy="466781"/>
              </a:xfrm>
            </p:grpSpPr>
            <p:sp>
              <p:nvSpPr>
                <p:cNvPr id="192" name="Oval 191"/>
                <p:cNvSpPr/>
                <p:nvPr/>
              </p:nvSpPr>
              <p:spPr bwMode="gray">
                <a:xfrm>
                  <a:off x="614613" y="4110767"/>
                  <a:ext cx="466781" cy="466781"/>
                </a:xfrm>
                <a:prstGeom prst="ellipse">
                  <a:avLst/>
                </a:prstGeom>
                <a:solidFill>
                  <a:schemeClr val="accent5">
                    <a:lumMod val="60000"/>
                    <a:lumOff val="40000"/>
                  </a:schemeClr>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93" name="Freeform 70"/>
                <p:cNvSpPr>
                  <a:spLocks noChangeAspect="1" noEditPoints="1"/>
                </p:cNvSpPr>
                <p:nvPr/>
              </p:nvSpPr>
              <p:spPr bwMode="auto">
                <a:xfrm>
                  <a:off x="712055" y="4194958"/>
                  <a:ext cx="271897" cy="298402"/>
                </a:xfrm>
                <a:custGeom>
                  <a:avLst/>
                  <a:gdLst>
                    <a:gd name="T0" fmla="*/ 284 w 359"/>
                    <a:gd name="T1" fmla="*/ 375 h 394"/>
                    <a:gd name="T2" fmla="*/ 281 w 359"/>
                    <a:gd name="T3" fmla="*/ 381 h 394"/>
                    <a:gd name="T4" fmla="*/ 284 w 359"/>
                    <a:gd name="T5" fmla="*/ 385 h 394"/>
                    <a:gd name="T6" fmla="*/ 290 w 359"/>
                    <a:gd name="T7" fmla="*/ 385 h 394"/>
                    <a:gd name="T8" fmla="*/ 293 w 359"/>
                    <a:gd name="T9" fmla="*/ 381 h 394"/>
                    <a:gd name="T10" fmla="*/ 290 w 359"/>
                    <a:gd name="T11" fmla="*/ 375 h 394"/>
                    <a:gd name="T12" fmla="*/ 137 w 359"/>
                    <a:gd name="T13" fmla="*/ 367 h 394"/>
                    <a:gd name="T14" fmla="*/ 129 w 359"/>
                    <a:gd name="T15" fmla="*/ 370 h 394"/>
                    <a:gd name="T16" fmla="*/ 126 w 359"/>
                    <a:gd name="T17" fmla="*/ 376 h 394"/>
                    <a:gd name="T18" fmla="*/ 129 w 359"/>
                    <a:gd name="T19" fmla="*/ 384 h 394"/>
                    <a:gd name="T20" fmla="*/ 137 w 359"/>
                    <a:gd name="T21" fmla="*/ 387 h 394"/>
                    <a:gd name="T22" fmla="*/ 143 w 359"/>
                    <a:gd name="T23" fmla="*/ 384 h 394"/>
                    <a:gd name="T24" fmla="*/ 146 w 359"/>
                    <a:gd name="T25" fmla="*/ 376 h 394"/>
                    <a:gd name="T26" fmla="*/ 143 w 359"/>
                    <a:gd name="T27" fmla="*/ 370 h 394"/>
                    <a:gd name="T28" fmla="*/ 137 w 359"/>
                    <a:gd name="T29" fmla="*/ 367 h 394"/>
                    <a:gd name="T30" fmla="*/ 236 w 359"/>
                    <a:gd name="T31" fmla="*/ 163 h 394"/>
                    <a:gd name="T32" fmla="*/ 233 w 359"/>
                    <a:gd name="T33" fmla="*/ 171 h 394"/>
                    <a:gd name="T34" fmla="*/ 233 w 359"/>
                    <a:gd name="T35" fmla="*/ 360 h 394"/>
                    <a:gd name="T36" fmla="*/ 236 w 359"/>
                    <a:gd name="T37" fmla="*/ 366 h 394"/>
                    <a:gd name="T38" fmla="*/ 335 w 359"/>
                    <a:gd name="T39" fmla="*/ 367 h 394"/>
                    <a:gd name="T40" fmla="*/ 341 w 359"/>
                    <a:gd name="T41" fmla="*/ 364 h 394"/>
                    <a:gd name="T42" fmla="*/ 342 w 359"/>
                    <a:gd name="T43" fmla="*/ 360 h 394"/>
                    <a:gd name="T44" fmla="*/ 342 w 359"/>
                    <a:gd name="T45" fmla="*/ 166 h 394"/>
                    <a:gd name="T46" fmla="*/ 335 w 359"/>
                    <a:gd name="T47" fmla="*/ 162 h 394"/>
                    <a:gd name="T48" fmla="*/ 278 w 359"/>
                    <a:gd name="T49" fmla="*/ 147 h 394"/>
                    <a:gd name="T50" fmla="*/ 275 w 359"/>
                    <a:gd name="T51" fmla="*/ 150 h 394"/>
                    <a:gd name="T52" fmla="*/ 278 w 359"/>
                    <a:gd name="T53" fmla="*/ 153 h 394"/>
                    <a:gd name="T54" fmla="*/ 299 w 359"/>
                    <a:gd name="T55" fmla="*/ 151 h 394"/>
                    <a:gd name="T56" fmla="*/ 299 w 359"/>
                    <a:gd name="T57" fmla="*/ 147 h 394"/>
                    <a:gd name="T58" fmla="*/ 278 w 359"/>
                    <a:gd name="T59" fmla="*/ 147 h 394"/>
                    <a:gd name="T60" fmla="*/ 42 w 359"/>
                    <a:gd name="T61" fmla="*/ 34 h 394"/>
                    <a:gd name="T62" fmla="*/ 35 w 359"/>
                    <a:gd name="T63" fmla="*/ 40 h 394"/>
                    <a:gd name="T64" fmla="*/ 33 w 359"/>
                    <a:gd name="T65" fmla="*/ 348 h 394"/>
                    <a:gd name="T66" fmla="*/ 38 w 359"/>
                    <a:gd name="T67" fmla="*/ 357 h 394"/>
                    <a:gd name="T68" fmla="*/ 45 w 359"/>
                    <a:gd name="T69" fmla="*/ 361 h 394"/>
                    <a:gd name="T70" fmla="*/ 215 w 359"/>
                    <a:gd name="T71" fmla="*/ 147 h 394"/>
                    <a:gd name="T72" fmla="*/ 218 w 359"/>
                    <a:gd name="T73" fmla="*/ 139 h 394"/>
                    <a:gd name="T74" fmla="*/ 225 w 359"/>
                    <a:gd name="T75" fmla="*/ 136 h 394"/>
                    <a:gd name="T76" fmla="*/ 242 w 359"/>
                    <a:gd name="T77" fmla="*/ 46 h 394"/>
                    <a:gd name="T78" fmla="*/ 237 w 359"/>
                    <a:gd name="T79" fmla="*/ 37 h 394"/>
                    <a:gd name="T80" fmla="*/ 228 w 359"/>
                    <a:gd name="T81" fmla="*/ 33 h 394"/>
                    <a:gd name="T82" fmla="*/ 137 w 359"/>
                    <a:gd name="T83" fmla="*/ 12 h 394"/>
                    <a:gd name="T84" fmla="*/ 132 w 359"/>
                    <a:gd name="T85" fmla="*/ 13 h 394"/>
                    <a:gd name="T86" fmla="*/ 132 w 359"/>
                    <a:gd name="T87" fmla="*/ 19 h 394"/>
                    <a:gd name="T88" fmla="*/ 137 w 359"/>
                    <a:gd name="T89" fmla="*/ 22 h 394"/>
                    <a:gd name="T90" fmla="*/ 141 w 359"/>
                    <a:gd name="T91" fmla="*/ 19 h 394"/>
                    <a:gd name="T92" fmla="*/ 141 w 359"/>
                    <a:gd name="T93" fmla="*/ 13 h 394"/>
                    <a:gd name="T94" fmla="*/ 137 w 359"/>
                    <a:gd name="T95" fmla="*/ 12 h 394"/>
                    <a:gd name="T96" fmla="*/ 255 w 359"/>
                    <a:gd name="T97" fmla="*/ 0 h 394"/>
                    <a:gd name="T98" fmla="*/ 264 w 359"/>
                    <a:gd name="T99" fmla="*/ 3 h 394"/>
                    <a:gd name="T100" fmla="*/ 270 w 359"/>
                    <a:gd name="T101" fmla="*/ 12 h 394"/>
                    <a:gd name="T102" fmla="*/ 272 w 359"/>
                    <a:gd name="T103" fmla="*/ 136 h 394"/>
                    <a:gd name="T104" fmla="*/ 353 w 359"/>
                    <a:gd name="T105" fmla="*/ 136 h 394"/>
                    <a:gd name="T106" fmla="*/ 357 w 359"/>
                    <a:gd name="T107" fmla="*/ 142 h 394"/>
                    <a:gd name="T108" fmla="*/ 359 w 359"/>
                    <a:gd name="T109" fmla="*/ 384 h 394"/>
                    <a:gd name="T110" fmla="*/ 356 w 359"/>
                    <a:gd name="T111" fmla="*/ 391 h 394"/>
                    <a:gd name="T112" fmla="*/ 348 w 359"/>
                    <a:gd name="T113" fmla="*/ 394 h 394"/>
                    <a:gd name="T114" fmla="*/ 12 w 359"/>
                    <a:gd name="T115" fmla="*/ 393 h 394"/>
                    <a:gd name="T116" fmla="*/ 5 w 359"/>
                    <a:gd name="T117" fmla="*/ 387 h 394"/>
                    <a:gd name="T118" fmla="*/ 0 w 359"/>
                    <a:gd name="T119" fmla="*/ 376 h 394"/>
                    <a:gd name="T120" fmla="*/ 2 w 359"/>
                    <a:gd name="T121" fmla="*/ 12 h 394"/>
                    <a:gd name="T122" fmla="*/ 8 w 359"/>
                    <a:gd name="T123" fmla="*/ 3 h 394"/>
                    <a:gd name="T124" fmla="*/ 18 w 359"/>
                    <a:gd name="T1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94">
                      <a:moveTo>
                        <a:pt x="287" y="375"/>
                      </a:moveTo>
                      <a:lnTo>
                        <a:pt x="284" y="375"/>
                      </a:lnTo>
                      <a:lnTo>
                        <a:pt x="282" y="378"/>
                      </a:lnTo>
                      <a:lnTo>
                        <a:pt x="281" y="381"/>
                      </a:lnTo>
                      <a:lnTo>
                        <a:pt x="282" y="384"/>
                      </a:lnTo>
                      <a:lnTo>
                        <a:pt x="284" y="385"/>
                      </a:lnTo>
                      <a:lnTo>
                        <a:pt x="287" y="387"/>
                      </a:lnTo>
                      <a:lnTo>
                        <a:pt x="290" y="385"/>
                      </a:lnTo>
                      <a:lnTo>
                        <a:pt x="293" y="384"/>
                      </a:lnTo>
                      <a:lnTo>
                        <a:pt x="293" y="381"/>
                      </a:lnTo>
                      <a:lnTo>
                        <a:pt x="293" y="378"/>
                      </a:lnTo>
                      <a:lnTo>
                        <a:pt x="290" y="375"/>
                      </a:lnTo>
                      <a:lnTo>
                        <a:pt x="287" y="375"/>
                      </a:lnTo>
                      <a:close/>
                      <a:moveTo>
                        <a:pt x="137" y="367"/>
                      </a:moveTo>
                      <a:lnTo>
                        <a:pt x="132" y="367"/>
                      </a:lnTo>
                      <a:lnTo>
                        <a:pt x="129" y="370"/>
                      </a:lnTo>
                      <a:lnTo>
                        <a:pt x="128" y="373"/>
                      </a:lnTo>
                      <a:lnTo>
                        <a:pt x="126" y="376"/>
                      </a:lnTo>
                      <a:lnTo>
                        <a:pt x="128" y="381"/>
                      </a:lnTo>
                      <a:lnTo>
                        <a:pt x="129" y="384"/>
                      </a:lnTo>
                      <a:lnTo>
                        <a:pt x="132" y="387"/>
                      </a:lnTo>
                      <a:lnTo>
                        <a:pt x="137" y="387"/>
                      </a:lnTo>
                      <a:lnTo>
                        <a:pt x="140" y="387"/>
                      </a:lnTo>
                      <a:lnTo>
                        <a:pt x="143" y="384"/>
                      </a:lnTo>
                      <a:lnTo>
                        <a:pt x="146" y="381"/>
                      </a:lnTo>
                      <a:lnTo>
                        <a:pt x="146" y="376"/>
                      </a:lnTo>
                      <a:lnTo>
                        <a:pt x="146" y="373"/>
                      </a:lnTo>
                      <a:lnTo>
                        <a:pt x="143" y="370"/>
                      </a:lnTo>
                      <a:lnTo>
                        <a:pt x="140" y="367"/>
                      </a:lnTo>
                      <a:lnTo>
                        <a:pt x="137" y="367"/>
                      </a:lnTo>
                      <a:close/>
                      <a:moveTo>
                        <a:pt x="240" y="162"/>
                      </a:moveTo>
                      <a:lnTo>
                        <a:pt x="236" y="163"/>
                      </a:lnTo>
                      <a:lnTo>
                        <a:pt x="233" y="166"/>
                      </a:lnTo>
                      <a:lnTo>
                        <a:pt x="233" y="171"/>
                      </a:lnTo>
                      <a:lnTo>
                        <a:pt x="233" y="360"/>
                      </a:lnTo>
                      <a:lnTo>
                        <a:pt x="233" y="360"/>
                      </a:lnTo>
                      <a:lnTo>
                        <a:pt x="233" y="363"/>
                      </a:lnTo>
                      <a:lnTo>
                        <a:pt x="236" y="366"/>
                      </a:lnTo>
                      <a:lnTo>
                        <a:pt x="239" y="367"/>
                      </a:lnTo>
                      <a:lnTo>
                        <a:pt x="335" y="367"/>
                      </a:lnTo>
                      <a:lnTo>
                        <a:pt x="338" y="366"/>
                      </a:lnTo>
                      <a:lnTo>
                        <a:pt x="341" y="364"/>
                      </a:lnTo>
                      <a:lnTo>
                        <a:pt x="342" y="363"/>
                      </a:lnTo>
                      <a:lnTo>
                        <a:pt x="342" y="360"/>
                      </a:lnTo>
                      <a:lnTo>
                        <a:pt x="342" y="171"/>
                      </a:lnTo>
                      <a:lnTo>
                        <a:pt x="342" y="166"/>
                      </a:lnTo>
                      <a:lnTo>
                        <a:pt x="339" y="163"/>
                      </a:lnTo>
                      <a:lnTo>
                        <a:pt x="335" y="162"/>
                      </a:lnTo>
                      <a:lnTo>
                        <a:pt x="240" y="162"/>
                      </a:lnTo>
                      <a:close/>
                      <a:moveTo>
                        <a:pt x="278" y="147"/>
                      </a:moveTo>
                      <a:lnTo>
                        <a:pt x="275" y="147"/>
                      </a:lnTo>
                      <a:lnTo>
                        <a:pt x="275" y="150"/>
                      </a:lnTo>
                      <a:lnTo>
                        <a:pt x="275" y="151"/>
                      </a:lnTo>
                      <a:lnTo>
                        <a:pt x="278" y="153"/>
                      </a:lnTo>
                      <a:lnTo>
                        <a:pt x="297" y="153"/>
                      </a:lnTo>
                      <a:lnTo>
                        <a:pt x="299" y="151"/>
                      </a:lnTo>
                      <a:lnTo>
                        <a:pt x="300" y="150"/>
                      </a:lnTo>
                      <a:lnTo>
                        <a:pt x="299" y="147"/>
                      </a:lnTo>
                      <a:lnTo>
                        <a:pt x="297" y="147"/>
                      </a:lnTo>
                      <a:lnTo>
                        <a:pt x="278" y="147"/>
                      </a:lnTo>
                      <a:close/>
                      <a:moveTo>
                        <a:pt x="47" y="33"/>
                      </a:moveTo>
                      <a:lnTo>
                        <a:pt x="42" y="34"/>
                      </a:lnTo>
                      <a:lnTo>
                        <a:pt x="38" y="37"/>
                      </a:lnTo>
                      <a:lnTo>
                        <a:pt x="35" y="40"/>
                      </a:lnTo>
                      <a:lnTo>
                        <a:pt x="33" y="46"/>
                      </a:lnTo>
                      <a:lnTo>
                        <a:pt x="33" y="348"/>
                      </a:lnTo>
                      <a:lnTo>
                        <a:pt x="35" y="352"/>
                      </a:lnTo>
                      <a:lnTo>
                        <a:pt x="38" y="357"/>
                      </a:lnTo>
                      <a:lnTo>
                        <a:pt x="41" y="360"/>
                      </a:lnTo>
                      <a:lnTo>
                        <a:pt x="45" y="361"/>
                      </a:lnTo>
                      <a:lnTo>
                        <a:pt x="215" y="361"/>
                      </a:lnTo>
                      <a:lnTo>
                        <a:pt x="215" y="147"/>
                      </a:lnTo>
                      <a:lnTo>
                        <a:pt x="216" y="142"/>
                      </a:lnTo>
                      <a:lnTo>
                        <a:pt x="218" y="139"/>
                      </a:lnTo>
                      <a:lnTo>
                        <a:pt x="222" y="136"/>
                      </a:lnTo>
                      <a:lnTo>
                        <a:pt x="225" y="136"/>
                      </a:lnTo>
                      <a:lnTo>
                        <a:pt x="242" y="136"/>
                      </a:lnTo>
                      <a:lnTo>
                        <a:pt x="242" y="46"/>
                      </a:lnTo>
                      <a:lnTo>
                        <a:pt x="240" y="42"/>
                      </a:lnTo>
                      <a:lnTo>
                        <a:pt x="237" y="37"/>
                      </a:lnTo>
                      <a:lnTo>
                        <a:pt x="233" y="34"/>
                      </a:lnTo>
                      <a:lnTo>
                        <a:pt x="228" y="33"/>
                      </a:lnTo>
                      <a:lnTo>
                        <a:pt x="47" y="33"/>
                      </a:lnTo>
                      <a:close/>
                      <a:moveTo>
                        <a:pt x="137" y="12"/>
                      </a:moveTo>
                      <a:lnTo>
                        <a:pt x="134" y="12"/>
                      </a:lnTo>
                      <a:lnTo>
                        <a:pt x="132" y="13"/>
                      </a:lnTo>
                      <a:lnTo>
                        <a:pt x="131" y="16"/>
                      </a:lnTo>
                      <a:lnTo>
                        <a:pt x="132" y="19"/>
                      </a:lnTo>
                      <a:lnTo>
                        <a:pt x="134" y="21"/>
                      </a:lnTo>
                      <a:lnTo>
                        <a:pt x="137" y="22"/>
                      </a:lnTo>
                      <a:lnTo>
                        <a:pt x="138" y="21"/>
                      </a:lnTo>
                      <a:lnTo>
                        <a:pt x="141" y="19"/>
                      </a:lnTo>
                      <a:lnTo>
                        <a:pt x="141" y="16"/>
                      </a:lnTo>
                      <a:lnTo>
                        <a:pt x="141" y="13"/>
                      </a:lnTo>
                      <a:lnTo>
                        <a:pt x="138" y="12"/>
                      </a:lnTo>
                      <a:lnTo>
                        <a:pt x="137" y="12"/>
                      </a:lnTo>
                      <a:close/>
                      <a:moveTo>
                        <a:pt x="18" y="0"/>
                      </a:moveTo>
                      <a:lnTo>
                        <a:pt x="255" y="0"/>
                      </a:lnTo>
                      <a:lnTo>
                        <a:pt x="260" y="1"/>
                      </a:lnTo>
                      <a:lnTo>
                        <a:pt x="264" y="3"/>
                      </a:lnTo>
                      <a:lnTo>
                        <a:pt x="269" y="7"/>
                      </a:lnTo>
                      <a:lnTo>
                        <a:pt x="270" y="12"/>
                      </a:lnTo>
                      <a:lnTo>
                        <a:pt x="272" y="16"/>
                      </a:lnTo>
                      <a:lnTo>
                        <a:pt x="272" y="136"/>
                      </a:lnTo>
                      <a:lnTo>
                        <a:pt x="348" y="136"/>
                      </a:lnTo>
                      <a:lnTo>
                        <a:pt x="353" y="136"/>
                      </a:lnTo>
                      <a:lnTo>
                        <a:pt x="356" y="139"/>
                      </a:lnTo>
                      <a:lnTo>
                        <a:pt x="357" y="142"/>
                      </a:lnTo>
                      <a:lnTo>
                        <a:pt x="359" y="147"/>
                      </a:lnTo>
                      <a:lnTo>
                        <a:pt x="359" y="384"/>
                      </a:lnTo>
                      <a:lnTo>
                        <a:pt x="357" y="387"/>
                      </a:lnTo>
                      <a:lnTo>
                        <a:pt x="356" y="391"/>
                      </a:lnTo>
                      <a:lnTo>
                        <a:pt x="353" y="393"/>
                      </a:lnTo>
                      <a:lnTo>
                        <a:pt x="348" y="394"/>
                      </a:lnTo>
                      <a:lnTo>
                        <a:pt x="18" y="394"/>
                      </a:lnTo>
                      <a:lnTo>
                        <a:pt x="12" y="393"/>
                      </a:lnTo>
                      <a:lnTo>
                        <a:pt x="8" y="390"/>
                      </a:lnTo>
                      <a:lnTo>
                        <a:pt x="5" y="387"/>
                      </a:lnTo>
                      <a:lnTo>
                        <a:pt x="2" y="382"/>
                      </a:lnTo>
                      <a:lnTo>
                        <a:pt x="0" y="376"/>
                      </a:lnTo>
                      <a:lnTo>
                        <a:pt x="0" y="16"/>
                      </a:lnTo>
                      <a:lnTo>
                        <a:pt x="2" y="12"/>
                      </a:lnTo>
                      <a:lnTo>
                        <a:pt x="5" y="7"/>
                      </a:lnTo>
                      <a:lnTo>
                        <a:pt x="8" y="3"/>
                      </a:lnTo>
                      <a:lnTo>
                        <a:pt x="12" y="1"/>
                      </a:lnTo>
                      <a:lnTo>
                        <a:pt x="18"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cxnSp>
            <p:nvCxnSpPr>
              <p:cNvPr id="176" name="Straight Connector 175"/>
              <p:cNvCxnSpPr/>
              <p:nvPr/>
            </p:nvCxnSpPr>
            <p:spPr>
              <a:xfrm>
                <a:off x="6187807" y="501218"/>
                <a:ext cx="365399" cy="20055"/>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7" name="Group 176"/>
              <p:cNvGrpSpPr/>
              <p:nvPr/>
            </p:nvGrpSpPr>
            <p:grpSpPr>
              <a:xfrm>
                <a:off x="6435239" y="393641"/>
                <a:ext cx="207578" cy="207578"/>
                <a:chOff x="812660" y="3089902"/>
                <a:chExt cx="466781" cy="466781"/>
              </a:xfrm>
            </p:grpSpPr>
            <p:sp>
              <p:nvSpPr>
                <p:cNvPr id="190" name="Oval 189"/>
                <p:cNvSpPr/>
                <p:nvPr/>
              </p:nvSpPr>
              <p:spPr bwMode="gray">
                <a:xfrm>
                  <a:off x="812660" y="3089902"/>
                  <a:ext cx="466781" cy="466781"/>
                </a:xfrm>
                <a:prstGeom prst="ellipse">
                  <a:avLst/>
                </a:prstGeom>
                <a:solidFill>
                  <a:schemeClr val="accent5">
                    <a:lumMod val="60000"/>
                    <a:lumOff val="40000"/>
                  </a:schemeClr>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91" name="Freeform 71"/>
                <p:cNvSpPr>
                  <a:spLocks noChangeAspect="1" noEditPoints="1"/>
                </p:cNvSpPr>
                <p:nvPr/>
              </p:nvSpPr>
              <p:spPr bwMode="auto">
                <a:xfrm>
                  <a:off x="854944" y="3176720"/>
                  <a:ext cx="382213" cy="236956"/>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solidFill>
                  <a:schemeClr val="bg1"/>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sp>
            <p:nvSpPr>
              <p:cNvPr id="178" name="Oval 177"/>
              <p:cNvSpPr/>
              <p:nvPr/>
            </p:nvSpPr>
            <p:spPr bwMode="gray">
              <a:xfrm>
                <a:off x="6033691" y="369369"/>
                <a:ext cx="276067" cy="276066"/>
              </a:xfrm>
              <a:prstGeom prst="ellipse">
                <a:avLst/>
              </a:prstGeom>
              <a:solidFill>
                <a:schemeClr val="accent2"/>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79" name="Freeform 6"/>
              <p:cNvSpPr>
                <a:spLocks noChangeAspect="1" noEditPoints="1"/>
              </p:cNvSpPr>
              <p:nvPr/>
            </p:nvSpPr>
            <p:spPr bwMode="auto">
              <a:xfrm>
                <a:off x="6074734" y="432733"/>
                <a:ext cx="192906" cy="157027"/>
              </a:xfrm>
              <a:custGeom>
                <a:avLst/>
                <a:gdLst>
                  <a:gd name="T0" fmla="*/ 36 w 414"/>
                  <a:gd name="T1" fmla="*/ 28 h 337"/>
                  <a:gd name="T2" fmla="*/ 29 w 414"/>
                  <a:gd name="T3" fmla="*/ 34 h 337"/>
                  <a:gd name="T4" fmla="*/ 27 w 414"/>
                  <a:gd name="T5" fmla="*/ 228 h 337"/>
                  <a:gd name="T6" fmla="*/ 32 w 414"/>
                  <a:gd name="T7" fmla="*/ 237 h 337"/>
                  <a:gd name="T8" fmla="*/ 41 w 414"/>
                  <a:gd name="T9" fmla="*/ 241 h 337"/>
                  <a:gd name="T10" fmla="*/ 378 w 414"/>
                  <a:gd name="T11" fmla="*/ 240 h 337"/>
                  <a:gd name="T12" fmla="*/ 386 w 414"/>
                  <a:gd name="T13" fmla="*/ 234 h 337"/>
                  <a:gd name="T14" fmla="*/ 387 w 414"/>
                  <a:gd name="T15" fmla="*/ 42 h 337"/>
                  <a:gd name="T16" fmla="*/ 384 w 414"/>
                  <a:gd name="T17" fmla="*/ 33 h 337"/>
                  <a:gd name="T18" fmla="*/ 377 w 414"/>
                  <a:gd name="T19" fmla="*/ 27 h 337"/>
                  <a:gd name="T20" fmla="*/ 41 w 414"/>
                  <a:gd name="T21" fmla="*/ 27 h 337"/>
                  <a:gd name="T22" fmla="*/ 398 w 414"/>
                  <a:gd name="T23" fmla="*/ 0 h 337"/>
                  <a:gd name="T24" fmla="*/ 407 w 414"/>
                  <a:gd name="T25" fmla="*/ 3 h 337"/>
                  <a:gd name="T26" fmla="*/ 413 w 414"/>
                  <a:gd name="T27" fmla="*/ 12 h 337"/>
                  <a:gd name="T28" fmla="*/ 414 w 414"/>
                  <a:gd name="T29" fmla="*/ 283 h 337"/>
                  <a:gd name="T30" fmla="*/ 411 w 414"/>
                  <a:gd name="T31" fmla="*/ 294 h 337"/>
                  <a:gd name="T32" fmla="*/ 402 w 414"/>
                  <a:gd name="T33" fmla="*/ 300 h 337"/>
                  <a:gd name="T34" fmla="*/ 264 w 414"/>
                  <a:gd name="T35" fmla="*/ 300 h 337"/>
                  <a:gd name="T36" fmla="*/ 261 w 414"/>
                  <a:gd name="T37" fmla="*/ 303 h 337"/>
                  <a:gd name="T38" fmla="*/ 264 w 414"/>
                  <a:gd name="T39" fmla="*/ 316 h 337"/>
                  <a:gd name="T40" fmla="*/ 269 w 414"/>
                  <a:gd name="T41" fmla="*/ 333 h 337"/>
                  <a:gd name="T42" fmla="*/ 267 w 414"/>
                  <a:gd name="T43" fmla="*/ 336 h 337"/>
                  <a:gd name="T44" fmla="*/ 266 w 414"/>
                  <a:gd name="T45" fmla="*/ 337 h 337"/>
                  <a:gd name="T46" fmla="*/ 149 w 414"/>
                  <a:gd name="T47" fmla="*/ 337 h 337"/>
                  <a:gd name="T48" fmla="*/ 146 w 414"/>
                  <a:gd name="T49" fmla="*/ 336 h 337"/>
                  <a:gd name="T50" fmla="*/ 146 w 414"/>
                  <a:gd name="T51" fmla="*/ 331 h 337"/>
                  <a:gd name="T52" fmla="*/ 149 w 414"/>
                  <a:gd name="T53" fmla="*/ 321 h 337"/>
                  <a:gd name="T54" fmla="*/ 153 w 414"/>
                  <a:gd name="T55" fmla="*/ 304 h 337"/>
                  <a:gd name="T56" fmla="*/ 152 w 414"/>
                  <a:gd name="T57" fmla="*/ 301 h 337"/>
                  <a:gd name="T58" fmla="*/ 11 w 414"/>
                  <a:gd name="T59" fmla="*/ 300 h 337"/>
                  <a:gd name="T60" fmla="*/ 3 w 414"/>
                  <a:gd name="T61" fmla="*/ 297 h 337"/>
                  <a:gd name="T62" fmla="*/ 0 w 414"/>
                  <a:gd name="T63" fmla="*/ 289 h 337"/>
                  <a:gd name="T64" fmla="*/ 2 w 414"/>
                  <a:gd name="T65" fmla="*/ 12 h 337"/>
                  <a:gd name="T66" fmla="*/ 8 w 414"/>
                  <a:gd name="T67" fmla="*/ 3 h 337"/>
                  <a:gd name="T68" fmla="*/ 17 w 414"/>
                  <a:gd name="T69"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4" h="337">
                    <a:moveTo>
                      <a:pt x="41" y="27"/>
                    </a:moveTo>
                    <a:lnTo>
                      <a:pt x="36" y="28"/>
                    </a:lnTo>
                    <a:lnTo>
                      <a:pt x="32" y="30"/>
                    </a:lnTo>
                    <a:lnTo>
                      <a:pt x="29" y="34"/>
                    </a:lnTo>
                    <a:lnTo>
                      <a:pt x="27" y="40"/>
                    </a:lnTo>
                    <a:lnTo>
                      <a:pt x="27" y="228"/>
                    </a:lnTo>
                    <a:lnTo>
                      <a:pt x="29" y="234"/>
                    </a:lnTo>
                    <a:lnTo>
                      <a:pt x="32" y="237"/>
                    </a:lnTo>
                    <a:lnTo>
                      <a:pt x="36" y="240"/>
                    </a:lnTo>
                    <a:lnTo>
                      <a:pt x="41" y="241"/>
                    </a:lnTo>
                    <a:lnTo>
                      <a:pt x="374" y="241"/>
                    </a:lnTo>
                    <a:lnTo>
                      <a:pt x="378" y="240"/>
                    </a:lnTo>
                    <a:lnTo>
                      <a:pt x="383" y="238"/>
                    </a:lnTo>
                    <a:lnTo>
                      <a:pt x="386" y="234"/>
                    </a:lnTo>
                    <a:lnTo>
                      <a:pt x="387" y="229"/>
                    </a:lnTo>
                    <a:lnTo>
                      <a:pt x="387" y="42"/>
                    </a:lnTo>
                    <a:lnTo>
                      <a:pt x="386" y="37"/>
                    </a:lnTo>
                    <a:lnTo>
                      <a:pt x="384" y="33"/>
                    </a:lnTo>
                    <a:lnTo>
                      <a:pt x="381" y="30"/>
                    </a:lnTo>
                    <a:lnTo>
                      <a:pt x="377" y="27"/>
                    </a:lnTo>
                    <a:lnTo>
                      <a:pt x="372" y="27"/>
                    </a:lnTo>
                    <a:lnTo>
                      <a:pt x="41" y="27"/>
                    </a:lnTo>
                    <a:close/>
                    <a:moveTo>
                      <a:pt x="17" y="0"/>
                    </a:moveTo>
                    <a:lnTo>
                      <a:pt x="398" y="0"/>
                    </a:lnTo>
                    <a:lnTo>
                      <a:pt x="402" y="1"/>
                    </a:lnTo>
                    <a:lnTo>
                      <a:pt x="407" y="3"/>
                    </a:lnTo>
                    <a:lnTo>
                      <a:pt x="411" y="7"/>
                    </a:lnTo>
                    <a:lnTo>
                      <a:pt x="413" y="12"/>
                    </a:lnTo>
                    <a:lnTo>
                      <a:pt x="414" y="16"/>
                    </a:lnTo>
                    <a:lnTo>
                      <a:pt x="414" y="283"/>
                    </a:lnTo>
                    <a:lnTo>
                      <a:pt x="413" y="289"/>
                    </a:lnTo>
                    <a:lnTo>
                      <a:pt x="411" y="294"/>
                    </a:lnTo>
                    <a:lnTo>
                      <a:pt x="407" y="297"/>
                    </a:lnTo>
                    <a:lnTo>
                      <a:pt x="402" y="300"/>
                    </a:lnTo>
                    <a:lnTo>
                      <a:pt x="398" y="300"/>
                    </a:lnTo>
                    <a:lnTo>
                      <a:pt x="264" y="300"/>
                    </a:lnTo>
                    <a:lnTo>
                      <a:pt x="263" y="301"/>
                    </a:lnTo>
                    <a:lnTo>
                      <a:pt x="261" y="303"/>
                    </a:lnTo>
                    <a:lnTo>
                      <a:pt x="261" y="304"/>
                    </a:lnTo>
                    <a:lnTo>
                      <a:pt x="264" y="316"/>
                    </a:lnTo>
                    <a:lnTo>
                      <a:pt x="267" y="331"/>
                    </a:lnTo>
                    <a:lnTo>
                      <a:pt x="269" y="333"/>
                    </a:lnTo>
                    <a:lnTo>
                      <a:pt x="269" y="334"/>
                    </a:lnTo>
                    <a:lnTo>
                      <a:pt x="267" y="336"/>
                    </a:lnTo>
                    <a:lnTo>
                      <a:pt x="267" y="337"/>
                    </a:lnTo>
                    <a:lnTo>
                      <a:pt x="266" y="337"/>
                    </a:lnTo>
                    <a:lnTo>
                      <a:pt x="149" y="337"/>
                    </a:lnTo>
                    <a:lnTo>
                      <a:pt x="149" y="337"/>
                    </a:lnTo>
                    <a:lnTo>
                      <a:pt x="147" y="337"/>
                    </a:lnTo>
                    <a:lnTo>
                      <a:pt x="146" y="336"/>
                    </a:lnTo>
                    <a:lnTo>
                      <a:pt x="146" y="334"/>
                    </a:lnTo>
                    <a:lnTo>
                      <a:pt x="146" y="331"/>
                    </a:lnTo>
                    <a:lnTo>
                      <a:pt x="147" y="328"/>
                    </a:lnTo>
                    <a:lnTo>
                      <a:pt x="149" y="321"/>
                    </a:lnTo>
                    <a:lnTo>
                      <a:pt x="152" y="312"/>
                    </a:lnTo>
                    <a:lnTo>
                      <a:pt x="153" y="304"/>
                    </a:lnTo>
                    <a:lnTo>
                      <a:pt x="153" y="303"/>
                    </a:lnTo>
                    <a:lnTo>
                      <a:pt x="152" y="301"/>
                    </a:lnTo>
                    <a:lnTo>
                      <a:pt x="150" y="300"/>
                    </a:lnTo>
                    <a:lnTo>
                      <a:pt x="11" y="300"/>
                    </a:lnTo>
                    <a:lnTo>
                      <a:pt x="6" y="300"/>
                    </a:lnTo>
                    <a:lnTo>
                      <a:pt x="3" y="297"/>
                    </a:lnTo>
                    <a:lnTo>
                      <a:pt x="2" y="294"/>
                    </a:lnTo>
                    <a:lnTo>
                      <a:pt x="0" y="289"/>
                    </a:lnTo>
                    <a:lnTo>
                      <a:pt x="0" y="16"/>
                    </a:lnTo>
                    <a:lnTo>
                      <a:pt x="2" y="12"/>
                    </a:lnTo>
                    <a:lnTo>
                      <a:pt x="3" y="7"/>
                    </a:lnTo>
                    <a:lnTo>
                      <a:pt x="8" y="3"/>
                    </a:lnTo>
                    <a:lnTo>
                      <a:pt x="12" y="1"/>
                    </a:lnTo>
                    <a:lnTo>
                      <a:pt x="17"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nvGrpSpPr>
              <p:cNvPr id="180" name="Group 179"/>
              <p:cNvGrpSpPr/>
              <p:nvPr/>
            </p:nvGrpSpPr>
            <p:grpSpPr>
              <a:xfrm>
                <a:off x="7365585" y="467193"/>
                <a:ext cx="160421" cy="160420"/>
                <a:chOff x="3202860" y="3435802"/>
                <a:chExt cx="466781" cy="466781"/>
              </a:xfrm>
            </p:grpSpPr>
            <p:sp>
              <p:nvSpPr>
                <p:cNvPr id="188" name="Oval 187"/>
                <p:cNvSpPr/>
                <p:nvPr/>
              </p:nvSpPr>
              <p:spPr bwMode="gray">
                <a:xfrm>
                  <a:off x="3202860" y="3435802"/>
                  <a:ext cx="466781" cy="466781"/>
                </a:xfrm>
                <a:prstGeom prst="ellipse">
                  <a:avLst/>
                </a:prstGeom>
                <a:solidFill>
                  <a:schemeClr val="accent2"/>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89" name="Freeform 69"/>
                <p:cNvSpPr>
                  <a:spLocks noChangeAspect="1" noEditPoints="1"/>
                </p:cNvSpPr>
                <p:nvPr/>
              </p:nvSpPr>
              <p:spPr bwMode="auto">
                <a:xfrm>
                  <a:off x="3358844" y="3529284"/>
                  <a:ext cx="154812" cy="279813"/>
                </a:xfrm>
                <a:custGeom>
                  <a:avLst/>
                  <a:gdLst>
                    <a:gd name="T0" fmla="*/ 77 w 161"/>
                    <a:gd name="T1" fmla="*/ 270 h 291"/>
                    <a:gd name="T2" fmla="*/ 74 w 161"/>
                    <a:gd name="T3" fmla="*/ 276 h 291"/>
                    <a:gd name="T4" fmla="*/ 77 w 161"/>
                    <a:gd name="T5" fmla="*/ 282 h 291"/>
                    <a:gd name="T6" fmla="*/ 84 w 161"/>
                    <a:gd name="T7" fmla="*/ 282 h 291"/>
                    <a:gd name="T8" fmla="*/ 87 w 161"/>
                    <a:gd name="T9" fmla="*/ 276 h 291"/>
                    <a:gd name="T10" fmla="*/ 84 w 161"/>
                    <a:gd name="T11" fmla="*/ 270 h 291"/>
                    <a:gd name="T12" fmla="*/ 27 w 161"/>
                    <a:gd name="T13" fmla="*/ 30 h 291"/>
                    <a:gd name="T14" fmla="*/ 21 w 161"/>
                    <a:gd name="T15" fmla="*/ 33 h 291"/>
                    <a:gd name="T16" fmla="*/ 18 w 161"/>
                    <a:gd name="T17" fmla="*/ 39 h 291"/>
                    <a:gd name="T18" fmla="*/ 20 w 161"/>
                    <a:gd name="T19" fmla="*/ 255 h 291"/>
                    <a:gd name="T20" fmla="*/ 23 w 161"/>
                    <a:gd name="T21" fmla="*/ 260 h 291"/>
                    <a:gd name="T22" fmla="*/ 134 w 161"/>
                    <a:gd name="T23" fmla="*/ 261 h 291"/>
                    <a:gd name="T24" fmla="*/ 140 w 161"/>
                    <a:gd name="T25" fmla="*/ 258 h 291"/>
                    <a:gd name="T26" fmla="*/ 143 w 161"/>
                    <a:gd name="T27" fmla="*/ 252 h 291"/>
                    <a:gd name="T28" fmla="*/ 143 w 161"/>
                    <a:gd name="T29" fmla="*/ 36 h 291"/>
                    <a:gd name="T30" fmla="*/ 138 w 161"/>
                    <a:gd name="T31" fmla="*/ 30 h 291"/>
                    <a:gd name="T32" fmla="*/ 27 w 161"/>
                    <a:gd name="T33" fmla="*/ 30 h 291"/>
                    <a:gd name="T34" fmla="*/ 66 w 161"/>
                    <a:gd name="T35" fmla="*/ 14 h 291"/>
                    <a:gd name="T36" fmla="*/ 66 w 161"/>
                    <a:gd name="T37" fmla="*/ 18 h 291"/>
                    <a:gd name="T38" fmla="*/ 92 w 161"/>
                    <a:gd name="T39" fmla="*/ 18 h 291"/>
                    <a:gd name="T40" fmla="*/ 95 w 161"/>
                    <a:gd name="T41" fmla="*/ 15 h 291"/>
                    <a:gd name="T42" fmla="*/ 92 w 161"/>
                    <a:gd name="T43" fmla="*/ 12 h 291"/>
                    <a:gd name="T44" fmla="*/ 11 w 161"/>
                    <a:gd name="T45" fmla="*/ 0 h 291"/>
                    <a:gd name="T46" fmla="*/ 153 w 161"/>
                    <a:gd name="T47" fmla="*/ 2 h 291"/>
                    <a:gd name="T48" fmla="*/ 159 w 161"/>
                    <a:gd name="T49" fmla="*/ 8 h 291"/>
                    <a:gd name="T50" fmla="*/ 161 w 161"/>
                    <a:gd name="T51" fmla="*/ 279 h 291"/>
                    <a:gd name="T52" fmla="*/ 158 w 161"/>
                    <a:gd name="T53" fmla="*/ 287 h 291"/>
                    <a:gd name="T54" fmla="*/ 149 w 161"/>
                    <a:gd name="T55" fmla="*/ 291 h 291"/>
                    <a:gd name="T56" fmla="*/ 6 w 161"/>
                    <a:gd name="T57" fmla="*/ 290 h 291"/>
                    <a:gd name="T58" fmla="*/ 0 w 161"/>
                    <a:gd name="T59" fmla="*/ 284 h 291"/>
                    <a:gd name="T60" fmla="*/ 0 w 161"/>
                    <a:gd name="T61" fmla="*/ 12 h 291"/>
                    <a:gd name="T62" fmla="*/ 3 w 161"/>
                    <a:gd name="T63" fmla="*/ 3 h 291"/>
                    <a:gd name="T64" fmla="*/ 11 w 161"/>
                    <a:gd name="T65"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1" h="291">
                      <a:moveTo>
                        <a:pt x="80" y="269"/>
                      </a:moveTo>
                      <a:lnTo>
                        <a:pt x="77" y="270"/>
                      </a:lnTo>
                      <a:lnTo>
                        <a:pt x="74" y="272"/>
                      </a:lnTo>
                      <a:lnTo>
                        <a:pt x="74" y="276"/>
                      </a:lnTo>
                      <a:lnTo>
                        <a:pt x="74" y="279"/>
                      </a:lnTo>
                      <a:lnTo>
                        <a:pt x="77" y="282"/>
                      </a:lnTo>
                      <a:lnTo>
                        <a:pt x="80" y="282"/>
                      </a:lnTo>
                      <a:lnTo>
                        <a:pt x="84" y="282"/>
                      </a:lnTo>
                      <a:lnTo>
                        <a:pt x="86" y="279"/>
                      </a:lnTo>
                      <a:lnTo>
                        <a:pt x="87" y="276"/>
                      </a:lnTo>
                      <a:lnTo>
                        <a:pt x="86" y="272"/>
                      </a:lnTo>
                      <a:lnTo>
                        <a:pt x="84" y="270"/>
                      </a:lnTo>
                      <a:lnTo>
                        <a:pt x="80" y="269"/>
                      </a:lnTo>
                      <a:close/>
                      <a:moveTo>
                        <a:pt x="27" y="30"/>
                      </a:moveTo>
                      <a:lnTo>
                        <a:pt x="24" y="30"/>
                      </a:lnTo>
                      <a:lnTo>
                        <a:pt x="21" y="33"/>
                      </a:lnTo>
                      <a:lnTo>
                        <a:pt x="20" y="35"/>
                      </a:lnTo>
                      <a:lnTo>
                        <a:pt x="18" y="39"/>
                      </a:lnTo>
                      <a:lnTo>
                        <a:pt x="18" y="252"/>
                      </a:lnTo>
                      <a:lnTo>
                        <a:pt x="20" y="255"/>
                      </a:lnTo>
                      <a:lnTo>
                        <a:pt x="21" y="258"/>
                      </a:lnTo>
                      <a:lnTo>
                        <a:pt x="23" y="260"/>
                      </a:lnTo>
                      <a:lnTo>
                        <a:pt x="26" y="261"/>
                      </a:lnTo>
                      <a:lnTo>
                        <a:pt x="134" y="261"/>
                      </a:lnTo>
                      <a:lnTo>
                        <a:pt x="137" y="260"/>
                      </a:lnTo>
                      <a:lnTo>
                        <a:pt x="140" y="258"/>
                      </a:lnTo>
                      <a:lnTo>
                        <a:pt x="143" y="255"/>
                      </a:lnTo>
                      <a:lnTo>
                        <a:pt x="143" y="252"/>
                      </a:lnTo>
                      <a:lnTo>
                        <a:pt x="143" y="39"/>
                      </a:lnTo>
                      <a:lnTo>
                        <a:pt x="143" y="36"/>
                      </a:lnTo>
                      <a:lnTo>
                        <a:pt x="141" y="33"/>
                      </a:lnTo>
                      <a:lnTo>
                        <a:pt x="138" y="30"/>
                      </a:lnTo>
                      <a:lnTo>
                        <a:pt x="134" y="30"/>
                      </a:lnTo>
                      <a:lnTo>
                        <a:pt x="27" y="30"/>
                      </a:lnTo>
                      <a:close/>
                      <a:moveTo>
                        <a:pt x="69" y="12"/>
                      </a:moveTo>
                      <a:lnTo>
                        <a:pt x="66" y="14"/>
                      </a:lnTo>
                      <a:lnTo>
                        <a:pt x="66" y="15"/>
                      </a:lnTo>
                      <a:lnTo>
                        <a:pt x="66" y="18"/>
                      </a:lnTo>
                      <a:lnTo>
                        <a:pt x="69" y="18"/>
                      </a:lnTo>
                      <a:lnTo>
                        <a:pt x="92" y="18"/>
                      </a:lnTo>
                      <a:lnTo>
                        <a:pt x="93" y="18"/>
                      </a:lnTo>
                      <a:lnTo>
                        <a:pt x="95" y="15"/>
                      </a:lnTo>
                      <a:lnTo>
                        <a:pt x="93" y="14"/>
                      </a:lnTo>
                      <a:lnTo>
                        <a:pt x="92" y="12"/>
                      </a:lnTo>
                      <a:lnTo>
                        <a:pt x="69" y="12"/>
                      </a:lnTo>
                      <a:close/>
                      <a:moveTo>
                        <a:pt x="11" y="0"/>
                      </a:moveTo>
                      <a:lnTo>
                        <a:pt x="149" y="0"/>
                      </a:lnTo>
                      <a:lnTo>
                        <a:pt x="153" y="2"/>
                      </a:lnTo>
                      <a:lnTo>
                        <a:pt x="158" y="3"/>
                      </a:lnTo>
                      <a:lnTo>
                        <a:pt x="159" y="8"/>
                      </a:lnTo>
                      <a:lnTo>
                        <a:pt x="161" y="12"/>
                      </a:lnTo>
                      <a:lnTo>
                        <a:pt x="161" y="279"/>
                      </a:lnTo>
                      <a:lnTo>
                        <a:pt x="159" y="284"/>
                      </a:lnTo>
                      <a:lnTo>
                        <a:pt x="158" y="287"/>
                      </a:lnTo>
                      <a:lnTo>
                        <a:pt x="153" y="290"/>
                      </a:lnTo>
                      <a:lnTo>
                        <a:pt x="149" y="291"/>
                      </a:lnTo>
                      <a:lnTo>
                        <a:pt x="11" y="291"/>
                      </a:lnTo>
                      <a:lnTo>
                        <a:pt x="6" y="290"/>
                      </a:lnTo>
                      <a:lnTo>
                        <a:pt x="3" y="287"/>
                      </a:lnTo>
                      <a:lnTo>
                        <a:pt x="0" y="284"/>
                      </a:lnTo>
                      <a:lnTo>
                        <a:pt x="0" y="279"/>
                      </a:lnTo>
                      <a:lnTo>
                        <a:pt x="0" y="12"/>
                      </a:lnTo>
                      <a:lnTo>
                        <a:pt x="0" y="8"/>
                      </a:lnTo>
                      <a:lnTo>
                        <a:pt x="3" y="3"/>
                      </a:lnTo>
                      <a:lnTo>
                        <a:pt x="6" y="2"/>
                      </a:lnTo>
                      <a:lnTo>
                        <a:pt x="11"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cxnSp>
            <p:nvCxnSpPr>
              <p:cNvPr id="181" name="Straight Connector 180"/>
              <p:cNvCxnSpPr/>
              <p:nvPr/>
            </p:nvCxnSpPr>
            <p:spPr>
              <a:xfrm flipH="1" flipV="1">
                <a:off x="7343715" y="266999"/>
                <a:ext cx="204160" cy="54556"/>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2" name="Group 181"/>
              <p:cNvGrpSpPr/>
              <p:nvPr/>
            </p:nvGrpSpPr>
            <p:grpSpPr>
              <a:xfrm>
                <a:off x="7189377" y="138905"/>
                <a:ext cx="202097" cy="202096"/>
                <a:chOff x="3202860" y="3435802"/>
                <a:chExt cx="466781" cy="466781"/>
              </a:xfrm>
            </p:grpSpPr>
            <p:sp>
              <p:nvSpPr>
                <p:cNvPr id="186" name="Oval 185"/>
                <p:cNvSpPr/>
                <p:nvPr/>
              </p:nvSpPr>
              <p:spPr bwMode="gray">
                <a:xfrm>
                  <a:off x="3202860" y="3435802"/>
                  <a:ext cx="466781" cy="466781"/>
                </a:xfrm>
                <a:prstGeom prst="ellipse">
                  <a:avLst/>
                </a:prstGeom>
                <a:solidFill>
                  <a:schemeClr val="accent2"/>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87" name="Freeform 69"/>
                <p:cNvSpPr>
                  <a:spLocks noChangeAspect="1" noEditPoints="1"/>
                </p:cNvSpPr>
                <p:nvPr/>
              </p:nvSpPr>
              <p:spPr bwMode="auto">
                <a:xfrm>
                  <a:off x="3358844" y="3529284"/>
                  <a:ext cx="154812" cy="279813"/>
                </a:xfrm>
                <a:custGeom>
                  <a:avLst/>
                  <a:gdLst>
                    <a:gd name="T0" fmla="*/ 77 w 161"/>
                    <a:gd name="T1" fmla="*/ 270 h 291"/>
                    <a:gd name="T2" fmla="*/ 74 w 161"/>
                    <a:gd name="T3" fmla="*/ 276 h 291"/>
                    <a:gd name="T4" fmla="*/ 77 w 161"/>
                    <a:gd name="T5" fmla="*/ 282 h 291"/>
                    <a:gd name="T6" fmla="*/ 84 w 161"/>
                    <a:gd name="T7" fmla="*/ 282 h 291"/>
                    <a:gd name="T8" fmla="*/ 87 w 161"/>
                    <a:gd name="T9" fmla="*/ 276 h 291"/>
                    <a:gd name="T10" fmla="*/ 84 w 161"/>
                    <a:gd name="T11" fmla="*/ 270 h 291"/>
                    <a:gd name="T12" fmla="*/ 27 w 161"/>
                    <a:gd name="T13" fmla="*/ 30 h 291"/>
                    <a:gd name="T14" fmla="*/ 21 w 161"/>
                    <a:gd name="T15" fmla="*/ 33 h 291"/>
                    <a:gd name="T16" fmla="*/ 18 w 161"/>
                    <a:gd name="T17" fmla="*/ 39 h 291"/>
                    <a:gd name="T18" fmla="*/ 20 w 161"/>
                    <a:gd name="T19" fmla="*/ 255 h 291"/>
                    <a:gd name="T20" fmla="*/ 23 w 161"/>
                    <a:gd name="T21" fmla="*/ 260 h 291"/>
                    <a:gd name="T22" fmla="*/ 134 w 161"/>
                    <a:gd name="T23" fmla="*/ 261 h 291"/>
                    <a:gd name="T24" fmla="*/ 140 w 161"/>
                    <a:gd name="T25" fmla="*/ 258 h 291"/>
                    <a:gd name="T26" fmla="*/ 143 w 161"/>
                    <a:gd name="T27" fmla="*/ 252 h 291"/>
                    <a:gd name="T28" fmla="*/ 143 w 161"/>
                    <a:gd name="T29" fmla="*/ 36 h 291"/>
                    <a:gd name="T30" fmla="*/ 138 w 161"/>
                    <a:gd name="T31" fmla="*/ 30 h 291"/>
                    <a:gd name="T32" fmla="*/ 27 w 161"/>
                    <a:gd name="T33" fmla="*/ 30 h 291"/>
                    <a:gd name="T34" fmla="*/ 66 w 161"/>
                    <a:gd name="T35" fmla="*/ 14 h 291"/>
                    <a:gd name="T36" fmla="*/ 66 w 161"/>
                    <a:gd name="T37" fmla="*/ 18 h 291"/>
                    <a:gd name="T38" fmla="*/ 92 w 161"/>
                    <a:gd name="T39" fmla="*/ 18 h 291"/>
                    <a:gd name="T40" fmla="*/ 95 w 161"/>
                    <a:gd name="T41" fmla="*/ 15 h 291"/>
                    <a:gd name="T42" fmla="*/ 92 w 161"/>
                    <a:gd name="T43" fmla="*/ 12 h 291"/>
                    <a:gd name="T44" fmla="*/ 11 w 161"/>
                    <a:gd name="T45" fmla="*/ 0 h 291"/>
                    <a:gd name="T46" fmla="*/ 153 w 161"/>
                    <a:gd name="T47" fmla="*/ 2 h 291"/>
                    <a:gd name="T48" fmla="*/ 159 w 161"/>
                    <a:gd name="T49" fmla="*/ 8 h 291"/>
                    <a:gd name="T50" fmla="*/ 161 w 161"/>
                    <a:gd name="T51" fmla="*/ 279 h 291"/>
                    <a:gd name="T52" fmla="*/ 158 w 161"/>
                    <a:gd name="T53" fmla="*/ 287 h 291"/>
                    <a:gd name="T54" fmla="*/ 149 w 161"/>
                    <a:gd name="T55" fmla="*/ 291 h 291"/>
                    <a:gd name="T56" fmla="*/ 6 w 161"/>
                    <a:gd name="T57" fmla="*/ 290 h 291"/>
                    <a:gd name="T58" fmla="*/ 0 w 161"/>
                    <a:gd name="T59" fmla="*/ 284 h 291"/>
                    <a:gd name="T60" fmla="*/ 0 w 161"/>
                    <a:gd name="T61" fmla="*/ 12 h 291"/>
                    <a:gd name="T62" fmla="*/ 3 w 161"/>
                    <a:gd name="T63" fmla="*/ 3 h 291"/>
                    <a:gd name="T64" fmla="*/ 11 w 161"/>
                    <a:gd name="T65"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1" h="291">
                      <a:moveTo>
                        <a:pt x="80" y="269"/>
                      </a:moveTo>
                      <a:lnTo>
                        <a:pt x="77" y="270"/>
                      </a:lnTo>
                      <a:lnTo>
                        <a:pt x="74" y="272"/>
                      </a:lnTo>
                      <a:lnTo>
                        <a:pt x="74" y="276"/>
                      </a:lnTo>
                      <a:lnTo>
                        <a:pt x="74" y="279"/>
                      </a:lnTo>
                      <a:lnTo>
                        <a:pt x="77" y="282"/>
                      </a:lnTo>
                      <a:lnTo>
                        <a:pt x="80" y="282"/>
                      </a:lnTo>
                      <a:lnTo>
                        <a:pt x="84" y="282"/>
                      </a:lnTo>
                      <a:lnTo>
                        <a:pt x="86" y="279"/>
                      </a:lnTo>
                      <a:lnTo>
                        <a:pt x="87" y="276"/>
                      </a:lnTo>
                      <a:lnTo>
                        <a:pt x="86" y="272"/>
                      </a:lnTo>
                      <a:lnTo>
                        <a:pt x="84" y="270"/>
                      </a:lnTo>
                      <a:lnTo>
                        <a:pt x="80" y="269"/>
                      </a:lnTo>
                      <a:close/>
                      <a:moveTo>
                        <a:pt x="27" y="30"/>
                      </a:moveTo>
                      <a:lnTo>
                        <a:pt x="24" y="30"/>
                      </a:lnTo>
                      <a:lnTo>
                        <a:pt x="21" y="33"/>
                      </a:lnTo>
                      <a:lnTo>
                        <a:pt x="20" y="35"/>
                      </a:lnTo>
                      <a:lnTo>
                        <a:pt x="18" y="39"/>
                      </a:lnTo>
                      <a:lnTo>
                        <a:pt x="18" y="252"/>
                      </a:lnTo>
                      <a:lnTo>
                        <a:pt x="20" y="255"/>
                      </a:lnTo>
                      <a:lnTo>
                        <a:pt x="21" y="258"/>
                      </a:lnTo>
                      <a:lnTo>
                        <a:pt x="23" y="260"/>
                      </a:lnTo>
                      <a:lnTo>
                        <a:pt x="26" y="261"/>
                      </a:lnTo>
                      <a:lnTo>
                        <a:pt x="134" y="261"/>
                      </a:lnTo>
                      <a:lnTo>
                        <a:pt x="137" y="260"/>
                      </a:lnTo>
                      <a:lnTo>
                        <a:pt x="140" y="258"/>
                      </a:lnTo>
                      <a:lnTo>
                        <a:pt x="143" y="255"/>
                      </a:lnTo>
                      <a:lnTo>
                        <a:pt x="143" y="252"/>
                      </a:lnTo>
                      <a:lnTo>
                        <a:pt x="143" y="39"/>
                      </a:lnTo>
                      <a:lnTo>
                        <a:pt x="143" y="36"/>
                      </a:lnTo>
                      <a:lnTo>
                        <a:pt x="141" y="33"/>
                      </a:lnTo>
                      <a:lnTo>
                        <a:pt x="138" y="30"/>
                      </a:lnTo>
                      <a:lnTo>
                        <a:pt x="134" y="30"/>
                      </a:lnTo>
                      <a:lnTo>
                        <a:pt x="27" y="30"/>
                      </a:lnTo>
                      <a:close/>
                      <a:moveTo>
                        <a:pt x="69" y="12"/>
                      </a:moveTo>
                      <a:lnTo>
                        <a:pt x="66" y="14"/>
                      </a:lnTo>
                      <a:lnTo>
                        <a:pt x="66" y="15"/>
                      </a:lnTo>
                      <a:lnTo>
                        <a:pt x="66" y="18"/>
                      </a:lnTo>
                      <a:lnTo>
                        <a:pt x="69" y="18"/>
                      </a:lnTo>
                      <a:lnTo>
                        <a:pt x="92" y="18"/>
                      </a:lnTo>
                      <a:lnTo>
                        <a:pt x="93" y="18"/>
                      </a:lnTo>
                      <a:lnTo>
                        <a:pt x="95" y="15"/>
                      </a:lnTo>
                      <a:lnTo>
                        <a:pt x="93" y="14"/>
                      </a:lnTo>
                      <a:lnTo>
                        <a:pt x="92" y="12"/>
                      </a:lnTo>
                      <a:lnTo>
                        <a:pt x="69" y="12"/>
                      </a:lnTo>
                      <a:close/>
                      <a:moveTo>
                        <a:pt x="11" y="0"/>
                      </a:moveTo>
                      <a:lnTo>
                        <a:pt x="149" y="0"/>
                      </a:lnTo>
                      <a:lnTo>
                        <a:pt x="153" y="2"/>
                      </a:lnTo>
                      <a:lnTo>
                        <a:pt x="158" y="3"/>
                      </a:lnTo>
                      <a:lnTo>
                        <a:pt x="159" y="8"/>
                      </a:lnTo>
                      <a:lnTo>
                        <a:pt x="161" y="12"/>
                      </a:lnTo>
                      <a:lnTo>
                        <a:pt x="161" y="279"/>
                      </a:lnTo>
                      <a:lnTo>
                        <a:pt x="159" y="284"/>
                      </a:lnTo>
                      <a:lnTo>
                        <a:pt x="158" y="287"/>
                      </a:lnTo>
                      <a:lnTo>
                        <a:pt x="153" y="290"/>
                      </a:lnTo>
                      <a:lnTo>
                        <a:pt x="149" y="291"/>
                      </a:lnTo>
                      <a:lnTo>
                        <a:pt x="11" y="291"/>
                      </a:lnTo>
                      <a:lnTo>
                        <a:pt x="6" y="290"/>
                      </a:lnTo>
                      <a:lnTo>
                        <a:pt x="3" y="287"/>
                      </a:lnTo>
                      <a:lnTo>
                        <a:pt x="0" y="284"/>
                      </a:lnTo>
                      <a:lnTo>
                        <a:pt x="0" y="279"/>
                      </a:lnTo>
                      <a:lnTo>
                        <a:pt x="0" y="12"/>
                      </a:lnTo>
                      <a:lnTo>
                        <a:pt x="0" y="8"/>
                      </a:lnTo>
                      <a:lnTo>
                        <a:pt x="3" y="3"/>
                      </a:lnTo>
                      <a:lnTo>
                        <a:pt x="6" y="2"/>
                      </a:lnTo>
                      <a:lnTo>
                        <a:pt x="11" y="0"/>
                      </a:lnTo>
                      <a:close/>
                    </a:path>
                  </a:pathLst>
                </a:custGeom>
                <a:solidFill>
                  <a:srgbClr val="FFFFFF"/>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nvGrpSpPr>
              <p:cNvPr id="183" name="Group 182"/>
              <p:cNvGrpSpPr/>
              <p:nvPr/>
            </p:nvGrpSpPr>
            <p:grpSpPr>
              <a:xfrm>
                <a:off x="7493138" y="255802"/>
                <a:ext cx="157334" cy="157334"/>
                <a:chOff x="812660" y="3089902"/>
                <a:chExt cx="466781" cy="466781"/>
              </a:xfrm>
            </p:grpSpPr>
            <p:sp>
              <p:nvSpPr>
                <p:cNvPr id="184" name="Oval 183"/>
                <p:cNvSpPr/>
                <p:nvPr/>
              </p:nvSpPr>
              <p:spPr bwMode="gray">
                <a:xfrm>
                  <a:off x="812660" y="3089902"/>
                  <a:ext cx="466781" cy="466781"/>
                </a:xfrm>
                <a:prstGeom prst="ellipse">
                  <a:avLst/>
                </a:prstGeom>
                <a:solidFill>
                  <a:schemeClr val="accent5">
                    <a:lumMod val="60000"/>
                    <a:lumOff val="40000"/>
                  </a:schemeClr>
                </a:solidFill>
                <a:ln w="76200" cmpd="sng">
                  <a:noFill/>
                </a:ln>
                <a:effectLst/>
              </p:spPr>
              <p:txBody>
                <a:bodyPr wrap="square" rtlCol="0" anchor="ctr" anchorCtr="1">
                  <a:noAutofit/>
                </a:bodyPr>
                <a:lstStyle/>
                <a:p>
                  <a:pPr algn="ctr"/>
                  <a:endParaRPr lang="en-US" sz="1600" dirty="0">
                    <a:solidFill>
                      <a:schemeClr val="bg1"/>
                    </a:solidFill>
                    <a:latin typeface="+mj-lt"/>
                    <a:cs typeface="Arial"/>
                  </a:endParaRPr>
                </a:p>
              </p:txBody>
            </p:sp>
            <p:sp>
              <p:nvSpPr>
                <p:cNvPr id="185" name="Freeform 71"/>
                <p:cNvSpPr>
                  <a:spLocks noChangeAspect="1" noEditPoints="1"/>
                </p:cNvSpPr>
                <p:nvPr/>
              </p:nvSpPr>
              <p:spPr bwMode="auto">
                <a:xfrm>
                  <a:off x="854944" y="3176720"/>
                  <a:ext cx="382213" cy="236956"/>
                </a:xfrm>
                <a:custGeom>
                  <a:avLst/>
                  <a:gdLst>
                    <a:gd name="T0" fmla="*/ 210 w 471"/>
                    <a:gd name="T1" fmla="*/ 238 h 292"/>
                    <a:gd name="T2" fmla="*/ 205 w 471"/>
                    <a:gd name="T3" fmla="*/ 241 h 292"/>
                    <a:gd name="T4" fmla="*/ 192 w 471"/>
                    <a:gd name="T5" fmla="*/ 256 h 292"/>
                    <a:gd name="T6" fmla="*/ 192 w 471"/>
                    <a:gd name="T7" fmla="*/ 259 h 292"/>
                    <a:gd name="T8" fmla="*/ 277 w 471"/>
                    <a:gd name="T9" fmla="*/ 259 h 292"/>
                    <a:gd name="T10" fmla="*/ 282 w 471"/>
                    <a:gd name="T11" fmla="*/ 258 h 292"/>
                    <a:gd name="T12" fmla="*/ 280 w 471"/>
                    <a:gd name="T13" fmla="*/ 253 h 292"/>
                    <a:gd name="T14" fmla="*/ 265 w 471"/>
                    <a:gd name="T15" fmla="*/ 240 h 292"/>
                    <a:gd name="T16" fmla="*/ 259 w 471"/>
                    <a:gd name="T17" fmla="*/ 238 h 292"/>
                    <a:gd name="T18" fmla="*/ 106 w 471"/>
                    <a:gd name="T19" fmla="*/ 18 h 292"/>
                    <a:gd name="T20" fmla="*/ 97 w 471"/>
                    <a:gd name="T21" fmla="*/ 22 h 292"/>
                    <a:gd name="T22" fmla="*/ 94 w 471"/>
                    <a:gd name="T23" fmla="*/ 31 h 292"/>
                    <a:gd name="T24" fmla="*/ 94 w 471"/>
                    <a:gd name="T25" fmla="*/ 199 h 292"/>
                    <a:gd name="T26" fmla="*/ 102 w 471"/>
                    <a:gd name="T27" fmla="*/ 205 h 292"/>
                    <a:gd name="T28" fmla="*/ 366 w 471"/>
                    <a:gd name="T29" fmla="*/ 207 h 292"/>
                    <a:gd name="T30" fmla="*/ 375 w 471"/>
                    <a:gd name="T31" fmla="*/ 204 h 292"/>
                    <a:gd name="T32" fmla="*/ 379 w 471"/>
                    <a:gd name="T33" fmla="*/ 193 h 292"/>
                    <a:gd name="T34" fmla="*/ 378 w 471"/>
                    <a:gd name="T35" fmla="*/ 27 h 292"/>
                    <a:gd name="T36" fmla="*/ 372 w 471"/>
                    <a:gd name="T37" fmla="*/ 19 h 292"/>
                    <a:gd name="T38" fmla="*/ 106 w 471"/>
                    <a:gd name="T39" fmla="*/ 18 h 292"/>
                    <a:gd name="T40" fmla="*/ 385 w 471"/>
                    <a:gd name="T41" fmla="*/ 0 h 292"/>
                    <a:gd name="T42" fmla="*/ 394 w 471"/>
                    <a:gd name="T43" fmla="*/ 4 h 292"/>
                    <a:gd name="T44" fmla="*/ 397 w 471"/>
                    <a:gd name="T45" fmla="*/ 13 h 292"/>
                    <a:gd name="T46" fmla="*/ 399 w 471"/>
                    <a:gd name="T47" fmla="*/ 213 h 292"/>
                    <a:gd name="T48" fmla="*/ 403 w 471"/>
                    <a:gd name="T49" fmla="*/ 219 h 292"/>
                    <a:gd name="T50" fmla="*/ 468 w 471"/>
                    <a:gd name="T51" fmla="*/ 265 h 292"/>
                    <a:gd name="T52" fmla="*/ 471 w 471"/>
                    <a:gd name="T53" fmla="*/ 273 h 292"/>
                    <a:gd name="T54" fmla="*/ 469 w 471"/>
                    <a:gd name="T55" fmla="*/ 283 h 292"/>
                    <a:gd name="T56" fmla="*/ 463 w 471"/>
                    <a:gd name="T57" fmla="*/ 291 h 292"/>
                    <a:gd name="T58" fmla="*/ 13 w 471"/>
                    <a:gd name="T59" fmla="*/ 292 h 292"/>
                    <a:gd name="T60" fmla="*/ 4 w 471"/>
                    <a:gd name="T61" fmla="*/ 288 h 292"/>
                    <a:gd name="T62" fmla="*/ 0 w 471"/>
                    <a:gd name="T63" fmla="*/ 279 h 292"/>
                    <a:gd name="T64" fmla="*/ 1 w 471"/>
                    <a:gd name="T65" fmla="*/ 270 h 292"/>
                    <a:gd name="T66" fmla="*/ 6 w 471"/>
                    <a:gd name="T67" fmla="*/ 262 h 292"/>
                    <a:gd name="T68" fmla="*/ 72 w 471"/>
                    <a:gd name="T69" fmla="*/ 216 h 292"/>
                    <a:gd name="T70" fmla="*/ 75 w 471"/>
                    <a:gd name="T71" fmla="*/ 208 h 292"/>
                    <a:gd name="T72" fmla="*/ 76 w 471"/>
                    <a:gd name="T73" fmla="*/ 7 h 292"/>
                    <a:gd name="T74" fmla="*/ 82 w 471"/>
                    <a:gd name="T75" fmla="*/ 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92">
                      <a:moveTo>
                        <a:pt x="213" y="238"/>
                      </a:moveTo>
                      <a:lnTo>
                        <a:pt x="210" y="238"/>
                      </a:lnTo>
                      <a:lnTo>
                        <a:pt x="207" y="240"/>
                      </a:lnTo>
                      <a:lnTo>
                        <a:pt x="205" y="241"/>
                      </a:lnTo>
                      <a:lnTo>
                        <a:pt x="193" y="253"/>
                      </a:lnTo>
                      <a:lnTo>
                        <a:pt x="192" y="256"/>
                      </a:lnTo>
                      <a:lnTo>
                        <a:pt x="192" y="258"/>
                      </a:lnTo>
                      <a:lnTo>
                        <a:pt x="192" y="259"/>
                      </a:lnTo>
                      <a:lnTo>
                        <a:pt x="195" y="259"/>
                      </a:lnTo>
                      <a:lnTo>
                        <a:pt x="277" y="259"/>
                      </a:lnTo>
                      <a:lnTo>
                        <a:pt x="280" y="259"/>
                      </a:lnTo>
                      <a:lnTo>
                        <a:pt x="282" y="258"/>
                      </a:lnTo>
                      <a:lnTo>
                        <a:pt x="282" y="256"/>
                      </a:lnTo>
                      <a:lnTo>
                        <a:pt x="280" y="253"/>
                      </a:lnTo>
                      <a:lnTo>
                        <a:pt x="267" y="241"/>
                      </a:lnTo>
                      <a:lnTo>
                        <a:pt x="265" y="240"/>
                      </a:lnTo>
                      <a:lnTo>
                        <a:pt x="262" y="238"/>
                      </a:lnTo>
                      <a:lnTo>
                        <a:pt x="259" y="238"/>
                      </a:lnTo>
                      <a:lnTo>
                        <a:pt x="213" y="238"/>
                      </a:lnTo>
                      <a:close/>
                      <a:moveTo>
                        <a:pt x="106" y="18"/>
                      </a:moveTo>
                      <a:lnTo>
                        <a:pt x="102" y="19"/>
                      </a:lnTo>
                      <a:lnTo>
                        <a:pt x="97" y="22"/>
                      </a:lnTo>
                      <a:lnTo>
                        <a:pt x="94" y="27"/>
                      </a:lnTo>
                      <a:lnTo>
                        <a:pt x="94" y="31"/>
                      </a:lnTo>
                      <a:lnTo>
                        <a:pt x="94" y="193"/>
                      </a:lnTo>
                      <a:lnTo>
                        <a:pt x="94" y="199"/>
                      </a:lnTo>
                      <a:lnTo>
                        <a:pt x="97" y="204"/>
                      </a:lnTo>
                      <a:lnTo>
                        <a:pt x="102" y="205"/>
                      </a:lnTo>
                      <a:lnTo>
                        <a:pt x="106" y="207"/>
                      </a:lnTo>
                      <a:lnTo>
                        <a:pt x="366" y="207"/>
                      </a:lnTo>
                      <a:lnTo>
                        <a:pt x="372" y="205"/>
                      </a:lnTo>
                      <a:lnTo>
                        <a:pt x="375" y="204"/>
                      </a:lnTo>
                      <a:lnTo>
                        <a:pt x="378" y="199"/>
                      </a:lnTo>
                      <a:lnTo>
                        <a:pt x="379" y="193"/>
                      </a:lnTo>
                      <a:lnTo>
                        <a:pt x="379" y="31"/>
                      </a:lnTo>
                      <a:lnTo>
                        <a:pt x="378" y="27"/>
                      </a:lnTo>
                      <a:lnTo>
                        <a:pt x="375" y="22"/>
                      </a:lnTo>
                      <a:lnTo>
                        <a:pt x="372" y="19"/>
                      </a:lnTo>
                      <a:lnTo>
                        <a:pt x="366" y="18"/>
                      </a:lnTo>
                      <a:lnTo>
                        <a:pt x="106" y="18"/>
                      </a:lnTo>
                      <a:close/>
                      <a:moveTo>
                        <a:pt x="88" y="0"/>
                      </a:moveTo>
                      <a:lnTo>
                        <a:pt x="385" y="0"/>
                      </a:lnTo>
                      <a:lnTo>
                        <a:pt x="390" y="1"/>
                      </a:lnTo>
                      <a:lnTo>
                        <a:pt x="394" y="4"/>
                      </a:lnTo>
                      <a:lnTo>
                        <a:pt x="397" y="7"/>
                      </a:lnTo>
                      <a:lnTo>
                        <a:pt x="397" y="13"/>
                      </a:lnTo>
                      <a:lnTo>
                        <a:pt x="397" y="208"/>
                      </a:lnTo>
                      <a:lnTo>
                        <a:pt x="399" y="213"/>
                      </a:lnTo>
                      <a:lnTo>
                        <a:pt x="400" y="216"/>
                      </a:lnTo>
                      <a:lnTo>
                        <a:pt x="403" y="219"/>
                      </a:lnTo>
                      <a:lnTo>
                        <a:pt x="465" y="262"/>
                      </a:lnTo>
                      <a:lnTo>
                        <a:pt x="468" y="265"/>
                      </a:lnTo>
                      <a:lnTo>
                        <a:pt x="471" y="270"/>
                      </a:lnTo>
                      <a:lnTo>
                        <a:pt x="471" y="273"/>
                      </a:lnTo>
                      <a:lnTo>
                        <a:pt x="471" y="279"/>
                      </a:lnTo>
                      <a:lnTo>
                        <a:pt x="469" y="283"/>
                      </a:lnTo>
                      <a:lnTo>
                        <a:pt x="468" y="288"/>
                      </a:lnTo>
                      <a:lnTo>
                        <a:pt x="463" y="291"/>
                      </a:lnTo>
                      <a:lnTo>
                        <a:pt x="457" y="292"/>
                      </a:lnTo>
                      <a:lnTo>
                        <a:pt x="13" y="292"/>
                      </a:lnTo>
                      <a:lnTo>
                        <a:pt x="7" y="291"/>
                      </a:lnTo>
                      <a:lnTo>
                        <a:pt x="4" y="288"/>
                      </a:lnTo>
                      <a:lnTo>
                        <a:pt x="1" y="283"/>
                      </a:lnTo>
                      <a:lnTo>
                        <a:pt x="0" y="279"/>
                      </a:lnTo>
                      <a:lnTo>
                        <a:pt x="0" y="273"/>
                      </a:lnTo>
                      <a:lnTo>
                        <a:pt x="1" y="270"/>
                      </a:lnTo>
                      <a:lnTo>
                        <a:pt x="3" y="265"/>
                      </a:lnTo>
                      <a:lnTo>
                        <a:pt x="6" y="262"/>
                      </a:lnTo>
                      <a:lnTo>
                        <a:pt x="69" y="219"/>
                      </a:lnTo>
                      <a:lnTo>
                        <a:pt x="72" y="216"/>
                      </a:lnTo>
                      <a:lnTo>
                        <a:pt x="75" y="213"/>
                      </a:lnTo>
                      <a:lnTo>
                        <a:pt x="75" y="208"/>
                      </a:lnTo>
                      <a:lnTo>
                        <a:pt x="75" y="13"/>
                      </a:lnTo>
                      <a:lnTo>
                        <a:pt x="76" y="7"/>
                      </a:lnTo>
                      <a:lnTo>
                        <a:pt x="79" y="4"/>
                      </a:lnTo>
                      <a:lnTo>
                        <a:pt x="82" y="1"/>
                      </a:lnTo>
                      <a:lnTo>
                        <a:pt x="88" y="0"/>
                      </a:lnTo>
                      <a:close/>
                    </a:path>
                  </a:pathLst>
                </a:custGeom>
                <a:solidFill>
                  <a:schemeClr val="bg1"/>
                </a:solidFill>
                <a:ln w="0">
                  <a:noFill/>
                  <a:prstDash val="solid"/>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bg1"/>
                    </a:solidFill>
                  </a:endParaRPr>
                </a:p>
              </p:txBody>
            </p:sp>
          </p:grpSp>
        </p:grpSp>
      </p:grpSp>
    </p:spTree>
    <p:extLst>
      <p:ext uri="{BB962C8B-B14F-4D97-AF65-F5344CB8AC3E}">
        <p14:creationId xmlns:p14="http://schemas.microsoft.com/office/powerpoint/2010/main" val="80344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1000"/>
                                        <p:tgtEl>
                                          <p:spTgt spid="146"/>
                                        </p:tgtEl>
                                      </p:cBhvr>
                                    </p:animEffect>
                                    <p:anim calcmode="lin" valueType="num">
                                      <p:cBhvr>
                                        <p:cTn id="8" dur="1000" fill="hold"/>
                                        <p:tgtEl>
                                          <p:spTgt spid="146"/>
                                        </p:tgtEl>
                                        <p:attrNameLst>
                                          <p:attrName>ppt_x</p:attrName>
                                        </p:attrNameLst>
                                      </p:cBhvr>
                                      <p:tavLst>
                                        <p:tav tm="0">
                                          <p:val>
                                            <p:strVal val="#ppt_x"/>
                                          </p:val>
                                        </p:tav>
                                        <p:tav tm="100000">
                                          <p:val>
                                            <p:strVal val="#ppt_x"/>
                                          </p:val>
                                        </p:tav>
                                      </p:tavLst>
                                    </p:anim>
                                    <p:anim calcmode="lin" valueType="num">
                                      <p:cBhvr>
                                        <p:cTn id="9" dur="1000" fill="hold"/>
                                        <p:tgtEl>
                                          <p:spTgt spid="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9"/>
                                        </p:tgtEl>
                                        <p:attrNameLst>
                                          <p:attrName>style.visibility</p:attrName>
                                        </p:attrNameLst>
                                      </p:cBhvr>
                                      <p:to>
                                        <p:strVal val="visible"/>
                                      </p:to>
                                    </p:set>
                                    <p:animEffect transition="in" filter="fade">
                                      <p:cBhvr>
                                        <p:cTn id="21" dur="1000"/>
                                        <p:tgtEl>
                                          <p:spTgt spid="139"/>
                                        </p:tgtEl>
                                      </p:cBhvr>
                                    </p:animEffect>
                                    <p:anim calcmode="lin" valueType="num">
                                      <p:cBhvr>
                                        <p:cTn id="22" dur="1000" fill="hold"/>
                                        <p:tgtEl>
                                          <p:spTgt spid="139"/>
                                        </p:tgtEl>
                                        <p:attrNameLst>
                                          <p:attrName>ppt_x</p:attrName>
                                        </p:attrNameLst>
                                      </p:cBhvr>
                                      <p:tavLst>
                                        <p:tav tm="0">
                                          <p:val>
                                            <p:strVal val="#ppt_x"/>
                                          </p:val>
                                        </p:tav>
                                        <p:tav tm="100000">
                                          <p:val>
                                            <p:strVal val="#ppt_x"/>
                                          </p:val>
                                        </p:tav>
                                      </p:tavLst>
                                    </p:anim>
                                    <p:anim calcmode="lin" valueType="num">
                                      <p:cBhvr>
                                        <p:cTn id="23"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vert="horz" lIns="121899" tIns="60949" rIns="121899" bIns="60949" rtlCol="0" anchor="b" anchorCtr="0">
            <a:normAutofit/>
          </a:bodyPr>
          <a:lstStyle/>
          <a:p>
            <a:r>
              <a:rPr lang="en-US" sz="3600" dirty="0"/>
              <a:t>Anytime, Anywhere, Anyhow</a:t>
            </a:r>
            <a:endParaRPr lang="en-GB" sz="3600" dirty="0"/>
          </a:p>
        </p:txBody>
      </p:sp>
      <p:pic>
        <p:nvPicPr>
          <p:cNvPr id="5" name="Picture 8" descr="http://media1.picsearch.com/is?LTfFlf-gBbqzipbMNhRrbRCkOCUQlEeD2PuEYhKjqqk&amp;height=1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775" y="1310450"/>
            <a:ext cx="3973708" cy="224023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http://media4.picsearch.com/is?8mGwC4w4U7Do90FK2Qm3oi9tHXtpqcnSTEYfH4T8Kbc&amp;height=2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2957" y="1310450"/>
            <a:ext cx="3983686" cy="224023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www.betterworld4all.org/SiteAssets/Pages/default/Shopping-Ma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3852" y="1937166"/>
            <a:ext cx="4046307" cy="228123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Xirrus\Pictures\ITU.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507368" y="2954414"/>
            <a:ext cx="4049908" cy="22764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http://media-cache-ec0.pinimg.com/736x/4e/bb/6f/4ebb6f89830392bc1eabedcaaf6b5869.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1484" y="1928060"/>
            <a:ext cx="4057805" cy="223181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 descr="image0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85246" y="2954414"/>
            <a:ext cx="4061051" cy="2285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http://media1.picsearch.com/is?LYVBUjMyIT1UDpiQ3rDZdlCOIDWk25QfFuUPUbvnrLU&amp;height=2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61473" y="3874661"/>
            <a:ext cx="3563712" cy="2270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84675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nodeType="afterEffect">
                                  <p:stCondLst>
                                    <p:cond delay="2000"/>
                                  </p:stCondLst>
                                  <p:childTnLst>
                                    <p:set>
                                      <p:cBhvr>
                                        <p:cTn id="9" dur="1" fill="hold">
                                          <p:stCondLst>
                                            <p:cond delay="0"/>
                                          </p:stCondLst>
                                        </p:cTn>
                                        <p:tgtEl>
                                          <p:spTgt spid="9"/>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7"/>
                                        </p:tgtEl>
                                        <p:attrNameLst>
                                          <p:attrName>style.visibility</p:attrName>
                                        </p:attrNameLst>
                                      </p:cBhvr>
                                      <p:to>
                                        <p:strVal val="visible"/>
                                      </p:to>
                                    </p:set>
                                  </p:childTnLst>
                                </p:cTn>
                              </p:par>
                            </p:childTnLst>
                          </p:cTn>
                        </p:par>
                        <p:par>
                          <p:cTn id="13" fill="hold">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8"/>
                                        </p:tgtEl>
                                        <p:attrNameLst>
                                          <p:attrName>style.visibility</p:attrName>
                                        </p:attrNameLst>
                                      </p:cBhvr>
                                      <p:to>
                                        <p:strVal val="visible"/>
                                      </p:to>
                                    </p:set>
                                  </p:childTnLst>
                                </p:cTn>
                              </p:par>
                            </p:childTnLst>
                          </p:cTn>
                        </p:par>
                        <p:par>
                          <p:cTn id="19" fill="hold">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5524" y="95087"/>
            <a:ext cx="10835325" cy="729997"/>
          </a:xfrm>
        </p:spPr>
        <p:txBody>
          <a:bodyPr/>
          <a:lstStyle/>
          <a:p>
            <a:r>
              <a:rPr lang="en-GB" dirty="0"/>
              <a:t>Different Needs</a:t>
            </a:r>
          </a:p>
        </p:txBody>
      </p:sp>
      <p:sp>
        <p:nvSpPr>
          <p:cNvPr id="4" name="Rectangle 3"/>
          <p:cNvSpPr>
            <a:spLocks noChangeArrowheads="1"/>
          </p:cNvSpPr>
          <p:nvPr/>
        </p:nvSpPr>
        <p:spPr bwMode="auto">
          <a:xfrm>
            <a:off x="8460889" y="3701666"/>
            <a:ext cx="3818" cy="276"/>
          </a:xfrm>
          <a:prstGeom prst="rect">
            <a:avLst/>
          </a:prstGeom>
          <a:gradFill flip="none" rotWithShape="1">
            <a:gsLst>
              <a:gs pos="0">
                <a:srgbClr val="DB0028"/>
              </a:gs>
              <a:gs pos="100000">
                <a:srgbClr val="8E0080"/>
              </a:gs>
            </a:gsLst>
            <a:lin ang="0" scaled="1"/>
            <a:tileRect/>
          </a:gradFill>
          <a:ln w="12700">
            <a:solidFill>
              <a:schemeClr val="tx2">
                <a:lumMod val="85000"/>
                <a:lumOff val="15000"/>
              </a:schemeClr>
            </a:solidFill>
            <a:prstDash val="solid"/>
            <a:miter lim="800000"/>
            <a:headEnd/>
            <a:tailEnd/>
          </a:ln>
        </p:spPr>
        <p:txBody>
          <a:bodyPr vert="horz" wrap="square" lIns="91416" tIns="45708" rIns="91416" bIns="45708" numCol="1" anchor="t" anchorCtr="0" compatLnSpc="1">
            <a:prstTxWarp prst="textNoShape">
              <a:avLst/>
            </a:prstTxWarp>
          </a:bodyPr>
          <a:lstStyle/>
          <a:p>
            <a:endParaRPr lang="en-US" sz="1400"/>
          </a:p>
        </p:txBody>
      </p:sp>
      <p:pic>
        <p:nvPicPr>
          <p:cNvPr id="5" name="Picture 4" descr="school_building_isometric_17380.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9585" y="3162049"/>
            <a:ext cx="1455735" cy="1182365"/>
          </a:xfrm>
          <a:prstGeom prst="rect">
            <a:avLst/>
          </a:prstGeom>
        </p:spPr>
      </p:pic>
      <p:pic>
        <p:nvPicPr>
          <p:cNvPr id="6" name="Picture 5"/>
          <p:cNvPicPr>
            <a:picLocks noChangeAspect="1"/>
          </p:cNvPicPr>
          <p:nvPr/>
        </p:nvPicPr>
        <p:blipFill>
          <a:blip r:embed="rId3"/>
          <a:stretch>
            <a:fillRect/>
          </a:stretch>
        </p:blipFill>
        <p:spPr>
          <a:xfrm>
            <a:off x="145524" y="4614814"/>
            <a:ext cx="1353519" cy="900940"/>
          </a:xfrm>
          <a:prstGeom prst="rect">
            <a:avLst/>
          </a:prstGeom>
        </p:spPr>
      </p:pic>
      <p:pic>
        <p:nvPicPr>
          <p:cNvPr id="7" name="Picture 6"/>
          <p:cNvPicPr>
            <a:picLocks noChangeAspect="1"/>
          </p:cNvPicPr>
          <p:nvPr/>
        </p:nvPicPr>
        <p:blipFill>
          <a:blip r:embed="rId4"/>
          <a:stretch>
            <a:fillRect/>
          </a:stretch>
        </p:blipFill>
        <p:spPr>
          <a:xfrm>
            <a:off x="1588" y="3193127"/>
            <a:ext cx="1523206" cy="1218883"/>
          </a:xfrm>
          <a:prstGeom prst="rect">
            <a:avLst/>
          </a:prstGeom>
        </p:spPr>
      </p:pic>
      <p:pic>
        <p:nvPicPr>
          <p:cNvPr id="8" name="Picture 7"/>
          <p:cNvPicPr>
            <a:picLocks noChangeAspect="1"/>
          </p:cNvPicPr>
          <p:nvPr/>
        </p:nvPicPr>
        <p:blipFill>
          <a:blip r:embed="rId5"/>
          <a:stretch>
            <a:fillRect/>
          </a:stretch>
        </p:blipFill>
        <p:spPr>
          <a:xfrm>
            <a:off x="10418028" y="3110381"/>
            <a:ext cx="1015470" cy="1015735"/>
          </a:xfrm>
          <a:prstGeom prst="rect">
            <a:avLst/>
          </a:prstGeom>
        </p:spPr>
      </p:pic>
      <p:pic>
        <p:nvPicPr>
          <p:cNvPr id="9" name="Picture 8"/>
          <p:cNvPicPr>
            <a:picLocks noChangeAspect="1"/>
          </p:cNvPicPr>
          <p:nvPr/>
        </p:nvPicPr>
        <p:blipFill>
          <a:blip r:embed="rId6"/>
          <a:stretch>
            <a:fillRect/>
          </a:stretch>
        </p:blipFill>
        <p:spPr>
          <a:xfrm>
            <a:off x="5669472" y="3188025"/>
            <a:ext cx="1078938" cy="1079219"/>
          </a:xfrm>
          <a:prstGeom prst="rect">
            <a:avLst/>
          </a:prstGeom>
        </p:spPr>
      </p:pic>
      <p:pic>
        <p:nvPicPr>
          <p:cNvPr id="10" name="Picture 9"/>
          <p:cNvPicPr>
            <a:picLocks noChangeAspect="1"/>
          </p:cNvPicPr>
          <p:nvPr/>
        </p:nvPicPr>
        <p:blipFill>
          <a:blip r:embed="rId7"/>
          <a:stretch>
            <a:fillRect/>
          </a:stretch>
        </p:blipFill>
        <p:spPr>
          <a:xfrm>
            <a:off x="7866946" y="4416494"/>
            <a:ext cx="1078938" cy="1079219"/>
          </a:xfrm>
          <a:prstGeom prst="rect">
            <a:avLst/>
          </a:prstGeom>
        </p:spPr>
      </p:pic>
      <p:pic>
        <p:nvPicPr>
          <p:cNvPr id="11" name="Picture 10"/>
          <p:cNvPicPr>
            <a:picLocks noChangeAspect="1"/>
          </p:cNvPicPr>
          <p:nvPr/>
        </p:nvPicPr>
        <p:blipFill>
          <a:blip r:embed="rId8"/>
          <a:stretch>
            <a:fillRect/>
          </a:stretch>
        </p:blipFill>
        <p:spPr>
          <a:xfrm>
            <a:off x="3789338" y="3161283"/>
            <a:ext cx="1548594" cy="1079219"/>
          </a:xfrm>
          <a:prstGeom prst="rect">
            <a:avLst/>
          </a:prstGeom>
        </p:spPr>
      </p:pic>
      <p:pic>
        <p:nvPicPr>
          <p:cNvPr id="12" name="Picture 11"/>
          <p:cNvPicPr>
            <a:picLocks noChangeAspect="1"/>
          </p:cNvPicPr>
          <p:nvPr/>
        </p:nvPicPr>
        <p:blipFill>
          <a:blip r:embed="rId9"/>
          <a:stretch>
            <a:fillRect/>
          </a:stretch>
        </p:blipFill>
        <p:spPr>
          <a:xfrm>
            <a:off x="5698828" y="4455204"/>
            <a:ext cx="1523206" cy="1079219"/>
          </a:xfrm>
          <a:prstGeom prst="rect">
            <a:avLst/>
          </a:prstGeom>
        </p:spPr>
      </p:pic>
      <p:pic>
        <p:nvPicPr>
          <p:cNvPr id="13" name="Picture 12"/>
          <p:cNvPicPr>
            <a:picLocks noChangeAspect="1"/>
          </p:cNvPicPr>
          <p:nvPr/>
        </p:nvPicPr>
        <p:blipFill>
          <a:blip r:embed="rId10"/>
          <a:stretch>
            <a:fillRect/>
          </a:stretch>
        </p:blipFill>
        <p:spPr>
          <a:xfrm>
            <a:off x="6836439" y="3072622"/>
            <a:ext cx="1434353" cy="1079219"/>
          </a:xfrm>
          <a:prstGeom prst="rect">
            <a:avLst/>
          </a:prstGeom>
        </p:spPr>
      </p:pic>
      <p:pic>
        <p:nvPicPr>
          <p:cNvPr id="14" name="Picture 13"/>
          <p:cNvPicPr>
            <a:picLocks noChangeAspect="1"/>
          </p:cNvPicPr>
          <p:nvPr/>
        </p:nvPicPr>
        <p:blipFill>
          <a:blip r:embed="rId11"/>
          <a:stretch>
            <a:fillRect/>
          </a:stretch>
        </p:blipFill>
        <p:spPr>
          <a:xfrm>
            <a:off x="1859797" y="4414692"/>
            <a:ext cx="1434353" cy="1079219"/>
          </a:xfrm>
          <a:prstGeom prst="rect">
            <a:avLst/>
          </a:prstGeom>
        </p:spPr>
      </p:pic>
      <p:pic>
        <p:nvPicPr>
          <p:cNvPr id="15" name="Picture 14"/>
          <p:cNvPicPr>
            <a:picLocks noChangeAspect="1"/>
          </p:cNvPicPr>
          <p:nvPr/>
        </p:nvPicPr>
        <p:blipFill>
          <a:blip r:embed="rId12"/>
          <a:stretch>
            <a:fillRect/>
          </a:stretch>
        </p:blipFill>
        <p:spPr>
          <a:xfrm>
            <a:off x="4285476" y="4437136"/>
            <a:ext cx="837764" cy="1079219"/>
          </a:xfrm>
          <a:prstGeom prst="rect">
            <a:avLst/>
          </a:prstGeom>
        </p:spPr>
      </p:pic>
      <p:pic>
        <p:nvPicPr>
          <p:cNvPr id="16" name="Picture 15"/>
          <p:cNvPicPr>
            <a:picLocks noChangeAspect="1"/>
          </p:cNvPicPr>
          <p:nvPr/>
        </p:nvPicPr>
        <p:blipFill>
          <a:blip r:embed="rId13"/>
          <a:stretch>
            <a:fillRect/>
          </a:stretch>
        </p:blipFill>
        <p:spPr>
          <a:xfrm>
            <a:off x="8428533" y="3207478"/>
            <a:ext cx="1657031" cy="844156"/>
          </a:xfrm>
          <a:prstGeom prst="rect">
            <a:avLst/>
          </a:prstGeom>
        </p:spPr>
      </p:pic>
      <p:sp>
        <p:nvSpPr>
          <p:cNvPr id="17" name="Rectangle 18"/>
          <p:cNvSpPr>
            <a:spLocks noChangeArrowheads="1"/>
          </p:cNvSpPr>
          <p:nvPr/>
        </p:nvSpPr>
        <p:spPr bwMode="auto">
          <a:xfrm>
            <a:off x="1589" y="1056908"/>
            <a:ext cx="12185651" cy="1343597"/>
          </a:xfrm>
          <a:prstGeom prst="homePlate">
            <a:avLst/>
          </a:prstGeom>
          <a:gradFill flip="none" rotWithShape="1">
            <a:gsLst>
              <a:gs pos="0">
                <a:srgbClr val="FF0000"/>
              </a:gs>
              <a:gs pos="100000">
                <a:schemeClr val="accent2">
                  <a:lumMod val="60000"/>
                  <a:lumOff val="40000"/>
                </a:schemeClr>
              </a:gs>
            </a:gsLst>
            <a:lin ang="0" scaled="1"/>
            <a:tileRect/>
          </a:gradFill>
          <a:ln w="12700">
            <a:solidFill>
              <a:schemeClr val="tx2">
                <a:lumMod val="85000"/>
                <a:lumOff val="15000"/>
              </a:schemeClr>
            </a:solidFill>
            <a:prstDash val="solid"/>
            <a:miter lim="800000"/>
            <a:headEnd/>
            <a:tailEnd/>
          </a:ln>
        </p:spPr>
        <p:txBody>
          <a:bodyPr vert="horz" wrap="square" lIns="91416" tIns="45708" rIns="91416" bIns="45708" numCol="1" anchor="t" anchorCtr="0" compatLnSpc="1">
            <a:prstTxWarp prst="textNoShape">
              <a:avLst/>
            </a:prstTxWarp>
          </a:bodyPr>
          <a:lstStyle/>
          <a:p>
            <a:endParaRPr lang="hr-HR" sz="1400" dirty="0">
              <a:hlinkClick r:id="rId14"/>
            </a:endParaRPr>
          </a:p>
          <a:p>
            <a:endParaRPr lang="en-US" sz="1400" dirty="0"/>
          </a:p>
        </p:txBody>
      </p:sp>
      <p:sp>
        <p:nvSpPr>
          <p:cNvPr id="18" name="TextBox 17"/>
          <p:cNvSpPr txBox="1"/>
          <p:nvPr/>
        </p:nvSpPr>
        <p:spPr>
          <a:xfrm>
            <a:off x="721279" y="1323256"/>
            <a:ext cx="10769172" cy="733663"/>
          </a:xfrm>
          <a:prstGeom prst="stripedRightArrow">
            <a:avLst/>
          </a:prstGeom>
          <a:noFill/>
        </p:spPr>
        <p:txBody>
          <a:bodyPr wrap="square" rtlCol="0">
            <a:spAutoFit/>
          </a:bodyPr>
          <a:lstStyle/>
          <a:p>
            <a:r>
              <a:rPr lang="en-US" sz="1600" b="1" i="1" dirty="0">
                <a:solidFill>
                  <a:srgbClr val="FFFFFF"/>
                </a:solidFill>
                <a:latin typeface="Calibri"/>
                <a:cs typeface="Calibri"/>
              </a:rPr>
              <a:t>Higher User Density	</a:t>
            </a:r>
            <a:r>
              <a:rPr lang="en-US" dirty="0"/>
              <a:t>					             		</a:t>
            </a:r>
            <a:r>
              <a:rPr lang="en-US" sz="1600" b="1" i="1" dirty="0">
                <a:solidFill>
                  <a:srgbClr val="FFFFFF"/>
                </a:solidFill>
                <a:latin typeface="Calibri"/>
                <a:cs typeface="Calibri"/>
              </a:rPr>
              <a:t>Lower User Density </a:t>
            </a:r>
          </a:p>
        </p:txBody>
      </p:sp>
      <p:sp>
        <p:nvSpPr>
          <p:cNvPr id="19" name="Rectangle 18"/>
          <p:cNvSpPr/>
          <p:nvPr/>
        </p:nvSpPr>
        <p:spPr bwMode="invGray">
          <a:xfrm>
            <a:off x="1589" y="2482910"/>
            <a:ext cx="12185651" cy="602172"/>
          </a:xfrm>
          <a:prstGeom prst="rect">
            <a:avLst/>
          </a:prstGeom>
          <a:gradFill flip="none" rotWithShape="1">
            <a:gsLst>
              <a:gs pos="0">
                <a:srgbClr val="E9E9E9">
                  <a:alpha val="69000"/>
                </a:srgbClr>
              </a:gs>
              <a:gs pos="100000">
                <a:srgbClr val="CACACA">
                  <a:alpha val="69000"/>
                </a:srgbClr>
              </a:gs>
            </a:gsLst>
            <a:lin ang="0" scaled="0"/>
            <a:tileRect/>
          </a:gradFill>
          <a:ln w="9525">
            <a:noFill/>
            <a:round/>
            <a:headEnd/>
            <a:tailEnd/>
          </a:ln>
          <a:extLst/>
        </p:spPr>
        <p:txBody>
          <a:bodyPr wrap="square" rtlCol="0" anchor="ctr"/>
          <a:lstStyle/>
          <a:p>
            <a:pPr defTabSz="342472"/>
            <a:r>
              <a:rPr lang="en-US" sz="1600" dirty="0">
                <a:solidFill>
                  <a:srgbClr val="000000"/>
                </a:solidFill>
                <a:latin typeface="Arial"/>
              </a:rPr>
              <a:t>Universities, Public Venues, Outdoor 		Warehouse, Banking, Retail,  Call Centers 	Physicians office, 			Teleworker  </a:t>
            </a:r>
          </a:p>
          <a:p>
            <a:pPr defTabSz="342472"/>
            <a:r>
              <a:rPr lang="en-US" sz="1600" dirty="0">
                <a:solidFill>
                  <a:srgbClr val="000000"/>
                </a:solidFill>
                <a:latin typeface="Arial"/>
              </a:rPr>
              <a:t>Hospitals, Next Generation Workspace 	Medium Enterprise Campus					Regional Branch office </a:t>
            </a:r>
          </a:p>
        </p:txBody>
      </p:sp>
      <p:sp>
        <p:nvSpPr>
          <p:cNvPr id="23" name="Title 2"/>
          <p:cNvSpPr txBox="1">
            <a:spLocks/>
          </p:cNvSpPr>
          <p:nvPr/>
        </p:nvSpPr>
        <p:spPr>
          <a:xfrm>
            <a:off x="23289" y="5637364"/>
            <a:ext cx="5501166" cy="729997"/>
          </a:xfrm>
          <a:prstGeom prst="rect">
            <a:avLst/>
          </a:prstGeom>
        </p:spPr>
        <p:txBody>
          <a:bodyPr vert="horz" lIns="121899" tIns="60949" rIns="121899" bIns="60949" rtlCol="0" anchor="b" anchorCtr="0">
            <a:normAutofit/>
          </a:bodyPr>
          <a:lstStyle>
            <a:lvl1pPr algn="l" defTabSz="914240" rtl="0" eaLnBrk="1" latinLnBrk="0" hangingPunct="1">
              <a:lnSpc>
                <a:spcPct val="94000"/>
              </a:lnSpc>
              <a:spcBef>
                <a:spcPct val="0"/>
              </a:spcBef>
              <a:buNone/>
              <a:defRPr lang="en-US" sz="3200" b="1" kern="1200" dirty="0">
                <a:solidFill>
                  <a:schemeClr val="tx1"/>
                </a:solidFill>
                <a:latin typeface="+mj-lt"/>
                <a:ea typeface="+mj-ea"/>
                <a:cs typeface="+mj-cs"/>
              </a:defRPr>
            </a:lvl1pPr>
          </a:lstStyle>
          <a:p>
            <a:pPr algn="r"/>
            <a:r>
              <a:rPr lang="en-GB" sz="2800" dirty="0">
                <a:solidFill>
                  <a:srgbClr val="FF0000"/>
                </a:solidFill>
                <a:sym typeface="Wingdings"/>
              </a:rPr>
              <a:t> </a:t>
            </a:r>
            <a:r>
              <a:rPr lang="en-GB" sz="2800" dirty="0">
                <a:solidFill>
                  <a:srgbClr val="FF0000"/>
                </a:solidFill>
              </a:rPr>
              <a:t>Different Architectures</a:t>
            </a:r>
          </a:p>
        </p:txBody>
      </p:sp>
      <p:sp>
        <p:nvSpPr>
          <p:cNvPr id="20" name="Title 2"/>
          <p:cNvSpPr txBox="1">
            <a:spLocks/>
          </p:cNvSpPr>
          <p:nvPr/>
        </p:nvSpPr>
        <p:spPr>
          <a:xfrm>
            <a:off x="5748119" y="5637363"/>
            <a:ext cx="5870312" cy="729997"/>
          </a:xfrm>
          <a:prstGeom prst="rect">
            <a:avLst/>
          </a:prstGeom>
        </p:spPr>
        <p:txBody>
          <a:bodyPr vert="horz" lIns="121899" tIns="60949" rIns="121899" bIns="60949" rtlCol="0" anchor="b" anchorCtr="0">
            <a:noAutofit/>
          </a:bodyPr>
          <a:lstStyle>
            <a:lvl1pPr algn="l" defTabSz="914240" rtl="0" eaLnBrk="1" latinLnBrk="0" hangingPunct="1">
              <a:lnSpc>
                <a:spcPct val="94000"/>
              </a:lnSpc>
              <a:spcBef>
                <a:spcPct val="0"/>
              </a:spcBef>
              <a:buNone/>
              <a:defRPr lang="en-US" sz="3200" b="1" kern="1200" dirty="0">
                <a:solidFill>
                  <a:schemeClr val="tx1"/>
                </a:solidFill>
                <a:latin typeface="+mj-lt"/>
                <a:ea typeface="+mj-ea"/>
                <a:cs typeface="+mj-cs"/>
              </a:defRPr>
            </a:lvl1pPr>
          </a:lstStyle>
          <a:p>
            <a:r>
              <a:rPr lang="en-GB" sz="2800" dirty="0">
                <a:solidFill>
                  <a:srgbClr val="FF0000"/>
                </a:solidFill>
                <a:sym typeface="Wingdings"/>
              </a:rPr>
              <a:t> Common</a:t>
            </a:r>
            <a:r>
              <a:rPr lang="en-GB" sz="2800" dirty="0">
                <a:solidFill>
                  <a:srgbClr val="FF0000"/>
                </a:solidFill>
              </a:rPr>
              <a:t> Security Landscape</a:t>
            </a:r>
          </a:p>
        </p:txBody>
      </p:sp>
    </p:spTree>
    <p:extLst>
      <p:ext uri="{BB962C8B-B14F-4D97-AF65-F5344CB8AC3E}">
        <p14:creationId xmlns:p14="http://schemas.microsoft.com/office/powerpoint/2010/main" val="19504887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ppt_x</p:attrName>
                                        </p:attrNameLst>
                                      </p:cBhvr>
                                      <p:tavLst>
                                        <p:tav tm="0">
                                          <p:val>
                                            <p:strVal val="#ppt_x"/>
                                          </p:val>
                                        </p:tav>
                                        <p:tav tm="100000">
                                          <p:val>
                                            <p:strVal val="#ppt_x"/>
                                          </p:val>
                                        </p:tav>
                                      </p:tavLst>
                                    </p:anim>
                                    <p:anim calcmode="lin" valueType="num">
                                      <p:cBhvr>
                                        <p:cTn id="9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fade">
                                      <p:cBhvr>
                                        <p:cTn id="98" dur="1000"/>
                                        <p:tgtEl>
                                          <p:spTgt spid="20"/>
                                        </p:tgtEl>
                                      </p:cBhvr>
                                    </p:animEffect>
                                    <p:anim calcmode="lin" valueType="num">
                                      <p:cBhvr>
                                        <p:cTn id="99" dur="1000" fill="hold"/>
                                        <p:tgtEl>
                                          <p:spTgt spid="20"/>
                                        </p:tgtEl>
                                        <p:attrNameLst>
                                          <p:attrName>ppt_x</p:attrName>
                                        </p:attrNameLst>
                                      </p:cBhvr>
                                      <p:tavLst>
                                        <p:tav tm="0">
                                          <p:val>
                                            <p:strVal val="#ppt_x"/>
                                          </p:val>
                                        </p:tav>
                                        <p:tav tm="100000">
                                          <p:val>
                                            <p:strVal val="#ppt_x"/>
                                          </p:val>
                                        </p:tav>
                                      </p:tavLst>
                                    </p:anim>
                                    <p:anim calcmode="lin" valueType="num">
                                      <p:cBhvr>
                                        <p:cTn id="10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animBg="1"/>
      <p:bldP spid="18" grpId="0"/>
      <p:bldP spid="19" grpId="0" animBg="1"/>
      <p:bldP spid="23" grpId="0"/>
      <p:bldP spid="20" grpId="0"/>
    </p:bldLst>
  </p:timing>
</p:sld>
</file>

<file path=ppt/theme/theme1.xml><?xml version="1.0" encoding="utf-8"?>
<a:theme xmlns:a="http://schemas.openxmlformats.org/drawingml/2006/main" name="FTNT_PPT_Template_16x9_HD_Q117-Template-Guide">
  <a:themeElements>
    <a:clrScheme name="FTNT2017">
      <a:dk1>
        <a:srgbClr val="000000"/>
      </a:dk1>
      <a:lt1>
        <a:srgbClr val="FFFFFF"/>
      </a:lt1>
      <a:dk2>
        <a:srgbClr val="1B232A"/>
      </a:dk2>
      <a:lt2>
        <a:srgbClr val="DFE6E6"/>
      </a:lt2>
      <a:accent1>
        <a:srgbClr val="8B8143"/>
      </a:accent1>
      <a:accent2>
        <a:srgbClr val="246090"/>
      </a:accent2>
      <a:accent3>
        <a:srgbClr val="323E48"/>
      </a:accent3>
      <a:accent4>
        <a:srgbClr val="FFA52A"/>
      </a:accent4>
      <a:accent5>
        <a:srgbClr val="C15426"/>
      </a:accent5>
      <a:accent6>
        <a:srgbClr val="A12D2D"/>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accent6"/>
        </a:solidFill>
        <a:ln w="9525">
          <a:solidFill>
            <a:schemeClr val="accent6"/>
          </a:solidFill>
          <a:round/>
          <a:headEnd/>
          <a:tailEnd/>
        </a:ln>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pDef>
    <a:lnDef>
      <a:spPr>
        <a:ln w="12700">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TNT_PPT_Template_16x9_HD_Q117 - Template guide - draft3.pptx" id="{01D918EC-4587-4CBA-B8CB-CD91BE736F33}" vid="{89656B6F-5743-4270-BD1C-9512692FA52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22961</TotalTime>
  <Words>3630</Words>
  <Application>Microsoft Macintosh PowerPoint</Application>
  <PresentationFormat>Custom</PresentationFormat>
  <Paragraphs>1047</Paragraphs>
  <Slides>61</Slides>
  <Notes>19</Notes>
  <HiddenSlides>3</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61</vt:i4>
      </vt:variant>
    </vt:vector>
  </HeadingPairs>
  <TitlesOfParts>
    <vt:vector size="73" baseType="lpstr">
      <vt:lpstr>ＭＳ Ｐゴシック</vt:lpstr>
      <vt:lpstr>Arial</vt:lpstr>
      <vt:lpstr>BentonSans Black</vt:lpstr>
      <vt:lpstr>BentonSans Medium</vt:lpstr>
      <vt:lpstr>Calibri</vt:lpstr>
      <vt:lpstr>Helvetica 55 Roman</vt:lpstr>
      <vt:lpstr>Mangal</vt:lpstr>
      <vt:lpstr>Times</vt:lpstr>
      <vt:lpstr>Trebuchet MS</vt:lpstr>
      <vt:lpstr>Wingdings</vt:lpstr>
      <vt:lpstr>Zapf Dingbats</vt:lpstr>
      <vt:lpstr>FTNT_PPT_Template_16x9_HD_Q117-Template-Guide</vt:lpstr>
      <vt:lpstr>Fortinet : Secure Access Solution</vt:lpstr>
      <vt:lpstr>Agenda</vt:lpstr>
      <vt:lpstr>Fortinet’s Vision</vt:lpstr>
      <vt:lpstr>Fortinet Security Fabric</vt:lpstr>
      <vt:lpstr>Fortinet: Gaining Share in a Growing Market</vt:lpstr>
      <vt:lpstr>Mobility Trends</vt:lpstr>
      <vt:lpstr>A new ERA</vt:lpstr>
      <vt:lpstr>Anytime, Anywhere, Anyhow</vt:lpstr>
      <vt:lpstr>Different Needs</vt:lpstr>
      <vt:lpstr>Expectations are on the rise</vt:lpstr>
      <vt:lpstr>Wireless Landscape </vt:lpstr>
      <vt:lpstr>Secure Access – Platform Choice</vt:lpstr>
      <vt:lpstr>Access Points</vt:lpstr>
      <vt:lpstr>Secure Access Solutions</vt:lpstr>
      <vt:lpstr>Wireless impacts the entire network</vt:lpstr>
      <vt:lpstr>Wireless complexity increases with scale</vt:lpstr>
      <vt:lpstr>High density deployments need careful planning</vt:lpstr>
      <vt:lpstr>One Solution Does Not Fix All</vt:lpstr>
      <vt:lpstr>PowerPoint Presentation</vt:lpstr>
      <vt:lpstr>PowerPoint Presentation</vt:lpstr>
      <vt:lpstr>Integrated Solution – Primary Sale</vt:lpstr>
      <vt:lpstr>Access Points form part of the fabric</vt:lpstr>
      <vt:lpstr>The Fortinet Security Fabric Realized</vt:lpstr>
      <vt:lpstr>Cloud Solution – FortiGuard Security Fabric at the edge</vt:lpstr>
      <vt:lpstr>FortiCloud – 1 Year of logs</vt:lpstr>
      <vt:lpstr>Controller Solution</vt:lpstr>
      <vt:lpstr>Part of the Fortinet Solution</vt:lpstr>
      <vt:lpstr>Standard Planning</vt:lpstr>
      <vt:lpstr>Another Way..</vt:lpstr>
      <vt:lpstr>Fortinet Controllers Solution</vt:lpstr>
      <vt:lpstr>Radio Physics – Inverse Square</vt:lpstr>
      <vt:lpstr>Data-Rates &amp; Performance</vt:lpstr>
      <vt:lpstr>WiFi Facts</vt:lpstr>
      <vt:lpstr>Back to the problem </vt:lpstr>
      <vt:lpstr>Fortinet Controllers</vt:lpstr>
      <vt:lpstr>Controllers</vt:lpstr>
      <vt:lpstr>Controllers</vt:lpstr>
      <vt:lpstr>Controllers</vt:lpstr>
      <vt:lpstr>Virtual Cell - Channel Layers</vt:lpstr>
      <vt:lpstr>Virtual Cell - Channel Striping</vt:lpstr>
      <vt:lpstr>Controller Deployment Diagram</vt:lpstr>
      <vt:lpstr>Wireless LAN Controller</vt:lpstr>
      <vt:lpstr>Wireless LAN Controller</vt:lpstr>
      <vt:lpstr>Wireless LAN Controller</vt:lpstr>
      <vt:lpstr>Enhanced scale for the new controllers </vt:lpstr>
      <vt:lpstr>Wireless LAN Controllers</vt:lpstr>
      <vt:lpstr>Virtual FWLC offering</vt:lpstr>
      <vt:lpstr>BoM – Key Difference with Competitors - licensing</vt:lpstr>
      <vt:lpstr>Wireless LAN Manager</vt:lpstr>
      <vt:lpstr>Wireless LAN Manager</vt:lpstr>
      <vt:lpstr>Wireless LAN Manager</vt:lpstr>
      <vt:lpstr>Wireless LAN Manager</vt:lpstr>
      <vt:lpstr>Wireless LAN Manager</vt:lpstr>
      <vt:lpstr>PowerPoint Presentation</vt:lpstr>
      <vt:lpstr>Wireless LAN Manager</vt:lpstr>
      <vt:lpstr>Fortinet Wireless APs Matrix</vt:lpstr>
      <vt:lpstr>Recent performance tests have shown good results:</vt:lpstr>
      <vt:lpstr>FortiAP -  Universal Wireless Access points</vt:lpstr>
      <vt:lpstr>PowerPoint Presentation</vt:lpstr>
      <vt:lpstr>1 MacBookPro 11ac Client - TCP Bi-Directional </vt:lpstr>
      <vt:lpstr>PowerPoint Presentation</vt:lpstr>
    </vt:vector>
  </TitlesOfParts>
  <Company>Fortinet</Company>
  <LinksUpToDate>false</LinksUpToDate>
  <SharedDoc>false</SharedDoc>
  <HyperlinkBase/>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creativeservices_us@fortinet.com</dc:creator>
  <cp:lastModifiedBy>Jonas Walker</cp:lastModifiedBy>
  <cp:revision>659</cp:revision>
  <cp:lastPrinted>2014-12-10T16:50:59Z</cp:lastPrinted>
  <dcterms:created xsi:type="dcterms:W3CDTF">2014-11-13T18:44:53Z</dcterms:created>
  <dcterms:modified xsi:type="dcterms:W3CDTF">2018-04-19T07:46:04Z</dcterms:modified>
</cp:coreProperties>
</file>